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sldIdLst>
    <p:sldId id="307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8" r:id="rId10"/>
    <p:sldId id="293" r:id="rId11"/>
    <p:sldId id="294" r:id="rId12"/>
    <p:sldId id="296" r:id="rId13"/>
    <p:sldId id="297" r:id="rId14"/>
    <p:sldId id="299" r:id="rId15"/>
    <p:sldId id="298" r:id="rId16"/>
    <p:sldId id="292" r:id="rId17"/>
    <p:sldId id="295" r:id="rId18"/>
    <p:sldId id="313" r:id="rId19"/>
    <p:sldId id="309" r:id="rId20"/>
    <p:sldId id="312" r:id="rId21"/>
    <p:sldId id="311" r:id="rId2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rgbClr val="1C2A65"/>
        </a:solidFill>
        <a:latin typeface="Calibri" pitchFamily="34" charset="0"/>
        <a:ea typeface="Geneva"/>
        <a:cs typeface="Geneva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1C2A65"/>
        </a:solidFill>
        <a:latin typeface="Calibri" pitchFamily="34" charset="0"/>
        <a:ea typeface="Geneva"/>
        <a:cs typeface="Geneva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1C2A65"/>
        </a:solidFill>
        <a:latin typeface="Calibri" pitchFamily="34" charset="0"/>
        <a:ea typeface="Geneva"/>
        <a:cs typeface="Geneva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1C2A65"/>
        </a:solidFill>
        <a:latin typeface="Calibri" pitchFamily="34" charset="0"/>
        <a:ea typeface="Geneva"/>
        <a:cs typeface="Geneva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1C2A65"/>
        </a:solidFill>
        <a:latin typeface="Calibri" pitchFamily="34" charset="0"/>
        <a:ea typeface="Geneva"/>
        <a:cs typeface="Geneva"/>
      </a:defRPr>
    </a:lvl5pPr>
    <a:lvl6pPr marL="2286000" algn="l" defTabSz="914400" rtl="0" eaLnBrk="1" latinLnBrk="0" hangingPunct="1">
      <a:defRPr kern="1200">
        <a:solidFill>
          <a:srgbClr val="1C2A65"/>
        </a:solidFill>
        <a:latin typeface="Calibri" pitchFamily="34" charset="0"/>
        <a:ea typeface="Geneva"/>
        <a:cs typeface="Geneva"/>
      </a:defRPr>
    </a:lvl6pPr>
    <a:lvl7pPr marL="2743200" algn="l" defTabSz="914400" rtl="0" eaLnBrk="1" latinLnBrk="0" hangingPunct="1">
      <a:defRPr kern="1200">
        <a:solidFill>
          <a:srgbClr val="1C2A65"/>
        </a:solidFill>
        <a:latin typeface="Calibri" pitchFamily="34" charset="0"/>
        <a:ea typeface="Geneva"/>
        <a:cs typeface="Geneva"/>
      </a:defRPr>
    </a:lvl7pPr>
    <a:lvl8pPr marL="3200400" algn="l" defTabSz="914400" rtl="0" eaLnBrk="1" latinLnBrk="0" hangingPunct="1">
      <a:defRPr kern="1200">
        <a:solidFill>
          <a:srgbClr val="1C2A65"/>
        </a:solidFill>
        <a:latin typeface="Calibri" pitchFamily="34" charset="0"/>
        <a:ea typeface="Geneva"/>
        <a:cs typeface="Geneva"/>
      </a:defRPr>
    </a:lvl8pPr>
    <a:lvl9pPr marL="3657600" algn="l" defTabSz="914400" rtl="0" eaLnBrk="1" latinLnBrk="0" hangingPunct="1">
      <a:defRPr kern="1200">
        <a:solidFill>
          <a:srgbClr val="1C2A65"/>
        </a:solidFill>
        <a:latin typeface="Calibri" pitchFamily="34" charset="0"/>
        <a:ea typeface="Geneva"/>
        <a:cs typeface="Genev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pitzsch, Jörg (bos)" initials="J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A65"/>
    <a:srgbClr val="0668B2"/>
    <a:srgbClr val="FABD09"/>
    <a:srgbClr val="001B36"/>
    <a:srgbClr val="FF0000"/>
    <a:srgbClr val="002142"/>
    <a:srgbClr val="77C1C7"/>
    <a:srgbClr val="003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6433" autoAdjust="0"/>
  </p:normalViewPr>
  <p:slideViewPr>
    <p:cSldViewPr>
      <p:cViewPr varScale="1">
        <p:scale>
          <a:sx n="109" d="100"/>
          <a:sy n="109" d="100"/>
        </p:scale>
        <p:origin x="163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4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8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F449F68-5E85-4792-9A74-58A1ACEE7FC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8653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12" descr="e-Sens_Logo_la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476250"/>
            <a:ext cx="7700962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 11"/>
          <p:cNvPicPr>
            <a:picLocks noChangeAspect="1"/>
          </p:cNvPicPr>
          <p:nvPr/>
        </p:nvPicPr>
        <p:blipFill>
          <a:blip r:embed="rId4">
            <a:lum bright="-8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00"/>
          <a:stretch>
            <a:fillRect/>
          </a:stretch>
        </p:blipFill>
        <p:spPr bwMode="auto">
          <a:xfrm>
            <a:off x="4565650" y="2205038"/>
            <a:ext cx="4579938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39750" y="2708275"/>
            <a:ext cx="7777163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defTabSz="4572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4572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4572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4572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4572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Pct val="100000"/>
              <a:defRPr/>
            </a:pPr>
            <a:r>
              <a:rPr lang="en-US" i="1" dirty="0">
                <a:solidFill>
                  <a:srgbClr val="1C2A65"/>
                </a:solidFill>
                <a:latin typeface="Calibri" pitchFamily="34" charset="0"/>
              </a:rPr>
              <a:t>e-SENS</a:t>
            </a:r>
            <a:br>
              <a:rPr lang="en-US" i="1" dirty="0">
                <a:solidFill>
                  <a:srgbClr val="1C2A65"/>
                </a:solidFill>
                <a:latin typeface="Calibri" pitchFamily="34" charset="0"/>
              </a:rPr>
            </a:br>
            <a:r>
              <a:rPr lang="en-US" i="1" dirty="0">
                <a:solidFill>
                  <a:srgbClr val="1C2A65"/>
                </a:solidFill>
                <a:latin typeface="Calibri" pitchFamily="34" charset="0"/>
              </a:rPr>
              <a:t>Electronic Simple European Networked Services</a:t>
            </a:r>
            <a:endParaRPr lang="de-DE" i="1" dirty="0">
              <a:solidFill>
                <a:srgbClr val="1C2A65"/>
              </a:solidFill>
              <a:latin typeface="Calibri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89040"/>
            <a:ext cx="7777163" cy="360040"/>
          </a:xfrm>
        </p:spPr>
        <p:txBody>
          <a:bodyPr/>
          <a:lstStyle>
            <a:lvl1pPr marL="0" indent="0">
              <a:buNone/>
              <a:defRPr sz="1800">
                <a:solidFill>
                  <a:srgbClr val="1C2A6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e-SENS CC6.3 f2f</a:t>
            </a:r>
            <a:endParaRPr lang="pl-PL" dirty="0" smtClean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4221163"/>
            <a:ext cx="7777163" cy="359965"/>
          </a:xfr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 sz="1800">
                <a:solidFill>
                  <a:srgbClr val="1C2A65"/>
                </a:solidFill>
              </a:defRPr>
            </a:lvl1pPr>
          </a:lstStyle>
          <a:p>
            <a:pPr lvl="0"/>
            <a:r>
              <a:rPr lang="en-US" altLang="en-US" dirty="0" smtClean="0"/>
              <a:t>2014-02-06/07 </a:t>
            </a:r>
            <a:r>
              <a:rPr lang="en-GB" dirty="0" smtClean="0"/>
              <a:t>, Brussels</a:t>
            </a:r>
            <a:endParaRPr lang="pl-PL" dirty="0" smtClean="0"/>
          </a:p>
          <a:p>
            <a:endParaRPr lang="en-US" alt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539750" y="5661025"/>
            <a:ext cx="7848600" cy="431800"/>
          </a:xfr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 sz="1800">
                <a:solidFill>
                  <a:srgbClr val="1C2A65"/>
                </a:solidFill>
              </a:defRPr>
            </a:lvl1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539750" y="4652963"/>
            <a:ext cx="7777163" cy="863600"/>
          </a:xfrm>
        </p:spPr>
        <p:txBody>
          <a:bodyPr anchor="t"/>
          <a:lstStyle>
            <a:lvl1pPr eaLnBrk="1" hangingPunct="1">
              <a:defRPr sz="2000" i="1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Security and Trust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5749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5413"/>
            <a:ext cx="6131024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148064" y="6381710"/>
            <a:ext cx="1080269" cy="476250"/>
          </a:xfrm>
          <a:ln/>
        </p:spPr>
        <p:txBody>
          <a:bodyPr/>
          <a:lstStyle>
            <a:lvl1pPr>
              <a:defRPr sz="1000"/>
            </a:lvl1pPr>
          </a:lstStyle>
          <a:p>
            <a:r>
              <a:rPr lang="en-US" altLang="en-US" dirty="0" smtClean="0"/>
              <a:t>2014-02-06/07</a:t>
            </a:r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6300192" y="6361390"/>
            <a:ext cx="2843808" cy="476250"/>
          </a:xfrm>
          <a:ln/>
        </p:spPr>
        <p:txBody>
          <a:bodyPr/>
          <a:lstStyle>
            <a:lvl1pPr>
              <a:defRPr sz="1000"/>
            </a:lvl1pPr>
          </a:lstStyle>
          <a:p>
            <a:pPr eaLnBrk="1" hangingPunct="1"/>
            <a:r>
              <a:rPr lang="en-US" altLang="en-US" dirty="0" smtClean="0"/>
              <a:t>e-SENS CC6.3 f2f, Brussels –  Security and Trust</a:t>
            </a:r>
            <a:endParaRPr lang="en-US" alt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51520" y="6381710"/>
            <a:ext cx="433388" cy="476250"/>
          </a:xfrm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E419BDA-DC33-4018-A03F-5A30A2B6AB0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7013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p-e-SENS\vv\Templates\ict_psp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205538"/>
            <a:ext cx="100806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G:\p-e-SENS\vv\Templates\cip_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6205538"/>
            <a:ext cx="5778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356993"/>
            <a:ext cx="8229600" cy="720079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1C2A65"/>
                </a:solidFill>
              </a:defRPr>
            </a:lvl1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2014-02-06/07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e-SENS CC6.3 f2f, Brussels –  Security and Trust</a:t>
            </a: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2909A-1E94-4D65-AEBB-F60EA64781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37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684213" y="6237288"/>
            <a:ext cx="15843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2014-02-06/07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268538" y="6235700"/>
            <a:ext cx="5183187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e-SENS CC6.3 f2f, Brussels –  Security and Trust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250825" y="6237288"/>
            <a:ext cx="433388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DC3DB2-5159-4979-BCBC-EDBAA230A74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198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11"/>
          <p:cNvPicPr>
            <a:picLocks noChangeAspect="1"/>
          </p:cNvPicPr>
          <p:nvPr/>
        </p:nvPicPr>
        <p:blipFill>
          <a:blip r:embed="rId7">
            <a:lum bright="-8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00"/>
          <a:stretch>
            <a:fillRect/>
          </a:stretch>
        </p:blipFill>
        <p:spPr bwMode="auto">
          <a:xfrm>
            <a:off x="4564063" y="2205038"/>
            <a:ext cx="4579937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684213" y="6237288"/>
            <a:ext cx="1584325" cy="47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>
              <a:spcBef>
                <a:spcPct val="0"/>
              </a:spcBef>
              <a:buSzTx/>
              <a:defRPr sz="9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2014-02-06/07</a:t>
            </a:r>
            <a:endParaRPr lang="de-DE"/>
          </a:p>
        </p:txBody>
      </p:sp>
      <p:pic>
        <p:nvPicPr>
          <p:cNvPr id="1028" name="Bild 11"/>
          <p:cNvPicPr>
            <a:picLocks noChangeAspect="1"/>
          </p:cNvPicPr>
          <p:nvPr/>
        </p:nvPicPr>
        <p:blipFill>
          <a:blip r:embed="rId7">
            <a:lum bright="-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00"/>
          <a:stretch>
            <a:fillRect/>
          </a:stretch>
        </p:blipFill>
        <p:spPr bwMode="auto">
          <a:xfrm>
            <a:off x="4564063" y="2205038"/>
            <a:ext cx="4579937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5413"/>
            <a:ext cx="6130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103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8538" y="6235700"/>
            <a:ext cx="5183187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SzTx/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e-SENS CC6.3 f2f, Brussels –  Security and Trust</a:t>
            </a:r>
            <a:endParaRPr lang="de-DE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237288"/>
            <a:ext cx="433388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SzTx/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5ED0371-3324-42CC-9881-45BF2ED17FC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33" name="Picture 13" descr="e-Sens-corn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57308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" descr="G:\p-e-SENS\vv\Website\Images\Logo\e-Sens_Logo_sentenc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0"/>
            <a:ext cx="344328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4" r:id="rId2"/>
    <p:sldLayoutId id="2147483677" r:id="rId3"/>
    <p:sldLayoutId id="2147483675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1C2A65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1C2A65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1C2A65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1C2A65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1C2A65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003368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003368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003368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003368"/>
          </a:solidFill>
          <a:latin typeface="Georgia" pitchFamily="1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0"/>
        </a:buBlip>
        <a:defRPr sz="2800">
          <a:solidFill>
            <a:srgbClr val="0668B2"/>
          </a:solidFill>
          <a:latin typeface="+mn-lt"/>
          <a:ea typeface="Geneva" pitchFamily="125" charset="-128"/>
          <a:cs typeface="Geneva"/>
        </a:defRPr>
      </a:lvl1pPr>
      <a:lvl2pPr marL="914400" indent="-457200" algn="l" defTabSz="4572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1"/>
          </a:solidFill>
          <a:latin typeface="+mn-lt"/>
          <a:ea typeface="Geneva" pitchFamily="125" charset="-128"/>
          <a:cs typeface="Geneva"/>
        </a:defRPr>
      </a:lvl2pPr>
      <a:lvl3pPr marL="1257300" indent="-342900" algn="l" defTabSz="4572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1"/>
          </a:solidFill>
          <a:latin typeface="+mn-lt"/>
          <a:ea typeface="Geneva" pitchFamily="125" charset="-128"/>
          <a:cs typeface="Genev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accent1"/>
          </a:solidFill>
          <a:latin typeface="+mn-lt"/>
          <a:ea typeface="Geneva" pitchFamily="125" charset="-128"/>
          <a:cs typeface="Genev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accent1"/>
          </a:solidFill>
          <a:latin typeface="+mn-lt"/>
          <a:ea typeface="Geneva" pitchFamily="125" charset="-128"/>
          <a:cs typeface="Genev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1"/>
        </a:buBlip>
        <a:defRPr sz="2000">
          <a:solidFill>
            <a:srgbClr val="00336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1"/>
        </a:buBlip>
        <a:defRPr sz="2000">
          <a:solidFill>
            <a:srgbClr val="00336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1"/>
        </a:buBlip>
        <a:defRPr sz="2000">
          <a:solidFill>
            <a:srgbClr val="00336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1"/>
        </a:buBlip>
        <a:defRPr sz="2000">
          <a:solidFill>
            <a:srgbClr val="003368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2448271"/>
          </a:xfrm>
        </p:spPr>
        <p:txBody>
          <a:bodyPr/>
          <a:lstStyle/>
          <a:p>
            <a:r>
              <a:rPr lang="en-GB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r>
              <a:rPr lang="en-GB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-SENS WP5.2 eID Pilot</a:t>
            </a:r>
          </a:p>
          <a:p>
            <a:endParaRPr lang="en-GB" sz="2000" noProof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GB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INTRODUCTION</a:t>
            </a:r>
            <a:endParaRPr lang="en-GB" sz="3200" i="1" noProof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92909A-1E94-4D65-AEBB-F60EA64781A2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068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eID Integration // OpenNCP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LARMS is decoupled, „passive“ data provisioning</a:t>
            </a:r>
          </a:p>
          <a:p>
            <a:r>
              <a:rPr lang="en-US" dirty="0" smtClean="0"/>
              <a:t>LAM is an active component:</a:t>
            </a:r>
          </a:p>
          <a:p>
            <a:pPr lvl="1"/>
            <a:r>
              <a:rPr lang="en-US" dirty="0" smtClean="0"/>
              <a:t>needs to be fed with NCP-internal data</a:t>
            </a:r>
          </a:p>
          <a:p>
            <a:pPr lvl="1"/>
            <a:r>
              <a:rPr lang="en-US" dirty="0" smtClean="0"/>
              <a:t>needs to be granted processing time</a:t>
            </a:r>
          </a:p>
          <a:p>
            <a:pPr lvl="1"/>
            <a:r>
              <a:rPr lang="en-US" dirty="0" smtClean="0"/>
              <a:t>blocking scheduling, use case MUST be suspended @LAM</a:t>
            </a:r>
          </a:p>
          <a:p>
            <a:pPr lvl="1"/>
            <a:r>
              <a:rPr lang="en-US" dirty="0" smtClean="0"/>
              <a:t>needs to return data to internal NCP components</a:t>
            </a:r>
          </a:p>
          <a:p>
            <a:r>
              <a:rPr lang="en-US" dirty="0" smtClean="0"/>
              <a:t>DCA is an active, </a:t>
            </a:r>
            <a:r>
              <a:rPr lang="en-US" i="1" dirty="0" smtClean="0"/>
              <a:t>externalized</a:t>
            </a:r>
            <a:r>
              <a:rPr lang="en-US" dirty="0" smtClean="0"/>
              <a:t> component:</a:t>
            </a:r>
          </a:p>
          <a:p>
            <a:pPr lvl="1"/>
            <a:r>
              <a:rPr lang="en-US" dirty="0" smtClean="0"/>
              <a:t>substitutes/enriches an NCP-internal artefact</a:t>
            </a:r>
          </a:p>
          <a:p>
            <a:pPr lvl="1"/>
            <a:r>
              <a:rPr lang="en-US" dirty="0" smtClean="0"/>
              <a:t>is coordinated from the </a:t>
            </a:r>
            <a:r>
              <a:rPr lang="en-US" dirty="0" err="1" smtClean="0"/>
              <a:t>PoC</a:t>
            </a:r>
            <a:r>
              <a:rPr lang="en-US" dirty="0" smtClean="0"/>
              <a:t>, not NCP or NI</a:t>
            </a:r>
          </a:p>
          <a:p>
            <a:pPr lvl="1"/>
            <a:r>
              <a:rPr lang="en-US" dirty="0" smtClean="0"/>
              <a:t>needs to be granted blocking processing time @DCA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19BDA-DC33-4018-A03F-5A30A2B6AB07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93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eID Integration // </a:t>
            </a:r>
            <a:r>
              <a:rPr lang="de-DE" dirty="0" smtClean="0"/>
              <a:t>OpenNCP II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62080"/>
            <a:ext cx="8229600" cy="4525963"/>
          </a:xfrm>
        </p:spPr>
        <p:txBody>
          <a:bodyPr/>
          <a:lstStyle/>
          <a:p>
            <a:r>
              <a:rPr lang="en-US" dirty="0" smtClean="0"/>
              <a:t>NCP workflow coordination / orchestration:</a:t>
            </a:r>
          </a:p>
          <a:p>
            <a:pPr lvl="1"/>
            <a:r>
              <a:rPr lang="en-US" dirty="0" smtClean="0"/>
              <a:t>specified Workflow Manager not implemented</a:t>
            </a:r>
          </a:p>
          <a:p>
            <a:pPr lvl="1"/>
            <a:r>
              <a:rPr lang="en-US" dirty="0" smtClean="0"/>
              <a:t>XACML Security Context Handler not commonly available</a:t>
            </a:r>
          </a:p>
          <a:p>
            <a:r>
              <a:rPr lang="en-US" dirty="0" err="1" smtClean="0"/>
              <a:t>Liferay</a:t>
            </a:r>
            <a:r>
              <a:rPr lang="en-US" dirty="0" smtClean="0"/>
              <a:t> Message Bus absorbs orchestration needs:</a:t>
            </a:r>
          </a:p>
          <a:p>
            <a:pPr lvl="1"/>
            <a:r>
              <a:rPr lang="en-US" dirty="0" smtClean="0"/>
              <a:t>session is the common umbrella for meta data</a:t>
            </a:r>
          </a:p>
          <a:p>
            <a:pPr lvl="1"/>
            <a:r>
              <a:rPr lang="en-US" dirty="0" smtClean="0"/>
              <a:t>assertions, endpoints, etc. are held in session context</a:t>
            </a:r>
          </a:p>
          <a:p>
            <a:pPr lvl="1"/>
            <a:r>
              <a:rPr lang="en-US" dirty="0" err="1" smtClean="0"/>
              <a:t>Liferay</a:t>
            </a:r>
            <a:r>
              <a:rPr lang="en-US" dirty="0" smtClean="0"/>
              <a:t> orchestrates time sequence of service invocation</a:t>
            </a:r>
          </a:p>
          <a:p>
            <a:pPr lvl="1"/>
            <a:r>
              <a:rPr lang="en-US" dirty="0" err="1" smtClean="0"/>
              <a:t>Liferay</a:t>
            </a:r>
            <a:r>
              <a:rPr lang="en-US" dirty="0" smtClean="0"/>
              <a:t> invocation of external NCP services and data flow</a:t>
            </a:r>
          </a:p>
          <a:p>
            <a:pPr lvl="1"/>
            <a:r>
              <a:rPr lang="en-US" dirty="0" err="1" smtClean="0"/>
              <a:t>Liferay</a:t>
            </a:r>
            <a:r>
              <a:rPr lang="en-US" dirty="0" smtClean="0"/>
              <a:t> implements and triggers epSOS workflows</a:t>
            </a:r>
          </a:p>
          <a:p>
            <a:r>
              <a:rPr lang="en-US" dirty="0" smtClean="0"/>
              <a:t>Problem: </a:t>
            </a:r>
            <a:r>
              <a:rPr lang="en-US" b="1" i="1" dirty="0" smtClean="0"/>
              <a:t>LAM/DCA have no portal interactions</a:t>
            </a:r>
          </a:p>
          <a:p>
            <a:pPr lvl="1"/>
            <a:r>
              <a:rPr lang="en-US" dirty="0" smtClean="0"/>
              <a:t>not every PN uses </a:t>
            </a:r>
            <a:r>
              <a:rPr lang="en-US" dirty="0" err="1" smtClean="0"/>
              <a:t>Liferay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no message bus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19BDA-DC33-4018-A03F-5A30A2B6AB07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680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eID Integration // </a:t>
            </a:r>
            <a:r>
              <a:rPr lang="de-DE" dirty="0" smtClean="0"/>
              <a:t>OpenNCP III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62080"/>
            <a:ext cx="8229600" cy="4525963"/>
          </a:xfrm>
        </p:spPr>
        <p:txBody>
          <a:bodyPr/>
          <a:lstStyle/>
          <a:p>
            <a:r>
              <a:rPr lang="en-US" dirty="0" smtClean="0"/>
              <a:t>Problem </a:t>
            </a:r>
            <a:r>
              <a:rPr lang="en-US" b="1" i="1" dirty="0"/>
              <a:t>s</a:t>
            </a:r>
            <a:r>
              <a:rPr lang="en-US" b="1" i="1" dirty="0" smtClean="0"/>
              <a:t>ession-centricity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HP epSOS </a:t>
            </a:r>
            <a:r>
              <a:rPr lang="en-US" dirty="0" err="1" smtClean="0"/>
              <a:t>IdA</a:t>
            </a:r>
            <a:r>
              <a:rPr lang="en-US" dirty="0" smtClean="0"/>
              <a:t> should not relate with a portal session:</a:t>
            </a:r>
          </a:p>
          <a:p>
            <a:pPr lvl="2"/>
            <a:r>
              <a:rPr lang="en-US" dirty="0" err="1" smtClean="0"/>
              <a:t>def</a:t>
            </a:r>
            <a:r>
              <a:rPr lang="en-US" dirty="0" smtClean="0"/>
              <a:t> epSOS </a:t>
            </a:r>
            <a:r>
              <a:rPr lang="en-US" dirty="0" err="1" smtClean="0"/>
              <a:t>IdA</a:t>
            </a:r>
            <a:endParaRPr lang="en-US" dirty="0" smtClean="0"/>
          </a:p>
          <a:p>
            <a:pPr lvl="1"/>
            <a:r>
              <a:rPr lang="en-US" dirty="0" smtClean="0"/>
              <a:t>no portal session = no </a:t>
            </a:r>
            <a:r>
              <a:rPr lang="en-US" dirty="0" err="1" smtClean="0"/>
              <a:t>IdA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no epSOS use case runs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matching </a:t>
            </a:r>
            <a:r>
              <a:rPr lang="en-US" dirty="0" err="1" smtClean="0">
                <a:sym typeface="Wingdings" panose="05000000000000000000" pitchFamily="2" charset="2"/>
              </a:rPr>
              <a:t>IdA</a:t>
            </a:r>
            <a:r>
              <a:rPr lang="en-US" dirty="0" smtClean="0">
                <a:sym typeface="Wingdings" panose="05000000000000000000" pitchFamily="2" charset="2"/>
              </a:rPr>
              <a:t> (+ TRC) are persisted in the session context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unknown what </a:t>
            </a:r>
            <a:r>
              <a:rPr lang="en-US" dirty="0" err="1" smtClean="0">
                <a:sym typeface="Wingdings" panose="05000000000000000000" pitchFamily="2" charset="2"/>
              </a:rPr>
              <a:t>IdA</a:t>
            </a:r>
            <a:r>
              <a:rPr lang="en-US" dirty="0" smtClean="0">
                <a:sym typeface="Wingdings" panose="05000000000000000000" pitchFamily="2" charset="2"/>
              </a:rPr>
              <a:t> relates to which TRC and vice versa</a:t>
            </a:r>
            <a:endParaRPr lang="en-US" dirty="0" smtClean="0"/>
          </a:p>
          <a:p>
            <a:r>
              <a:rPr lang="en-US" dirty="0" smtClean="0"/>
              <a:t>Problem </a:t>
            </a:r>
            <a:r>
              <a:rPr lang="en-US" dirty="0" smtClean="0"/>
              <a:t>Certificates &amp; Management:</a:t>
            </a:r>
            <a:endParaRPr lang="en-US" dirty="0" smtClean="0"/>
          </a:p>
          <a:p>
            <a:pPr lvl="1"/>
            <a:r>
              <a:rPr lang="en-US" dirty="0" smtClean="0"/>
              <a:t>certificates still rather incompliant to spec’s.</a:t>
            </a:r>
          </a:p>
          <a:p>
            <a:pPr lvl="1"/>
            <a:r>
              <a:rPr lang="en-US" dirty="0" smtClean="0"/>
              <a:t>huge problem in combination with x-signatures of eID</a:t>
            </a:r>
          </a:p>
          <a:p>
            <a:pPr lvl="1"/>
            <a:r>
              <a:rPr lang="en-US" dirty="0" smtClean="0"/>
              <a:t>massive changes in cert validation services on country-A</a:t>
            </a:r>
            <a:endParaRPr lang="en-US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19BDA-DC33-4018-A03F-5A30A2B6AB07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541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eID Integration // </a:t>
            </a:r>
            <a:r>
              <a:rPr lang="de-DE" dirty="0" smtClean="0"/>
              <a:t>OpenNCP III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62080"/>
            <a:ext cx="8229600" cy="4525963"/>
          </a:xfrm>
        </p:spPr>
        <p:txBody>
          <a:bodyPr/>
          <a:lstStyle/>
          <a:p>
            <a:r>
              <a:rPr lang="en-US" dirty="0" smtClean="0"/>
              <a:t>Problem </a:t>
            </a:r>
            <a:r>
              <a:rPr lang="en-US" b="1" i="1" dirty="0" smtClean="0"/>
              <a:t>merging of security zones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portal merges all security zones into classic </a:t>
            </a:r>
            <a:r>
              <a:rPr lang="en-US" dirty="0" err="1" smtClean="0"/>
              <a:t>MitM</a:t>
            </a:r>
            <a:r>
              <a:rPr lang="en-US" dirty="0" smtClean="0"/>
              <a:t> vector:</a:t>
            </a:r>
          </a:p>
          <a:p>
            <a:pPr lvl="2"/>
            <a:r>
              <a:rPr lang="en-US" dirty="0" smtClean="0"/>
              <a:t>holds all endpoints, </a:t>
            </a:r>
            <a:r>
              <a:rPr lang="en-US" dirty="0" err="1" smtClean="0"/>
              <a:t>IdA</a:t>
            </a:r>
            <a:r>
              <a:rPr lang="en-US" dirty="0" smtClean="0"/>
              <a:t>, TRC, and signature material</a:t>
            </a:r>
          </a:p>
          <a:p>
            <a:pPr lvl="1"/>
            <a:r>
              <a:rPr lang="en-US" dirty="0" smtClean="0"/>
              <a:t>epSOS after security relaxations:</a:t>
            </a:r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19BDA-DC33-4018-A03F-5A30A2B6AB07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356992"/>
            <a:ext cx="6138283" cy="3337625"/>
          </a:xfrm>
          <a:prstGeom prst="rect">
            <a:avLst/>
          </a:prstGeom>
        </p:spPr>
      </p:pic>
      <p:sp>
        <p:nvSpPr>
          <p:cNvPr id="6" name="Ovale Legende 5"/>
          <p:cNvSpPr/>
          <p:nvPr/>
        </p:nvSpPr>
        <p:spPr bwMode="auto">
          <a:xfrm>
            <a:off x="5614065" y="3717032"/>
            <a:ext cx="1948317" cy="1003648"/>
          </a:xfrm>
          <a:prstGeom prst="wedgeEllipseCallou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de-DE" dirty="0" smtClean="0"/>
              <a:t>Portal B</a:t>
            </a:r>
            <a:endParaRPr lang="de-DE" dirty="0"/>
          </a:p>
        </p:txBody>
      </p:sp>
      <p:sp>
        <p:nvSpPr>
          <p:cNvPr id="7" name="Ovale Legende 6"/>
          <p:cNvSpPr/>
          <p:nvPr/>
        </p:nvSpPr>
        <p:spPr bwMode="auto">
          <a:xfrm>
            <a:off x="1907704" y="4523980"/>
            <a:ext cx="1948317" cy="1003648"/>
          </a:xfrm>
          <a:prstGeom prst="wedgeEllipseCallou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de-DE" dirty="0" smtClean="0"/>
              <a:t>Portal B</a:t>
            </a:r>
            <a:endParaRPr lang="de-DE" dirty="0"/>
          </a:p>
        </p:txBody>
      </p:sp>
      <p:sp>
        <p:nvSpPr>
          <p:cNvPr id="8" name="Ovale Legende 7"/>
          <p:cNvSpPr/>
          <p:nvPr/>
        </p:nvSpPr>
        <p:spPr bwMode="auto">
          <a:xfrm>
            <a:off x="5620743" y="5249357"/>
            <a:ext cx="1948317" cy="1003648"/>
          </a:xfrm>
          <a:prstGeom prst="wedgeEllipseCallou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de-DE" dirty="0" smtClean="0">
                <a:solidFill>
                  <a:schemeClr val="bg2"/>
                </a:solidFill>
              </a:rPr>
              <a:t>Acts on </a:t>
            </a:r>
            <a:r>
              <a:rPr lang="de-DE" b="1" dirty="0" smtClean="0">
                <a:solidFill>
                  <a:schemeClr val="bg2"/>
                </a:solidFill>
              </a:rPr>
              <a:t>CLAIMS</a:t>
            </a:r>
            <a:r>
              <a:rPr lang="de-DE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de-DE" dirty="0" err="1" smtClean="0">
                <a:solidFill>
                  <a:schemeClr val="bg2"/>
                </a:solidFill>
              </a:rPr>
              <a:t>from</a:t>
            </a:r>
            <a:r>
              <a:rPr lang="de-DE" dirty="0" smtClean="0">
                <a:solidFill>
                  <a:schemeClr val="bg2"/>
                </a:solidFill>
              </a:rPr>
              <a:t> Portal-B</a:t>
            </a:r>
            <a:endParaRPr lang="de-D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69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eID Integration // </a:t>
            </a:r>
            <a:r>
              <a:rPr lang="de-DE" dirty="0" smtClean="0"/>
              <a:t>OpenNCP IV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n-US" dirty="0" smtClean="0"/>
              <a:t>epSOS as specified (Animation):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19BDA-DC33-4018-A03F-5A30A2B6AB07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340" y="2136973"/>
            <a:ext cx="6076485" cy="467712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4149080"/>
            <a:ext cx="1296144" cy="129754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4221088"/>
            <a:ext cx="1078780" cy="1077528"/>
          </a:xfrm>
          <a:prstGeom prst="rect">
            <a:avLst/>
          </a:prstGeom>
        </p:spPr>
      </p:pic>
      <p:sp>
        <p:nvSpPr>
          <p:cNvPr id="9" name="Ovale Legende 8"/>
          <p:cNvSpPr/>
          <p:nvPr/>
        </p:nvSpPr>
        <p:spPr bwMode="auto">
          <a:xfrm>
            <a:off x="5614065" y="2348880"/>
            <a:ext cx="1948317" cy="1003648"/>
          </a:xfrm>
          <a:prstGeom prst="wedgeEllipseCallou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de-DE" dirty="0" err="1" smtClean="0"/>
              <a:t>PoC</a:t>
            </a:r>
            <a:r>
              <a:rPr lang="de-DE" dirty="0" smtClean="0"/>
              <a:t>-B</a:t>
            </a:r>
            <a:endParaRPr lang="de-DE" dirty="0"/>
          </a:p>
        </p:txBody>
      </p:sp>
      <p:sp>
        <p:nvSpPr>
          <p:cNvPr id="10" name="Ovale Legende 9"/>
          <p:cNvSpPr/>
          <p:nvPr/>
        </p:nvSpPr>
        <p:spPr bwMode="auto">
          <a:xfrm>
            <a:off x="2231070" y="2348880"/>
            <a:ext cx="1948317" cy="1003648"/>
          </a:xfrm>
          <a:prstGeom prst="wedgeEllipseCallou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de-DE" dirty="0" smtClean="0"/>
              <a:t>NI-B + NCA-B + </a:t>
            </a:r>
          </a:p>
          <a:p>
            <a:pPr algn="ctr"/>
            <a:r>
              <a:rPr lang="de-DE" dirty="0" smtClean="0"/>
              <a:t>legal </a:t>
            </a:r>
            <a:r>
              <a:rPr lang="de-DE" dirty="0" err="1" smtClean="0"/>
              <a:t>domain</a:t>
            </a:r>
            <a:r>
              <a:rPr lang="de-DE" dirty="0" smtClean="0"/>
              <a:t> B</a:t>
            </a:r>
            <a:endParaRPr lang="de-DE" dirty="0"/>
          </a:p>
        </p:txBody>
      </p:sp>
      <p:sp>
        <p:nvSpPr>
          <p:cNvPr id="11" name="Ovale Legende 10"/>
          <p:cNvSpPr/>
          <p:nvPr/>
        </p:nvSpPr>
        <p:spPr bwMode="auto">
          <a:xfrm>
            <a:off x="4427984" y="5741350"/>
            <a:ext cx="1948317" cy="1003648"/>
          </a:xfrm>
          <a:prstGeom prst="wedgeEllipseCallou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de-DE" dirty="0" smtClean="0"/>
              <a:t>NI-A + NCA-A +</a:t>
            </a:r>
          </a:p>
          <a:p>
            <a:pPr algn="ctr"/>
            <a:r>
              <a:rPr lang="de-DE" dirty="0" smtClean="0"/>
              <a:t>legal </a:t>
            </a:r>
            <a:r>
              <a:rPr lang="de-DE" dirty="0" err="1" smtClean="0"/>
              <a:t>domain</a:t>
            </a:r>
            <a:r>
              <a:rPr lang="de-DE" dirty="0" smtClean="0"/>
              <a:t> 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451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eID Integration // </a:t>
            </a:r>
            <a:r>
              <a:rPr lang="de-DE" dirty="0" smtClean="0"/>
              <a:t>OpenNCP III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62080"/>
            <a:ext cx="8229600" cy="4525963"/>
          </a:xfrm>
        </p:spPr>
        <p:txBody>
          <a:bodyPr/>
          <a:lstStyle/>
          <a:p>
            <a:r>
              <a:rPr lang="en-US" dirty="0" smtClean="0"/>
              <a:t>Problem </a:t>
            </a:r>
            <a:r>
              <a:rPr lang="en-US" b="1" i="1" dirty="0" smtClean="0"/>
              <a:t>merging of security zones (</a:t>
            </a:r>
            <a:r>
              <a:rPr lang="en-US" b="1" i="1" dirty="0" err="1" smtClean="0"/>
              <a:t>con’t</a:t>
            </a:r>
            <a:r>
              <a:rPr lang="en-US" b="1" i="1" dirty="0" smtClean="0"/>
              <a:t>.)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portal merges all security zones into classic </a:t>
            </a:r>
            <a:r>
              <a:rPr lang="en-US" dirty="0" err="1" smtClean="0"/>
              <a:t>MitM</a:t>
            </a:r>
            <a:r>
              <a:rPr lang="en-US" dirty="0" smtClean="0"/>
              <a:t> vector:</a:t>
            </a:r>
          </a:p>
          <a:p>
            <a:pPr lvl="2"/>
            <a:r>
              <a:rPr lang="en-US" dirty="0" smtClean="0"/>
              <a:t>holds all endpoints, </a:t>
            </a:r>
            <a:r>
              <a:rPr lang="en-US" dirty="0" err="1" smtClean="0"/>
              <a:t>IdA</a:t>
            </a:r>
            <a:r>
              <a:rPr lang="en-US" dirty="0" smtClean="0"/>
              <a:t>, TRC, and signature material</a:t>
            </a:r>
          </a:p>
          <a:p>
            <a:pPr lvl="1"/>
            <a:r>
              <a:rPr lang="en-US" dirty="0" smtClean="0"/>
              <a:t>no portal session = no </a:t>
            </a:r>
            <a:r>
              <a:rPr lang="en-US" dirty="0" err="1" smtClean="0"/>
              <a:t>IdA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no epSOS use case runs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matching </a:t>
            </a:r>
            <a:r>
              <a:rPr lang="en-US" dirty="0" err="1" smtClean="0">
                <a:sym typeface="Wingdings" panose="05000000000000000000" pitchFamily="2" charset="2"/>
              </a:rPr>
              <a:t>IdA</a:t>
            </a:r>
            <a:r>
              <a:rPr lang="en-US" dirty="0" smtClean="0">
                <a:sym typeface="Wingdings" panose="05000000000000000000" pitchFamily="2" charset="2"/>
              </a:rPr>
              <a:t> (+ TRC) are persisted in the session context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unknown what </a:t>
            </a:r>
            <a:r>
              <a:rPr lang="en-US" dirty="0" err="1" smtClean="0">
                <a:sym typeface="Wingdings" panose="05000000000000000000" pitchFamily="2" charset="2"/>
              </a:rPr>
              <a:t>IdA</a:t>
            </a:r>
            <a:r>
              <a:rPr lang="en-US" dirty="0" smtClean="0">
                <a:sym typeface="Wingdings" panose="05000000000000000000" pitchFamily="2" charset="2"/>
              </a:rPr>
              <a:t> relates to which TRC and vice versa</a:t>
            </a:r>
            <a:endParaRPr lang="en-US" dirty="0" smtClean="0"/>
          </a:p>
          <a:p>
            <a:r>
              <a:rPr lang="en-US" dirty="0" smtClean="0"/>
              <a:t>Problem </a:t>
            </a:r>
            <a:r>
              <a:rPr lang="en-US" b="1" i="1" dirty="0" smtClean="0"/>
              <a:t>NCP w/f Sequencing/Orchestration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as specified, portal is not a component of the NCP</a:t>
            </a:r>
          </a:p>
          <a:p>
            <a:pPr lvl="1"/>
            <a:r>
              <a:rPr lang="en-US" dirty="0" smtClean="0"/>
              <a:t>orchestration/sequence hard-coded or portal controlled</a:t>
            </a:r>
          </a:p>
          <a:p>
            <a:pPr lvl="1"/>
            <a:r>
              <a:rPr lang="en-US" dirty="0" smtClean="0"/>
              <a:t>STS’s and Facades cannot re-flow/divert information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con’t</a:t>
            </a:r>
            <a:r>
              <a:rPr lang="en-US" dirty="0" smtClean="0"/>
              <a:t>. </a:t>
            </a:r>
            <a:r>
              <a:rPr lang="en-US" dirty="0" smtClean="0"/>
              <a:t>on next slides)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19BDA-DC33-4018-A03F-5A30A2B6AB07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17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Security </a:t>
            </a:r>
            <a:r>
              <a:rPr lang="de-DE" dirty="0" err="1" smtClean="0"/>
              <a:t>Architecture</a:t>
            </a:r>
            <a:r>
              <a:rPr lang="de-DE" dirty="0" smtClean="0"/>
              <a:t>: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     </a:t>
            </a:r>
            <a:r>
              <a:rPr lang="de-DE" dirty="0" err="1" smtClean="0"/>
              <a:t>injection</a:t>
            </a:r>
            <a:r>
              <a:rPr lang="de-DE" dirty="0" smtClean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sequencings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18051"/>
          </a:xfrm>
        </p:spPr>
        <p:txBody>
          <a:bodyPr/>
          <a:lstStyle/>
          <a:p>
            <a:r>
              <a:rPr lang="en-US" dirty="0" smtClean="0"/>
              <a:t>LAM time &amp; succession = orchestrating</a:t>
            </a:r>
          </a:p>
          <a:p>
            <a:pPr lvl="1"/>
            <a:r>
              <a:rPr lang="en-US" dirty="0" smtClean="0"/>
              <a:t>time: LAM/DCA cannot determine </a:t>
            </a:r>
            <a:r>
              <a:rPr lang="en-US" b="1" dirty="0" smtClean="0"/>
              <a:t>*when* </a:t>
            </a:r>
            <a:r>
              <a:rPr lang="en-US" dirty="0" smtClean="0"/>
              <a:t>to trigger DSig</a:t>
            </a:r>
          </a:p>
          <a:p>
            <a:pPr lvl="1"/>
            <a:r>
              <a:rPr lang="en-US" dirty="0" smtClean="0"/>
              <a:t>succession: LAM/DCA do not know </a:t>
            </a:r>
            <a:r>
              <a:rPr lang="en-US" b="1" dirty="0" smtClean="0"/>
              <a:t>*if* </a:t>
            </a:r>
            <a:r>
              <a:rPr lang="en-US" dirty="0" smtClean="0"/>
              <a:t>to engage</a:t>
            </a:r>
          </a:p>
          <a:p>
            <a:pPr lvl="1"/>
            <a:r>
              <a:rPr lang="en-US" dirty="0" smtClean="0"/>
              <a:t>completion: NCP/STS/LAM cannot control chronology</a:t>
            </a:r>
          </a:p>
          <a:p>
            <a:r>
              <a:rPr lang="en-US" dirty="0" smtClean="0"/>
              <a:t>Options:</a:t>
            </a:r>
          </a:p>
          <a:p>
            <a:pPr lvl="1"/>
            <a:r>
              <a:rPr lang="en-US" dirty="0" smtClean="0"/>
              <a:t>TRC-STS triggers LAM w/ piggybacked TRC-A prototype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STS needs to </a:t>
            </a:r>
            <a:r>
              <a:rPr lang="en-US" dirty="0" err="1" smtClean="0">
                <a:solidFill>
                  <a:srgbClr val="FF0000"/>
                </a:solidFill>
              </a:rPr>
              <a:t>localise</a:t>
            </a:r>
            <a:r>
              <a:rPr lang="en-US" dirty="0" smtClean="0">
                <a:solidFill>
                  <a:srgbClr val="FF0000"/>
                </a:solidFill>
              </a:rPr>
              <a:t> LAM, LAM blindly trusts TRC, </a:t>
            </a:r>
            <a:r>
              <a:rPr lang="en-US" dirty="0" err="1" smtClean="0">
                <a:solidFill>
                  <a:srgbClr val="FF0000"/>
                </a:solidFill>
              </a:rPr>
              <a:t>IdA</a:t>
            </a:r>
            <a:r>
              <a:rPr lang="en-US" dirty="0" smtClean="0">
                <a:solidFill>
                  <a:srgbClr val="FF0000"/>
                </a:solidFill>
              </a:rPr>
              <a:t> opaque</a:t>
            </a:r>
          </a:p>
          <a:p>
            <a:pPr lvl="1"/>
            <a:r>
              <a:rPr lang="en-US" dirty="0" smtClean="0"/>
              <a:t>LAM substitutes TRC-STS and is triggered with </a:t>
            </a:r>
            <a:r>
              <a:rPr lang="en-US" dirty="0" err="1" smtClean="0"/>
              <a:t>IdA</a:t>
            </a:r>
            <a:endParaRPr lang="en-US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NCP needs to localize LAM, LAM trusts NCP, </a:t>
            </a:r>
            <a:r>
              <a:rPr lang="en-US" dirty="0" err="1" smtClean="0">
                <a:solidFill>
                  <a:srgbClr val="FF0000"/>
                </a:solidFill>
              </a:rPr>
              <a:t>IdA</a:t>
            </a:r>
            <a:r>
              <a:rPr lang="en-US" dirty="0" smtClean="0">
                <a:solidFill>
                  <a:srgbClr val="FF0000"/>
                </a:solidFill>
              </a:rPr>
              <a:t> inaccessible</a:t>
            </a:r>
          </a:p>
          <a:p>
            <a:pPr lvl="1"/>
            <a:r>
              <a:rPr lang="en-US" dirty="0" smtClean="0"/>
              <a:t>portal mediates exchange between TRC-STS and LAM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portal merges domains, may withhold tokens, no „local“ display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NCP may disengage all advanced functions in all options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19BDA-DC33-4018-A03F-5A30A2B6AB07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545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Security </a:t>
            </a:r>
            <a:r>
              <a:rPr lang="de-DE" dirty="0" err="1" smtClean="0"/>
              <a:t>Architecture</a:t>
            </a:r>
            <a:r>
              <a:rPr lang="de-DE" dirty="0" smtClean="0"/>
              <a:t> II: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     </a:t>
            </a:r>
            <a:r>
              <a:rPr lang="de-DE" dirty="0" err="1"/>
              <a:t>injection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sequencings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US" dirty="0" smtClean="0"/>
              <a:t>OpenNCP v3 Proposal (compatibility &amp; innovation):</a:t>
            </a:r>
          </a:p>
          <a:p>
            <a:pPr lvl="1"/>
            <a:r>
              <a:rPr lang="en-US" dirty="0" smtClean="0"/>
              <a:t>Option #1 – </a:t>
            </a:r>
            <a:r>
              <a:rPr lang="en-US" b="1" dirty="0" smtClean="0"/>
              <a:t>TRC-STS triggers LAM</a:t>
            </a:r>
          </a:p>
          <a:p>
            <a:pPr lvl="1"/>
            <a:r>
              <a:rPr lang="en-US" dirty="0" smtClean="0"/>
              <a:t>provides adequate security degree &amp; AAL/</a:t>
            </a:r>
            <a:r>
              <a:rPr lang="en-US" dirty="0" err="1" smtClean="0"/>
              <a:t>LoI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separation/decoupling of concerns</a:t>
            </a:r>
          </a:p>
          <a:p>
            <a:pPr lvl="2"/>
            <a:r>
              <a:rPr lang="en-US" dirty="0" smtClean="0"/>
              <a:t>clear responsibilities of SOP’s (card, terminal, environment, etc.) </a:t>
            </a:r>
            <a:endParaRPr lang="en-US" dirty="0" smtClean="0"/>
          </a:p>
          <a:p>
            <a:pPr lvl="2"/>
            <a:r>
              <a:rPr lang="en-US" b="1" dirty="0" smtClean="0"/>
              <a:t>much easier </a:t>
            </a:r>
            <a:r>
              <a:rPr lang="en-US" dirty="0" smtClean="0"/>
              <a:t>integration regarding </a:t>
            </a:r>
            <a:r>
              <a:rPr lang="en-US" b="1" dirty="0" smtClean="0"/>
              <a:t>workflow, </a:t>
            </a:r>
            <a:r>
              <a:rPr lang="en-US" dirty="0" err="1" smtClean="0"/>
              <a:t>IdA</a:t>
            </a:r>
            <a:r>
              <a:rPr lang="en-US" b="1" dirty="0" smtClean="0"/>
              <a:t> available @NCP</a:t>
            </a:r>
            <a:endParaRPr lang="en-US" dirty="0" smtClean="0"/>
          </a:p>
          <a:p>
            <a:pPr lvl="2"/>
            <a:r>
              <a:rPr lang="en-US" b="1" dirty="0" smtClean="0"/>
              <a:t>harder localization </a:t>
            </a:r>
            <a:r>
              <a:rPr lang="en-US" dirty="0" smtClean="0"/>
              <a:t>of local LAM module by TRC-STS</a:t>
            </a:r>
          </a:p>
          <a:p>
            <a:pPr lvl="2"/>
            <a:r>
              <a:rPr lang="en-US" dirty="0" smtClean="0"/>
              <a:t>LAM as a local deployment </a:t>
            </a:r>
            <a:r>
              <a:rPr lang="en-US" b="1" dirty="0" smtClean="0"/>
              <a:t>needs to listen for requests</a:t>
            </a:r>
            <a:endParaRPr lang="en-US" b="1" dirty="0" smtClean="0"/>
          </a:p>
          <a:p>
            <a:pPr lvl="1"/>
            <a:r>
              <a:rPr lang="en-US" dirty="0" smtClean="0"/>
              <a:t>preserves NCP-level orchestration &amp; fat-client support</a:t>
            </a:r>
          </a:p>
          <a:p>
            <a:pPr lvl="1"/>
            <a:r>
              <a:rPr lang="en-US" dirty="0" smtClean="0"/>
              <a:t>acknowledges patient control regarding eID token</a:t>
            </a:r>
          </a:p>
          <a:p>
            <a:pPr lvl="1"/>
            <a:r>
              <a:rPr lang="en-US" dirty="0" smtClean="0"/>
              <a:t>encapsulates patient-centric DSig strictly to trusted zone</a:t>
            </a:r>
          </a:p>
          <a:p>
            <a:pPr lvl="1"/>
            <a:r>
              <a:rPr lang="en-US" dirty="0" smtClean="0"/>
              <a:t>enables trusted viewer for exercising patient </a:t>
            </a:r>
            <a:r>
              <a:rPr lang="en-US" dirty="0" smtClean="0"/>
              <a:t>control</a:t>
            </a:r>
            <a:endParaRPr lang="en-US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19BDA-DC33-4018-A03F-5A30A2B6AB07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494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Security </a:t>
            </a:r>
            <a:r>
              <a:rPr lang="de-DE" dirty="0" err="1" smtClean="0"/>
              <a:t>Architecture</a:t>
            </a:r>
            <a:r>
              <a:rPr lang="de-DE" dirty="0" smtClean="0"/>
              <a:t> II: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     </a:t>
            </a:r>
            <a:r>
              <a:rPr lang="de-DE" dirty="0" err="1"/>
              <a:t>injection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sequencings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en-US" dirty="0" smtClean="0"/>
              <a:t>OpenNCP v3 Proposal (compatibility &amp; innovation):</a:t>
            </a:r>
          </a:p>
          <a:p>
            <a:pPr lvl="1"/>
            <a:r>
              <a:rPr lang="en-US" dirty="0" smtClean="0"/>
              <a:t>Option </a:t>
            </a:r>
            <a:r>
              <a:rPr lang="en-US" dirty="0" smtClean="0"/>
              <a:t>#2 </a:t>
            </a:r>
            <a:r>
              <a:rPr lang="en-US" dirty="0" smtClean="0"/>
              <a:t>– </a:t>
            </a:r>
            <a:r>
              <a:rPr lang="en-US" b="1" dirty="0" smtClean="0"/>
              <a:t>LAM requests unsigned TRC-A from TRC-STS</a:t>
            </a:r>
            <a:endParaRPr lang="en-US" b="1" dirty="0" smtClean="0"/>
          </a:p>
          <a:p>
            <a:pPr lvl="1"/>
            <a:r>
              <a:rPr lang="en-US" dirty="0" smtClean="0"/>
              <a:t>provides adequate security degree &amp; AAL/</a:t>
            </a:r>
            <a:r>
              <a:rPr lang="en-US" dirty="0" err="1" smtClean="0"/>
              <a:t>LoI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clear </a:t>
            </a:r>
            <a:r>
              <a:rPr lang="en-US" dirty="0" smtClean="0"/>
              <a:t>responsibilities of SOP’s (card, terminal, environment, etc.) </a:t>
            </a:r>
            <a:endParaRPr lang="en-US" dirty="0" smtClean="0"/>
          </a:p>
          <a:p>
            <a:pPr lvl="2"/>
            <a:r>
              <a:rPr lang="en-US" b="1" dirty="0" smtClean="0"/>
              <a:t>harder</a:t>
            </a:r>
            <a:r>
              <a:rPr lang="en-US" dirty="0" smtClean="0"/>
              <a:t> workflow synchronization: w/f NCP and </a:t>
            </a:r>
            <a:r>
              <a:rPr lang="en-US" dirty="0" err="1" smtClean="0"/>
              <a:t>PoC</a:t>
            </a:r>
            <a:r>
              <a:rPr lang="en-US" dirty="0" smtClean="0"/>
              <a:t> decoupled</a:t>
            </a:r>
          </a:p>
          <a:p>
            <a:pPr lvl="2"/>
            <a:r>
              <a:rPr lang="en-US" dirty="0" smtClean="0"/>
              <a:t>correct </a:t>
            </a:r>
            <a:r>
              <a:rPr lang="en-US" dirty="0" err="1" smtClean="0"/>
              <a:t>IdA</a:t>
            </a:r>
            <a:r>
              <a:rPr lang="en-US" dirty="0" smtClean="0"/>
              <a:t> must be made available to TRC-STS prior to request</a:t>
            </a:r>
          </a:p>
          <a:p>
            <a:pPr lvl="2"/>
            <a:r>
              <a:rPr lang="en-US" b="1" dirty="0" smtClean="0"/>
              <a:t>easier local handling </a:t>
            </a:r>
            <a:r>
              <a:rPr lang="en-US" dirty="0" smtClean="0"/>
              <a:t>and no external connectivity (but portal)</a:t>
            </a:r>
            <a:endParaRPr lang="en-US" b="1" dirty="0" smtClean="0"/>
          </a:p>
          <a:p>
            <a:pPr lvl="1"/>
            <a:r>
              <a:rPr lang="en-US" dirty="0" smtClean="0"/>
              <a:t>preserves NCP-level orchestration &amp; fat-client support</a:t>
            </a:r>
          </a:p>
          <a:p>
            <a:pPr lvl="1"/>
            <a:r>
              <a:rPr lang="en-US" dirty="0" smtClean="0"/>
              <a:t>acknowledges patient control regarding eID token</a:t>
            </a:r>
          </a:p>
          <a:p>
            <a:pPr lvl="1"/>
            <a:r>
              <a:rPr lang="en-US" dirty="0" smtClean="0"/>
              <a:t>encapsulates patient-centric DSig strictly to trusted zone</a:t>
            </a:r>
          </a:p>
          <a:p>
            <a:pPr lvl="1"/>
            <a:r>
              <a:rPr lang="en-US" dirty="0" smtClean="0"/>
              <a:t>enables trusted viewer for exercising patient </a:t>
            </a:r>
            <a:r>
              <a:rPr lang="en-US" dirty="0" smtClean="0"/>
              <a:t>control</a:t>
            </a:r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DECISION required to avoid Blocker</a:t>
            </a:r>
          </a:p>
          <a:p>
            <a:pPr lvl="1"/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19BDA-DC33-4018-A03F-5A30A2B6AB07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866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Security </a:t>
            </a:r>
            <a:r>
              <a:rPr lang="de-DE" dirty="0" err="1"/>
              <a:t>Architecture</a:t>
            </a:r>
            <a:r>
              <a:rPr lang="de-DE" dirty="0"/>
              <a:t> </a:t>
            </a:r>
            <a:r>
              <a:rPr lang="de-DE" dirty="0" smtClean="0"/>
              <a:t>III: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     </a:t>
            </a:r>
            <a:r>
              <a:rPr lang="de-DE" dirty="0" err="1"/>
              <a:t>injection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sequencings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19BDA-DC33-4018-A03F-5A30A2B6AB07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759186"/>
            <a:ext cx="7128792" cy="4827278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 bwMode="auto">
          <a:xfrm>
            <a:off x="3275856" y="3140968"/>
            <a:ext cx="4248472" cy="792088"/>
          </a:xfrm>
          <a:prstGeom prst="ellipse">
            <a:avLst/>
          </a:prstGeom>
          <a:noFill/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 bwMode="auto">
          <a:xfrm>
            <a:off x="3522712" y="5733256"/>
            <a:ext cx="3744416" cy="853208"/>
          </a:xfrm>
          <a:prstGeom prst="ellipse">
            <a:avLst/>
          </a:prstGeom>
          <a:noFill/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43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CardInfo</a:t>
            </a:r>
            <a:r>
              <a:rPr lang="de-DE" dirty="0" smtClean="0"/>
              <a:t> eID </a:t>
            </a:r>
            <a:r>
              <a:rPr lang="de-DE" dirty="0" err="1" smtClean="0"/>
              <a:t>configuration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5318051"/>
          </a:xfrm>
        </p:spPr>
        <p:txBody>
          <a:bodyPr/>
          <a:lstStyle/>
          <a:p>
            <a:r>
              <a:rPr lang="en-US" dirty="0" err="1" smtClean="0"/>
              <a:t>CardInfo</a:t>
            </a:r>
            <a:r>
              <a:rPr lang="en-US" dirty="0" smtClean="0"/>
              <a:t> artifacts specify and configure specific eID carrier for use with e-SENS eID building blocks</a:t>
            </a:r>
          </a:p>
          <a:p>
            <a:r>
              <a:rPr lang="en-US" dirty="0" smtClean="0"/>
              <a:t>support auto-detection of plugged eID carrier</a:t>
            </a:r>
          </a:p>
          <a:p>
            <a:r>
              <a:rPr lang="en-US" dirty="0" smtClean="0"/>
              <a:t>constrain the attribute realm to be available (SMP?)</a:t>
            </a:r>
          </a:p>
          <a:p>
            <a:pPr lvl="1"/>
            <a:r>
              <a:rPr lang="en-US" dirty="0" smtClean="0"/>
              <a:t>PT </a:t>
            </a:r>
            <a:r>
              <a:rPr lang="en-US" dirty="0" smtClean="0"/>
              <a:t>– </a:t>
            </a:r>
            <a:r>
              <a:rPr lang="en-US" b="1" dirty="0">
                <a:solidFill>
                  <a:srgbClr val="00B050"/>
                </a:solidFill>
              </a:rPr>
              <a:t>basic profile, extended profile</a:t>
            </a:r>
            <a:endParaRPr lang="en-US" b="1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IT – </a:t>
            </a:r>
            <a:r>
              <a:rPr lang="en-US" b="1" dirty="0" smtClean="0">
                <a:solidFill>
                  <a:srgbClr val="00B050"/>
                </a:solidFill>
              </a:rPr>
              <a:t>basic </a:t>
            </a:r>
            <a:r>
              <a:rPr lang="en-US" b="1" dirty="0" smtClean="0">
                <a:solidFill>
                  <a:srgbClr val="00B050"/>
                </a:solidFill>
              </a:rPr>
              <a:t>profile, extended profile</a:t>
            </a:r>
            <a:endParaRPr lang="en-US" b="1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LX – </a:t>
            </a:r>
            <a:r>
              <a:rPr lang="en-US" b="1" dirty="0" smtClean="0">
                <a:solidFill>
                  <a:srgbClr val="00B050"/>
                </a:solidFill>
              </a:rPr>
              <a:t>basic profile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limited functionality (cert.-based</a:t>
            </a:r>
            <a:r>
              <a:rPr lang="en-US" dirty="0" smtClean="0">
                <a:solidFill>
                  <a:srgbClr val="FFC000"/>
                </a:solidFill>
              </a:rPr>
              <a:t>)</a:t>
            </a:r>
          </a:p>
          <a:p>
            <a:pPr lvl="1"/>
            <a:r>
              <a:rPr lang="en-US" dirty="0" smtClean="0"/>
              <a:t>GR </a:t>
            </a:r>
            <a:r>
              <a:rPr lang="en-US" dirty="0"/>
              <a:t>– </a:t>
            </a:r>
            <a:r>
              <a:rPr lang="en-US" b="1" dirty="0">
                <a:solidFill>
                  <a:srgbClr val="00B050"/>
                </a:solidFill>
              </a:rPr>
              <a:t>basic profile</a:t>
            </a:r>
            <a:r>
              <a:rPr lang="en-US" dirty="0"/>
              <a:t>, </a:t>
            </a:r>
            <a:r>
              <a:rPr lang="en-US" dirty="0">
                <a:solidFill>
                  <a:srgbClr val="FFC000"/>
                </a:solidFill>
              </a:rPr>
              <a:t>limited functionality (cert.-based</a:t>
            </a:r>
            <a:r>
              <a:rPr lang="en-US" dirty="0" smtClean="0">
                <a:solidFill>
                  <a:srgbClr val="FFC000"/>
                </a:solidFill>
              </a:rPr>
              <a:t>)</a:t>
            </a:r>
            <a:endParaRPr lang="en-US" dirty="0" smtClean="0">
              <a:solidFill>
                <a:srgbClr val="FFC000"/>
              </a:solidFill>
            </a:endParaRPr>
          </a:p>
          <a:p>
            <a:pPr lvl="1"/>
            <a:r>
              <a:rPr lang="en-US" dirty="0" smtClean="0"/>
              <a:t>AT </a:t>
            </a:r>
            <a:r>
              <a:rPr lang="en-US" dirty="0" smtClean="0"/>
              <a:t>– </a:t>
            </a:r>
            <a:r>
              <a:rPr lang="en-US" b="1" dirty="0" smtClean="0">
                <a:solidFill>
                  <a:srgbClr val="00B050"/>
                </a:solidFill>
              </a:rPr>
              <a:t>extended </a:t>
            </a:r>
            <a:r>
              <a:rPr lang="en-US" b="1" dirty="0" smtClean="0">
                <a:solidFill>
                  <a:srgbClr val="00B050"/>
                </a:solidFill>
              </a:rPr>
              <a:t>profile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ES </a:t>
            </a:r>
            <a:r>
              <a:rPr lang="en-US" dirty="0" smtClean="0">
                <a:solidFill>
                  <a:srgbClr val="0070C0"/>
                </a:solidFill>
              </a:rPr>
              <a:t>–</a:t>
            </a:r>
            <a:r>
              <a:rPr lang="en-US" b="1" dirty="0" smtClean="0">
                <a:solidFill>
                  <a:srgbClr val="FF0000"/>
                </a:solidFill>
              </a:rPr>
              <a:t> missing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 </a:t>
            </a:r>
            <a:endParaRPr lang="en-US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1"/>
            <a:r>
              <a:rPr lang="en-US" dirty="0"/>
              <a:t>DE – </a:t>
            </a:r>
            <a:r>
              <a:rPr lang="en-US" b="1" dirty="0">
                <a:solidFill>
                  <a:srgbClr val="00B050"/>
                </a:solidFill>
              </a:rPr>
              <a:t>extended profile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no piloting </a:t>
            </a:r>
            <a:r>
              <a:rPr lang="en-US" dirty="0" smtClean="0">
                <a:solidFill>
                  <a:srgbClr val="FF0000"/>
                </a:solidFill>
              </a:rPr>
              <a:t>planned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19BDA-DC33-4018-A03F-5A30A2B6AB07}" type="slidenum">
              <a:rPr lang="de-DE" smtClean="0">
                <a:solidFill>
                  <a:srgbClr val="0668B2"/>
                </a:solidFill>
              </a:rPr>
              <a:pPr>
                <a:defRPr/>
              </a:pPr>
              <a:t>2</a:t>
            </a:fld>
            <a:endParaRPr lang="de-DE" dirty="0">
              <a:solidFill>
                <a:srgbClr val="0668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8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2448271"/>
          </a:xfrm>
        </p:spPr>
        <p:txBody>
          <a:bodyPr/>
          <a:lstStyle/>
          <a:p>
            <a:r>
              <a:rPr lang="en-GB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r>
              <a:rPr lang="en-GB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-SENS WP5.2 eID Pilot</a:t>
            </a:r>
          </a:p>
          <a:p>
            <a:endParaRPr lang="en-GB" sz="2000" noProof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GB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Housekeeping INTEGRATION</a:t>
            </a:r>
            <a:endParaRPr lang="en-GB" sz="3200" i="1" noProof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92909A-1E94-4D65-AEBB-F60EA64781A2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844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Housekeeping // Integration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To-Do‘s:</a:t>
            </a:r>
          </a:p>
          <a:p>
            <a:pPr lvl="1"/>
            <a:r>
              <a:rPr lang="en-US" dirty="0" smtClean="0"/>
              <a:t>SP certificate exchange IT, PT, AT, GR for STORK 2.0 Test</a:t>
            </a:r>
          </a:p>
          <a:p>
            <a:pPr lvl="1"/>
            <a:r>
              <a:rPr lang="en-US" dirty="0" smtClean="0"/>
              <a:t>provision of test-PS/</a:t>
            </a:r>
            <a:r>
              <a:rPr lang="en-US" dirty="0" err="1" smtClean="0"/>
              <a:t>eP</a:t>
            </a:r>
            <a:r>
              <a:rPr lang="en-US" dirty="0" smtClean="0"/>
              <a:t> bound to the test cards</a:t>
            </a:r>
          </a:p>
          <a:p>
            <a:pPr lvl="1"/>
            <a:r>
              <a:rPr lang="en-US" dirty="0" smtClean="0"/>
              <a:t>PT to provide context for eID Architecture Document</a:t>
            </a:r>
          </a:p>
          <a:p>
            <a:pPr lvl="1"/>
            <a:r>
              <a:rPr lang="en-US" dirty="0" smtClean="0"/>
              <a:t>PT to clarify documentation need for x-project work</a:t>
            </a:r>
          </a:p>
          <a:p>
            <a:pPr lvl="1"/>
            <a:r>
              <a:rPr lang="en-US" dirty="0" smtClean="0"/>
              <a:t>AT to formalize joining the pilot, provisioning of S/W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19BDA-DC33-4018-A03F-5A30A2B6AB07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852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e-SENS LARMS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824918"/>
          </a:xfrm>
        </p:spPr>
        <p:txBody>
          <a:bodyPr/>
          <a:lstStyle/>
          <a:p>
            <a:r>
              <a:rPr lang="en-US" dirty="0" smtClean="0"/>
              <a:t>Local </a:t>
            </a:r>
            <a:r>
              <a:rPr lang="en-US" dirty="0"/>
              <a:t>Attribute Mapping and </a:t>
            </a:r>
            <a:r>
              <a:rPr lang="en-US" dirty="0" smtClean="0"/>
              <a:t>Retrieval:</a:t>
            </a:r>
          </a:p>
          <a:p>
            <a:pPr lvl="1"/>
            <a:r>
              <a:rPr lang="en-US" dirty="0"/>
              <a:t>extract, transform, and process attributes from an </a:t>
            </a:r>
            <a:r>
              <a:rPr lang="en-US" dirty="0" smtClean="0"/>
              <a:t>eID</a:t>
            </a:r>
          </a:p>
          <a:p>
            <a:pPr lvl="1"/>
            <a:r>
              <a:rPr lang="en-US" dirty="0" smtClean="0"/>
              <a:t>processing local to the PoC in country-B</a:t>
            </a:r>
          </a:p>
          <a:p>
            <a:pPr lvl="1"/>
            <a:r>
              <a:rPr lang="en-US" dirty="0" smtClean="0"/>
              <a:t>independent of locally available middleware/country-A NI</a:t>
            </a:r>
          </a:p>
          <a:p>
            <a:pPr lvl="1"/>
            <a:r>
              <a:rPr lang="en-US" dirty="0" smtClean="0"/>
              <a:t>also referred to as </a:t>
            </a:r>
            <a:r>
              <a:rPr lang="en-US" b="1" i="1" dirty="0" smtClean="0"/>
              <a:t>passive AuthN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provides two baseline profiles:</a:t>
            </a:r>
          </a:p>
          <a:p>
            <a:pPr marL="1028700" lvl="2">
              <a:buFont typeface="+mj-lt"/>
              <a:buAutoNum type="arabicPeriod"/>
            </a:pPr>
            <a:r>
              <a:rPr lang="en-US" dirty="0"/>
              <a:t>BASIC </a:t>
            </a:r>
            <a:r>
              <a:rPr lang="en-US" dirty="0" smtClean="0"/>
              <a:t>– identity </a:t>
            </a:r>
            <a:r>
              <a:rPr lang="en-US" dirty="0"/>
              <a:t>traits can be </a:t>
            </a:r>
            <a:r>
              <a:rPr lang="en-US" dirty="0" smtClean="0"/>
              <a:t>freely extracted (Identification)</a:t>
            </a:r>
          </a:p>
          <a:p>
            <a:pPr marL="1028700" lvl="2">
              <a:buFont typeface="+mj-lt"/>
              <a:buAutoNum type="arabicPeriod"/>
            </a:pPr>
            <a:r>
              <a:rPr lang="en-US" dirty="0" smtClean="0"/>
              <a:t>EXTENDED </a:t>
            </a:r>
            <a:r>
              <a:rPr lang="en-US" dirty="0"/>
              <a:t>– identity traits </a:t>
            </a:r>
            <a:r>
              <a:rPr lang="en-US" dirty="0" smtClean="0"/>
              <a:t>can be extracted after controlled AuthN</a:t>
            </a:r>
          </a:p>
          <a:p>
            <a:pPr lvl="1"/>
            <a:r>
              <a:rPr lang="en-US" dirty="0" smtClean="0"/>
              <a:t>access to further information depending on eID carrier</a:t>
            </a:r>
          </a:p>
          <a:p>
            <a:pPr lvl="1"/>
            <a:r>
              <a:rPr lang="en-US" dirty="0" smtClean="0"/>
              <a:t>Status: </a:t>
            </a:r>
            <a:r>
              <a:rPr lang="en-US" b="1" i="1" dirty="0" smtClean="0">
                <a:solidFill>
                  <a:srgbClr val="00B050"/>
                </a:solidFill>
              </a:rPr>
              <a:t>INTEGRATED &amp; DEPLOYED</a:t>
            </a:r>
          </a:p>
          <a:p>
            <a:pPr lvl="1"/>
            <a:r>
              <a:rPr lang="en-US" b="1" i="1" dirty="0" smtClean="0">
                <a:solidFill>
                  <a:srgbClr val="0070C0"/>
                </a:solidFill>
              </a:rPr>
              <a:t>IF INTERESTED: </a:t>
            </a:r>
            <a:r>
              <a:rPr lang="en-US" i="1" dirty="0" smtClean="0">
                <a:solidFill>
                  <a:srgbClr val="0070C0"/>
                </a:solidFill>
              </a:rPr>
              <a:t>Double Demo with DE &amp; PT (5’+10’ Discussion)</a:t>
            </a:r>
            <a:endParaRPr lang="en-US" i="1" dirty="0" smtClean="0">
              <a:solidFill>
                <a:srgbClr val="0070C0"/>
              </a:solidFill>
            </a:endParaRPr>
          </a:p>
          <a:p>
            <a:pPr marL="514350" lvl="1" indent="0">
              <a:buNone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19BDA-DC33-4018-A03F-5A30A2B6AB07}" type="slidenum">
              <a:rPr lang="de-DE" smtClean="0">
                <a:solidFill>
                  <a:srgbClr val="0668B2"/>
                </a:solidFill>
              </a:rPr>
              <a:pPr>
                <a:defRPr/>
              </a:pPr>
              <a:t>3</a:t>
            </a:fld>
            <a:endParaRPr lang="de-DE" dirty="0">
              <a:solidFill>
                <a:srgbClr val="0668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20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advanced</a:t>
            </a:r>
            <a:r>
              <a:rPr lang="de-DE" dirty="0" smtClean="0"/>
              <a:t>/</a:t>
            </a:r>
            <a:r>
              <a:rPr lang="de-DE" dirty="0" err="1" smtClean="0"/>
              <a:t>distributed</a:t>
            </a:r>
            <a:r>
              <a:rPr lang="de-DE" dirty="0" smtClean="0"/>
              <a:t> e-SENS eID SAT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4968552"/>
          </a:xfrm>
        </p:spPr>
        <p:txBody>
          <a:bodyPr/>
          <a:lstStyle/>
          <a:p>
            <a:r>
              <a:rPr lang="en-US" dirty="0" smtClean="0"/>
              <a:t>distributed attribute retrieval and cross eID mapping:</a:t>
            </a:r>
          </a:p>
          <a:p>
            <a:pPr lvl="1"/>
            <a:r>
              <a:rPr lang="en-US" dirty="0" smtClean="0"/>
              <a:t>usefulness limited but interesting for STORK enrichment</a:t>
            </a:r>
          </a:p>
          <a:p>
            <a:r>
              <a:rPr lang="en-US" dirty="0" smtClean="0"/>
              <a:t>pre-authorization by PIN-controlled attribute release:</a:t>
            </a:r>
          </a:p>
          <a:p>
            <a:pPr lvl="1"/>
            <a:r>
              <a:rPr lang="en-US" dirty="0" smtClean="0"/>
              <a:t>required for advanced functions, prerequisite for many MW</a:t>
            </a:r>
          </a:p>
          <a:p>
            <a:r>
              <a:rPr lang="en-US" dirty="0" smtClean="0"/>
              <a:t>providence of authenticated attributes from eID:</a:t>
            </a:r>
          </a:p>
          <a:p>
            <a:pPr lvl="1"/>
            <a:r>
              <a:rPr lang="en-US" dirty="0" smtClean="0"/>
              <a:t>very useful for mobile eID and STORK-based integrations</a:t>
            </a:r>
          </a:p>
          <a:p>
            <a:r>
              <a:rPr lang="en-US" dirty="0" smtClean="0"/>
              <a:t>digital signature for cross-border documents:</a:t>
            </a:r>
          </a:p>
          <a:p>
            <a:pPr lvl="1"/>
            <a:r>
              <a:rPr lang="en-US" dirty="0" smtClean="0"/>
              <a:t>patient consent as manifest of patient authorization</a:t>
            </a:r>
          </a:p>
          <a:p>
            <a:pPr lvl="1"/>
            <a:r>
              <a:rPr lang="en-US" dirty="0" smtClean="0"/>
              <a:t>no other document/AuthZ currently envisioned</a:t>
            </a:r>
          </a:p>
          <a:p>
            <a:pPr lvl="1"/>
            <a:r>
              <a:rPr lang="en-US" dirty="0" smtClean="0"/>
              <a:t>PAC out of scope due to missing x-border properties</a:t>
            </a:r>
          </a:p>
          <a:p>
            <a:pPr lvl="1"/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19BDA-DC33-4018-A03F-5A30A2B6AB07}" type="slidenum">
              <a:rPr lang="de-DE" smtClean="0">
                <a:solidFill>
                  <a:srgbClr val="0668B2"/>
                </a:solidFill>
              </a:rPr>
              <a:pPr>
                <a:defRPr/>
              </a:pPr>
              <a:t>4</a:t>
            </a:fld>
            <a:endParaRPr lang="de-DE" dirty="0">
              <a:solidFill>
                <a:srgbClr val="0668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37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E-SENS LAM	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Fully local card-based AuthN and implicit AuthZ</a:t>
            </a:r>
          </a:p>
          <a:p>
            <a:pPr lvl="1"/>
            <a:r>
              <a:rPr lang="en-US" dirty="0" smtClean="0"/>
              <a:t>based on locally available smart card service functions</a:t>
            </a:r>
          </a:p>
          <a:p>
            <a:pPr lvl="1"/>
            <a:r>
              <a:rPr lang="en-US" dirty="0" smtClean="0"/>
              <a:t>mandates a full patient authentication cycle by card</a:t>
            </a:r>
          </a:p>
          <a:p>
            <a:pPr lvl="1"/>
            <a:r>
              <a:rPr lang="en-US" dirty="0" smtClean="0"/>
              <a:t>unlocks higher level card functions:</a:t>
            </a:r>
          </a:p>
          <a:p>
            <a:pPr lvl="2"/>
            <a:r>
              <a:rPr lang="en-US" dirty="0" smtClean="0"/>
              <a:t>based on Authentication and Signature plan configuration and national constraints</a:t>
            </a:r>
          </a:p>
          <a:p>
            <a:pPr lvl="2"/>
            <a:r>
              <a:rPr lang="en-US" dirty="0" smtClean="0"/>
              <a:t>issues patient-signed epSOS assertions with NCP-B and NCP-A enforcement options</a:t>
            </a:r>
          </a:p>
          <a:p>
            <a:pPr lvl="2"/>
            <a:r>
              <a:rPr lang="en-US" dirty="0" smtClean="0"/>
              <a:t>may link to external signature creation and validation schemes</a:t>
            </a:r>
          </a:p>
          <a:p>
            <a:pPr lvl="1"/>
            <a:r>
              <a:rPr lang="en-US" dirty="0" smtClean="0"/>
              <a:t>requires country-A anchor in </a:t>
            </a:r>
            <a:r>
              <a:rPr lang="en-US" dirty="0" err="1" smtClean="0"/>
              <a:t>SecMan</a:t>
            </a:r>
            <a:r>
              <a:rPr lang="en-US" dirty="0" smtClean="0"/>
              <a:t> NCP-A</a:t>
            </a:r>
          </a:p>
          <a:p>
            <a:pPr lvl="1"/>
            <a:r>
              <a:rPr lang="en-US" dirty="0" smtClean="0"/>
              <a:t>reopens ancient issue on introduction of Security Context</a:t>
            </a:r>
          </a:p>
          <a:p>
            <a:pPr lvl="1"/>
            <a:r>
              <a:rPr lang="en-US" dirty="0"/>
              <a:t>Status: </a:t>
            </a:r>
            <a:r>
              <a:rPr lang="en-US" b="1" i="1" dirty="0">
                <a:solidFill>
                  <a:srgbClr val="00B050"/>
                </a:solidFill>
              </a:rPr>
              <a:t>INTEGRATED </a:t>
            </a:r>
            <a:r>
              <a:rPr lang="en-US" b="1" i="1" dirty="0" smtClean="0">
                <a:solidFill>
                  <a:srgbClr val="00B050"/>
                </a:solidFill>
              </a:rPr>
              <a:t>&amp; </a:t>
            </a:r>
            <a:r>
              <a:rPr lang="en-US" b="1" i="1" dirty="0" smtClean="0">
                <a:solidFill>
                  <a:srgbClr val="FF0000"/>
                </a:solidFill>
              </a:rPr>
              <a:t>NCP-INTEGRATED</a:t>
            </a:r>
            <a:r>
              <a:rPr lang="en-US" b="1" i="1" dirty="0" smtClean="0">
                <a:solidFill>
                  <a:srgbClr val="00B050"/>
                </a:solidFill>
              </a:rPr>
              <a:t> &amp; </a:t>
            </a:r>
            <a:r>
              <a:rPr lang="en-US" b="1" i="1" dirty="0" smtClean="0">
                <a:solidFill>
                  <a:srgbClr val="FFC000"/>
                </a:solidFill>
              </a:rPr>
              <a:t>DEPLOYED</a:t>
            </a:r>
            <a:endParaRPr lang="en-US" b="1" i="1" dirty="0">
              <a:solidFill>
                <a:srgbClr val="FFC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19BDA-DC33-4018-A03F-5A30A2B6AB07}" type="slidenum">
              <a:rPr lang="de-DE" smtClean="0">
                <a:solidFill>
                  <a:srgbClr val="0668B2"/>
                </a:solidFill>
              </a:rPr>
              <a:pPr>
                <a:defRPr/>
              </a:pPr>
              <a:t>5</a:t>
            </a:fld>
            <a:endParaRPr lang="de-DE" dirty="0">
              <a:solidFill>
                <a:srgbClr val="0668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39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DCA </a:t>
            </a:r>
            <a:br>
              <a:rPr lang="de-DE" dirty="0" smtClean="0"/>
            </a:br>
            <a:r>
              <a:rPr lang="de-DE" dirty="0"/>
              <a:t> </a:t>
            </a:r>
            <a:r>
              <a:rPr lang="de-DE" dirty="0" smtClean="0"/>
              <a:t>                      </a:t>
            </a:r>
            <a:r>
              <a:rPr lang="de-DE" dirty="0" smtClean="0"/>
              <a:t>STORK </a:t>
            </a:r>
            <a:r>
              <a:rPr lang="de-DE" dirty="0"/>
              <a:t>2.0 </a:t>
            </a:r>
            <a:r>
              <a:rPr lang="de-DE" dirty="0" err="1"/>
              <a:t>Junction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en-US" dirty="0" smtClean="0"/>
              <a:t>selecting most appropriate eID means available: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STORK 2.0 (discussion: STORKv1 DSI component?)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advanced e-SENS eID profile (AuthN/AuthZ), FutureID 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e-SENS LARMS, 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„typing“ (epSOS), local extraction, proprietary</a:t>
            </a:r>
          </a:p>
          <a:p>
            <a:r>
              <a:rPr lang="en-US" dirty="0" smtClean="0"/>
              <a:t>tool chain required is available and dry tested</a:t>
            </a:r>
          </a:p>
          <a:p>
            <a:r>
              <a:rPr lang="en-US" dirty="0" smtClean="0"/>
              <a:t>early demonstrator components available</a:t>
            </a:r>
          </a:p>
          <a:p>
            <a:r>
              <a:rPr lang="en-US" dirty="0" smtClean="0"/>
              <a:t>need </a:t>
            </a:r>
            <a:r>
              <a:rPr lang="en-US" dirty="0" smtClean="0"/>
              <a:t>access to STORK 2.0 infrastructure for real tests</a:t>
            </a:r>
          </a:p>
          <a:p>
            <a:r>
              <a:rPr lang="en-US" dirty="0" smtClean="0"/>
              <a:t>priority component for regulatory robustness </a:t>
            </a:r>
            <a:endParaRPr lang="en-US" dirty="0" smtClean="0"/>
          </a:p>
          <a:p>
            <a:pPr marL="342900" lvl="1" indent="-342900">
              <a:buSzPct val="100000"/>
              <a:buBlip>
                <a:blip r:embed="rId2"/>
              </a:buBlip>
            </a:pPr>
            <a:r>
              <a:rPr lang="en-US" dirty="0"/>
              <a:t>Status: </a:t>
            </a:r>
            <a:r>
              <a:rPr lang="en-US" b="1" dirty="0" smtClean="0">
                <a:solidFill>
                  <a:srgbClr val="FFC000"/>
                </a:solidFill>
              </a:rPr>
              <a:t>EARLY DEMONSTRATOR w/ GR &amp; IT</a:t>
            </a:r>
            <a:endParaRPr lang="en-US" b="1" i="1" dirty="0">
              <a:solidFill>
                <a:srgbClr val="FFC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19BDA-DC33-4018-A03F-5A30A2B6AB07}" type="slidenum">
              <a:rPr lang="de-DE" smtClean="0">
                <a:solidFill>
                  <a:srgbClr val="0668B2"/>
                </a:solidFill>
              </a:rPr>
              <a:pPr>
                <a:defRPr/>
              </a:pPr>
              <a:t>6</a:t>
            </a:fld>
            <a:endParaRPr lang="de-DE" dirty="0">
              <a:solidFill>
                <a:srgbClr val="0668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25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eID Integration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integration development artifacts and progress:</a:t>
            </a:r>
          </a:p>
          <a:p>
            <a:pPr lvl="1"/>
            <a:r>
              <a:rPr lang="en-US" dirty="0" smtClean="0"/>
              <a:t>e-SENS LARMS: </a:t>
            </a:r>
            <a:r>
              <a:rPr lang="en-US" i="1" dirty="0" smtClean="0"/>
              <a:t>jnlp.fokus.fraunhofer.de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e-SENS ready OpenNCP demonstrator</a:t>
            </a:r>
          </a:p>
          <a:p>
            <a:pPr lvl="1"/>
            <a:r>
              <a:rPr lang="en-US" dirty="0" smtClean="0"/>
              <a:t>e-SENS eID Attribute Mapping Policy documents:</a:t>
            </a:r>
          </a:p>
          <a:p>
            <a:pPr lvl="2"/>
            <a:r>
              <a:rPr lang="en-US" dirty="0" smtClean="0"/>
              <a:t>not included in current work assignments / budget consideration</a:t>
            </a:r>
          </a:p>
          <a:p>
            <a:pPr lvl="1"/>
            <a:r>
              <a:rPr lang="en-US" dirty="0" smtClean="0"/>
              <a:t>e-SENS Digital Signature code base re-integrated (harmonizing LARMS and </a:t>
            </a:r>
            <a:r>
              <a:rPr lang="en-US" dirty="0" err="1" smtClean="0"/>
              <a:t>DSig</a:t>
            </a:r>
            <a:r>
              <a:rPr lang="en-US" dirty="0" smtClean="0"/>
              <a:t> code for joint use)</a:t>
            </a:r>
          </a:p>
          <a:p>
            <a:pPr lvl="1"/>
            <a:r>
              <a:rPr lang="en-US" dirty="0" smtClean="0"/>
              <a:t>prototype integration into OpenNCP (not RC2 yet)</a:t>
            </a:r>
          </a:p>
          <a:p>
            <a:r>
              <a:rPr lang="en-US" dirty="0" smtClean="0"/>
              <a:t>auto-detection </a:t>
            </a:r>
            <a:r>
              <a:rPr lang="en-US" dirty="0"/>
              <a:t>of </a:t>
            </a:r>
            <a:r>
              <a:rPr lang="en-US" dirty="0" smtClean="0"/>
              <a:t>plugged/available eID token </a:t>
            </a:r>
            <a:r>
              <a:rPr lang="en-US" dirty="0"/>
              <a:t>carrier </a:t>
            </a:r>
            <a:endParaRPr lang="en-US" dirty="0" smtClean="0"/>
          </a:p>
          <a:p>
            <a:r>
              <a:rPr lang="en-US" dirty="0" smtClean="0"/>
              <a:t>auto-filling </a:t>
            </a:r>
            <a:r>
              <a:rPr lang="en-US" dirty="0"/>
              <a:t>of search masks with </a:t>
            </a:r>
            <a:r>
              <a:rPr lang="en-US" dirty="0" smtClean="0"/>
              <a:t>extracted attributes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19BDA-DC33-4018-A03F-5A30A2B6AB07}" type="slidenum">
              <a:rPr lang="de-DE" smtClean="0">
                <a:solidFill>
                  <a:srgbClr val="0668B2"/>
                </a:solidFill>
              </a:rPr>
              <a:pPr>
                <a:defRPr/>
              </a:pPr>
              <a:t>7</a:t>
            </a:fld>
            <a:endParaRPr lang="de-DE" dirty="0">
              <a:solidFill>
                <a:srgbClr val="0668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2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eID </a:t>
            </a:r>
            <a:r>
              <a:rPr lang="de-DE" dirty="0" err="1" smtClean="0"/>
              <a:t>physical</a:t>
            </a:r>
            <a:r>
              <a:rPr lang="de-DE" dirty="0" smtClean="0"/>
              <a:t> Integration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integration is </a:t>
            </a:r>
            <a:r>
              <a:rPr lang="en-US" b="1" strike="sngStrike" dirty="0" smtClean="0">
                <a:solidFill>
                  <a:srgbClr val="FF0000"/>
                </a:solidFill>
              </a:rPr>
              <a:t>un</a:t>
            </a:r>
            <a:r>
              <a:rPr lang="en-US" b="1" dirty="0" smtClean="0">
                <a:solidFill>
                  <a:srgbClr val="00B050"/>
                </a:solidFill>
              </a:rPr>
              <a:t>official</a:t>
            </a:r>
            <a:r>
              <a:rPr lang="en-US" dirty="0" smtClean="0"/>
              <a:t> </a:t>
            </a:r>
            <a:r>
              <a:rPr lang="en-US" dirty="0" smtClean="0"/>
              <a:t>based on OpenNCP</a:t>
            </a:r>
            <a:endParaRPr lang="en-US" dirty="0" smtClean="0"/>
          </a:p>
          <a:p>
            <a:r>
              <a:rPr lang="en-US" dirty="0" smtClean="0"/>
              <a:t>staged, complimentary deployment </a:t>
            </a:r>
            <a:endParaRPr lang="en-US" dirty="0" smtClean="0"/>
          </a:p>
          <a:p>
            <a:r>
              <a:rPr lang="en-US" dirty="0" smtClean="0"/>
              <a:t>missing </a:t>
            </a:r>
            <a:r>
              <a:rPr lang="en-US" dirty="0" smtClean="0"/>
              <a:t>architectural cornerstones:</a:t>
            </a:r>
          </a:p>
          <a:p>
            <a:pPr lvl="1"/>
            <a:r>
              <a:rPr lang="en-US" dirty="0" smtClean="0"/>
              <a:t>security context handler (XACML-style on NCP level)</a:t>
            </a:r>
          </a:p>
          <a:p>
            <a:pPr lvl="1"/>
            <a:r>
              <a:rPr lang="en-US" dirty="0" smtClean="0"/>
              <a:t>NCP-level services but facades for pan-European selective providence to unburden local HIT (AIS, STORK)</a:t>
            </a:r>
          </a:p>
          <a:p>
            <a:pPr lvl="1"/>
            <a:r>
              <a:rPr lang="en-US" dirty="0" smtClean="0"/>
              <a:t>metadata / middleware locator and retrieval services </a:t>
            </a:r>
          </a:p>
          <a:p>
            <a:pPr lvl="1"/>
            <a:r>
              <a:rPr lang="en-US" dirty="0" smtClean="0"/>
              <a:t>re-issuing, compilation, enrichment of attributes from different sources, final LoA/AAL assignments</a:t>
            </a:r>
          </a:p>
          <a:p>
            <a:r>
              <a:rPr lang="en-US" dirty="0" smtClean="0"/>
              <a:t>local HIT integration by PAM/JS LARMS component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19BDA-DC33-4018-A03F-5A30A2B6AB07}" type="slidenum">
              <a:rPr lang="de-DE" smtClean="0">
                <a:solidFill>
                  <a:srgbClr val="0668B2"/>
                </a:solidFill>
              </a:rPr>
              <a:pPr>
                <a:defRPr/>
              </a:pPr>
              <a:t>8</a:t>
            </a:fld>
            <a:endParaRPr lang="de-DE" dirty="0">
              <a:solidFill>
                <a:srgbClr val="0668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25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2448271"/>
          </a:xfrm>
        </p:spPr>
        <p:txBody>
          <a:bodyPr/>
          <a:lstStyle/>
          <a:p>
            <a:r>
              <a:rPr lang="en-GB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r>
              <a:rPr lang="en-GB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-SENS WP5.2 eID Pilot</a:t>
            </a:r>
          </a:p>
          <a:p>
            <a:endParaRPr lang="en-GB" sz="2000" noProof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GB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REAL-WORLD INTEGRATION</a:t>
            </a:r>
          </a:p>
          <a:p>
            <a:r>
              <a:rPr lang="en-GB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AND DEPLOYMENT (e-SENS SCOPE)</a:t>
            </a:r>
            <a:endParaRPr lang="en-GB" sz="3200" i="1" noProof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92909A-1E94-4D65-AEBB-F60EA64781A2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287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-SENS">
  <a:themeElements>
    <a:clrScheme name="e-SENS">
      <a:dk1>
        <a:srgbClr val="0668B2"/>
      </a:dk1>
      <a:lt1>
        <a:srgbClr val="FFFFFF"/>
      </a:lt1>
      <a:dk2>
        <a:srgbClr val="25336D"/>
      </a:dk2>
      <a:lt2>
        <a:srgbClr val="FFFFFF"/>
      </a:lt2>
      <a:accent1>
        <a:srgbClr val="177CC1"/>
      </a:accent1>
      <a:accent2>
        <a:srgbClr val="EDEDED"/>
      </a:accent2>
      <a:accent3>
        <a:srgbClr val="25336D"/>
      </a:accent3>
      <a:accent4>
        <a:srgbClr val="BFBFBF"/>
      </a:accent4>
      <a:accent5>
        <a:srgbClr val="006699"/>
      </a:accent5>
      <a:accent6>
        <a:srgbClr val="7F7F7F"/>
      </a:accent6>
      <a:hlink>
        <a:srgbClr val="FFC000"/>
      </a:hlink>
      <a:folHlink>
        <a:srgbClr val="99CC00"/>
      </a:folHlink>
    </a:clrScheme>
    <a:fontScheme name="Standarddesign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pattFill prst="pct25">
          <a:fgClr>
            <a:schemeClr val="bg1"/>
          </a:fgClr>
          <a:bgClr>
            <a:schemeClr val="bg1">
              <a:lumMod val="85000"/>
            </a:schemeClr>
          </a:bgClr>
        </a:pattFill>
        <a:ln>
          <a:noFill/>
          <a:headEnd/>
          <a:tailEnd/>
        </a:ln>
      </a:spPr>
      <a:bodyPr wrap="none" anchor="ctr"/>
      <a:lstStyle>
        <a:defPPr>
          <a:defRPr/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sp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e-SENS</Template>
  <TotalTime>0</TotalTime>
  <Words>1387</Words>
  <Application>Microsoft Office PowerPoint</Application>
  <PresentationFormat>Bildschirmpräsentation (4:3)</PresentationFormat>
  <Paragraphs>217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7" baseType="lpstr">
      <vt:lpstr>Arial</vt:lpstr>
      <vt:lpstr>Calibri</vt:lpstr>
      <vt:lpstr>Geneva</vt:lpstr>
      <vt:lpstr>Georgia</vt:lpstr>
      <vt:lpstr>Wingdings</vt:lpstr>
      <vt:lpstr>e-SENS</vt:lpstr>
      <vt:lpstr>PowerPoint-Präsentation</vt:lpstr>
      <vt:lpstr>CardInfo eID configuration</vt:lpstr>
      <vt:lpstr>e-SENS LARMS</vt:lpstr>
      <vt:lpstr>advanced/distributed e-SENS eID SAT</vt:lpstr>
      <vt:lpstr>E-SENS LAM </vt:lpstr>
      <vt:lpstr>DCA                         STORK 2.0 Junction</vt:lpstr>
      <vt:lpstr>eID Integration</vt:lpstr>
      <vt:lpstr>eID physical Integration</vt:lpstr>
      <vt:lpstr>PowerPoint-Präsentation</vt:lpstr>
      <vt:lpstr>eID Integration // OpenNCP</vt:lpstr>
      <vt:lpstr>eID Integration // OpenNCP II</vt:lpstr>
      <vt:lpstr>eID Integration // OpenNCP III</vt:lpstr>
      <vt:lpstr>eID Integration // OpenNCP III</vt:lpstr>
      <vt:lpstr>eID Integration // OpenNCP IV</vt:lpstr>
      <vt:lpstr>eID Integration // OpenNCP III</vt:lpstr>
      <vt:lpstr>Security Architecture:      injection of new sequencings</vt:lpstr>
      <vt:lpstr>Security Architecture II:      injection of new sequencings</vt:lpstr>
      <vt:lpstr>Security Architecture II:      injection of new sequencings</vt:lpstr>
      <vt:lpstr>Security Architecture III:      injection of new sequencings</vt:lpstr>
      <vt:lpstr>PowerPoint-Präsentation</vt:lpstr>
      <vt:lpstr>Housekeeping // Integration</vt:lpstr>
    </vt:vector>
  </TitlesOfParts>
  <Manager>Pim van der Eijk</Manager>
  <Company>IT.NRW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 Force Security &amp; Tust</dc:title>
  <dc:subject>Initiatian of Task Force Work</dc:subject>
  <dc:creator>Jörg Apitzsch</dc:creator>
  <cp:keywords>Security&amp;Trust HBB;Task Force</cp:keywords>
  <cp:lastModifiedBy>Soeren Bittins</cp:lastModifiedBy>
  <cp:revision>250</cp:revision>
  <dcterms:created xsi:type="dcterms:W3CDTF">2014-01-14T13:26:41Z</dcterms:created>
  <dcterms:modified xsi:type="dcterms:W3CDTF">2015-08-24T14:03:00Z</dcterms:modified>
</cp:coreProperties>
</file>