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0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C2A65"/>
        </a:solidFill>
        <a:latin typeface="Calibri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rgbClr val="1C2A65"/>
        </a:solidFill>
        <a:latin typeface="Calibri" pitchFamily="34" charset="0"/>
        <a:ea typeface="Geneva"/>
        <a:cs typeface="Gene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itzsch, Jörg (bos)" initials="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A65"/>
    <a:srgbClr val="0668B2"/>
    <a:srgbClr val="FABD09"/>
    <a:srgbClr val="001B36"/>
    <a:srgbClr val="FF0000"/>
    <a:srgbClr val="002142"/>
    <a:srgbClr val="77C1C7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7" autoAdjust="0"/>
    <p:restoredTop sz="95443" autoAdjust="0"/>
  </p:normalViewPr>
  <p:slideViewPr>
    <p:cSldViewPr>
      <p:cViewPr>
        <p:scale>
          <a:sx n="120" d="100"/>
          <a:sy n="120" d="100"/>
        </p:scale>
        <p:origin x="-2408" y="-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53766-E057-4047-B5BF-1550D1E91801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B0456479-AF79-4EEC-AB10-A7556CB978F4}">
      <dgm:prSet phldrT="[Testo]"/>
      <dgm:spPr/>
      <dgm:t>
        <a:bodyPr/>
        <a:lstStyle/>
        <a:p>
          <a:endParaRPr lang="it-IT" dirty="0"/>
        </a:p>
      </dgm:t>
    </dgm:pt>
    <dgm:pt modelId="{620A4334-2C6C-47EF-8AE3-5EC0988AFB17}" type="parTrans" cxnId="{02C04444-FFD0-41AB-BF4E-ADBF75DF4742}">
      <dgm:prSet/>
      <dgm:spPr/>
      <dgm:t>
        <a:bodyPr/>
        <a:lstStyle/>
        <a:p>
          <a:endParaRPr lang="it-IT"/>
        </a:p>
      </dgm:t>
    </dgm:pt>
    <dgm:pt modelId="{FEAE8465-3620-4047-ADCB-AFE28E243C9A}" type="sibTrans" cxnId="{02C04444-FFD0-41AB-BF4E-ADBF75DF4742}">
      <dgm:prSet/>
      <dgm:spPr/>
      <dgm:t>
        <a:bodyPr/>
        <a:lstStyle/>
        <a:p>
          <a:endParaRPr lang="it-IT"/>
        </a:p>
      </dgm:t>
    </dgm:pt>
    <dgm:pt modelId="{48AE0D58-70F5-46FD-834A-6C3EDCA4B55B}">
      <dgm:prSet phldrT="[Testo]"/>
      <dgm:spPr/>
      <dgm:t>
        <a:bodyPr/>
        <a:lstStyle/>
        <a:p>
          <a:pPr algn="ctr"/>
          <a:r>
            <a:rPr lang="it-IT" dirty="0" err="1" smtClean="0"/>
            <a:t>Specifications</a:t>
          </a:r>
          <a:r>
            <a:rPr lang="it-IT" dirty="0" smtClean="0"/>
            <a:t> ABB</a:t>
          </a:r>
          <a:endParaRPr lang="it-IT" dirty="0"/>
        </a:p>
      </dgm:t>
    </dgm:pt>
    <dgm:pt modelId="{D29D54F4-3D87-4359-B669-5F64F65B7C2C}" type="parTrans" cxnId="{CB078112-266B-42DE-B05B-8835D05ED8A2}">
      <dgm:prSet/>
      <dgm:spPr/>
      <dgm:t>
        <a:bodyPr/>
        <a:lstStyle/>
        <a:p>
          <a:endParaRPr lang="it-IT"/>
        </a:p>
      </dgm:t>
    </dgm:pt>
    <dgm:pt modelId="{B374F737-798B-4942-B149-DC8127816B2D}" type="sibTrans" cxnId="{CB078112-266B-42DE-B05B-8835D05ED8A2}">
      <dgm:prSet/>
      <dgm:spPr/>
      <dgm:t>
        <a:bodyPr/>
        <a:lstStyle/>
        <a:p>
          <a:endParaRPr lang="it-IT"/>
        </a:p>
      </dgm:t>
    </dgm:pt>
    <dgm:pt modelId="{630A677E-9586-4B12-8FBA-F998F4FD39FE}">
      <dgm:prSet phldrT="[Testo]"/>
      <dgm:spPr/>
      <dgm:t>
        <a:bodyPr/>
        <a:lstStyle/>
        <a:p>
          <a:endParaRPr lang="it-IT" dirty="0"/>
        </a:p>
      </dgm:t>
    </dgm:pt>
    <dgm:pt modelId="{540EB353-F353-4915-A114-3E0E09F12B2D}" type="parTrans" cxnId="{0584B2CD-0897-4702-9DC3-D18BF96C04AD}">
      <dgm:prSet/>
      <dgm:spPr/>
      <dgm:t>
        <a:bodyPr/>
        <a:lstStyle/>
        <a:p>
          <a:endParaRPr lang="it-IT"/>
        </a:p>
      </dgm:t>
    </dgm:pt>
    <dgm:pt modelId="{3BD786AD-F5F2-42F3-ACD6-05A44A182B90}" type="sibTrans" cxnId="{0584B2CD-0897-4702-9DC3-D18BF96C04AD}">
      <dgm:prSet/>
      <dgm:spPr/>
      <dgm:t>
        <a:bodyPr/>
        <a:lstStyle/>
        <a:p>
          <a:endParaRPr lang="it-IT"/>
        </a:p>
      </dgm:t>
    </dgm:pt>
    <dgm:pt modelId="{7EA6F26B-1D25-4678-81F0-F804B4C54DB3}">
      <dgm:prSet phldrT="[Testo]"/>
      <dgm:spPr/>
      <dgm:t>
        <a:bodyPr/>
        <a:lstStyle/>
        <a:p>
          <a:pPr algn="ctr"/>
          <a:r>
            <a:rPr lang="it-IT" dirty="0" err="1" smtClean="0"/>
            <a:t>Creation</a:t>
          </a:r>
          <a:r>
            <a:rPr lang="it-IT" dirty="0" smtClean="0"/>
            <a:t> of TA</a:t>
          </a:r>
          <a:endParaRPr lang="it-IT" dirty="0"/>
        </a:p>
      </dgm:t>
    </dgm:pt>
    <dgm:pt modelId="{9D4E4264-3686-4918-BFEB-6B442CDF6291}" type="parTrans" cxnId="{72BF6CF0-5EDF-443D-AF70-428739222FFF}">
      <dgm:prSet/>
      <dgm:spPr/>
      <dgm:t>
        <a:bodyPr/>
        <a:lstStyle/>
        <a:p>
          <a:endParaRPr lang="it-IT"/>
        </a:p>
      </dgm:t>
    </dgm:pt>
    <dgm:pt modelId="{8103E922-9A12-4741-AD44-46C1220FF7EC}" type="sibTrans" cxnId="{72BF6CF0-5EDF-443D-AF70-428739222FFF}">
      <dgm:prSet/>
      <dgm:spPr/>
      <dgm:t>
        <a:bodyPr/>
        <a:lstStyle/>
        <a:p>
          <a:endParaRPr lang="it-IT"/>
        </a:p>
      </dgm:t>
    </dgm:pt>
    <dgm:pt modelId="{D3017078-DCDB-483C-A256-18A938BBA38E}">
      <dgm:prSet phldrT="[Testo]"/>
      <dgm:spPr/>
      <dgm:t>
        <a:bodyPr/>
        <a:lstStyle/>
        <a:p>
          <a:pPr algn="ctr"/>
          <a:r>
            <a:rPr lang="it-IT" dirty="0" smtClean="0"/>
            <a:t>Full Test in </a:t>
          </a:r>
          <a:r>
            <a:rPr lang="it-IT" dirty="0" err="1" smtClean="0"/>
            <a:t>Minder</a:t>
          </a:r>
          <a:endParaRPr lang="it-IT" dirty="0"/>
        </a:p>
      </dgm:t>
    </dgm:pt>
    <dgm:pt modelId="{4517B959-AEA5-4653-AB9D-57D2C38428DD}" type="parTrans" cxnId="{73D180E6-65FA-4B0B-908D-73A82906655F}">
      <dgm:prSet/>
      <dgm:spPr/>
      <dgm:t>
        <a:bodyPr/>
        <a:lstStyle/>
        <a:p>
          <a:endParaRPr lang="it-IT"/>
        </a:p>
      </dgm:t>
    </dgm:pt>
    <dgm:pt modelId="{46097B28-201C-4BA4-97A0-BE9FD8CF207C}" type="sibTrans" cxnId="{73D180E6-65FA-4B0B-908D-73A82906655F}">
      <dgm:prSet/>
      <dgm:spPr/>
      <dgm:t>
        <a:bodyPr/>
        <a:lstStyle/>
        <a:p>
          <a:endParaRPr lang="it-IT"/>
        </a:p>
      </dgm:t>
    </dgm:pt>
    <dgm:pt modelId="{F0F0CB43-8C4B-47EC-9B75-1608D14EABF5}">
      <dgm:prSet phldrT="[Testo]"/>
      <dgm:spPr/>
      <dgm:t>
        <a:bodyPr/>
        <a:lstStyle/>
        <a:p>
          <a:pPr algn="ctr"/>
          <a:r>
            <a:rPr lang="it-IT" dirty="0" err="1" smtClean="0"/>
            <a:t>Connectathon</a:t>
          </a:r>
          <a:endParaRPr lang="it-IT" dirty="0"/>
        </a:p>
      </dgm:t>
    </dgm:pt>
    <dgm:pt modelId="{A03B0943-D073-4416-8DEC-03544625C5BA}" type="parTrans" cxnId="{F06A0F40-5820-4DD4-896D-86763806BDAD}">
      <dgm:prSet/>
      <dgm:spPr/>
      <dgm:t>
        <a:bodyPr/>
        <a:lstStyle/>
        <a:p>
          <a:endParaRPr lang="it-IT"/>
        </a:p>
      </dgm:t>
    </dgm:pt>
    <dgm:pt modelId="{AA4E30EC-57BE-4D65-BFF9-1D4E9118749D}" type="sibTrans" cxnId="{F06A0F40-5820-4DD4-896D-86763806BDAD}">
      <dgm:prSet/>
      <dgm:spPr/>
      <dgm:t>
        <a:bodyPr/>
        <a:lstStyle/>
        <a:p>
          <a:endParaRPr lang="it-IT"/>
        </a:p>
      </dgm:t>
    </dgm:pt>
    <dgm:pt modelId="{478BC7E7-867F-448D-BB7A-2B38F7E844B0}">
      <dgm:prSet phldrT="[Testo]"/>
      <dgm:spPr/>
      <dgm:t>
        <a:bodyPr/>
        <a:lstStyle/>
        <a:p>
          <a:r>
            <a:rPr lang="it-IT" dirty="0" smtClean="0"/>
            <a:t> </a:t>
          </a:r>
          <a:endParaRPr lang="it-IT" dirty="0"/>
        </a:p>
      </dgm:t>
    </dgm:pt>
    <dgm:pt modelId="{591D208B-A170-4C9F-AE62-B613A297C35D}" type="sibTrans" cxnId="{6951E70E-26E8-4342-8E6C-4EC6A85C2B85}">
      <dgm:prSet/>
      <dgm:spPr/>
      <dgm:t>
        <a:bodyPr/>
        <a:lstStyle/>
        <a:p>
          <a:endParaRPr lang="it-IT"/>
        </a:p>
      </dgm:t>
    </dgm:pt>
    <dgm:pt modelId="{5E026538-C5E1-43FB-850C-214BB3C61BEB}" type="parTrans" cxnId="{6951E70E-26E8-4342-8E6C-4EC6A85C2B85}">
      <dgm:prSet/>
      <dgm:spPr/>
      <dgm:t>
        <a:bodyPr/>
        <a:lstStyle/>
        <a:p>
          <a:endParaRPr lang="it-IT"/>
        </a:p>
      </dgm:t>
    </dgm:pt>
    <dgm:pt modelId="{A62BB565-754D-4DAB-BFD5-99B424810C46}" type="pres">
      <dgm:prSet presAssocID="{ADA53766-E057-4047-B5BF-1550D1E918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B2B42-E6E2-46A9-87E7-A263A34C5BAA}" type="pres">
      <dgm:prSet presAssocID="{B0456479-AF79-4EEC-AB10-A7556CB978F4}" presName="composite" presStyleCnt="0"/>
      <dgm:spPr/>
    </dgm:pt>
    <dgm:pt modelId="{74A9A436-491F-475E-8EDD-627FA5BDB39E}" type="pres">
      <dgm:prSet presAssocID="{B0456479-AF79-4EEC-AB10-A7556CB978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5A3654-1DD4-4705-B782-FBDC15A0C623}" type="pres">
      <dgm:prSet presAssocID="{B0456479-AF79-4EEC-AB10-A7556CB978F4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A0FF03-A42E-469F-ABF0-F2CCA405C727}" type="pres">
      <dgm:prSet presAssocID="{FEAE8465-3620-4047-ADCB-AFE28E243C9A}" presName="sp" presStyleCnt="0"/>
      <dgm:spPr/>
    </dgm:pt>
    <dgm:pt modelId="{2C9D08EE-1694-4C58-B90B-82B753B22427}" type="pres">
      <dgm:prSet presAssocID="{630A677E-9586-4B12-8FBA-F998F4FD39FE}" presName="composite" presStyleCnt="0"/>
      <dgm:spPr/>
    </dgm:pt>
    <dgm:pt modelId="{60C016EA-58D3-4296-A9DF-7ED138525829}" type="pres">
      <dgm:prSet presAssocID="{630A677E-9586-4B12-8FBA-F998F4FD39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1B179D-8DAF-4DF3-B35C-C2AF2B5E141E}" type="pres">
      <dgm:prSet presAssocID="{630A677E-9586-4B12-8FBA-F998F4FD39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B8FABE-8DF9-4447-9E07-0976AF689ED1}" type="pres">
      <dgm:prSet presAssocID="{3BD786AD-F5F2-42F3-ACD6-05A44A182B90}" presName="sp" presStyleCnt="0"/>
      <dgm:spPr/>
    </dgm:pt>
    <dgm:pt modelId="{1A07154F-0D77-4471-8A66-2EAD7FDD6CA9}" type="pres">
      <dgm:prSet presAssocID="{478BC7E7-867F-448D-BB7A-2B38F7E844B0}" presName="composite" presStyleCnt="0"/>
      <dgm:spPr/>
    </dgm:pt>
    <dgm:pt modelId="{F2F2021F-25C2-4B25-90A7-119135950741}" type="pres">
      <dgm:prSet presAssocID="{478BC7E7-867F-448D-BB7A-2B38F7E844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1E9078-78B4-4926-B9D2-9BA16FDD1C7F}" type="pres">
      <dgm:prSet presAssocID="{478BC7E7-867F-448D-BB7A-2B38F7E844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6A0F40-5820-4DD4-896D-86763806BDAD}" srcId="{478BC7E7-867F-448D-BB7A-2B38F7E844B0}" destId="{F0F0CB43-8C4B-47EC-9B75-1608D14EABF5}" srcOrd="1" destOrd="0" parTransId="{A03B0943-D073-4416-8DEC-03544625C5BA}" sibTransId="{AA4E30EC-57BE-4D65-BFF9-1D4E9118749D}"/>
    <dgm:cxn modelId="{894275A3-113D-439D-B66E-C00E887C6B67}" type="presOf" srcId="{D3017078-DCDB-483C-A256-18A938BBA38E}" destId="{321E9078-78B4-4926-B9D2-9BA16FDD1C7F}" srcOrd="0" destOrd="0" presId="urn:microsoft.com/office/officeart/2005/8/layout/chevron2"/>
    <dgm:cxn modelId="{B418CC22-25B1-41F5-9D9A-5BC1E63A1D55}" type="presOf" srcId="{ADA53766-E057-4047-B5BF-1550D1E91801}" destId="{A62BB565-754D-4DAB-BFD5-99B424810C46}" srcOrd="0" destOrd="0" presId="urn:microsoft.com/office/officeart/2005/8/layout/chevron2"/>
    <dgm:cxn modelId="{72BF6CF0-5EDF-443D-AF70-428739222FFF}" srcId="{630A677E-9586-4B12-8FBA-F998F4FD39FE}" destId="{7EA6F26B-1D25-4678-81F0-F804B4C54DB3}" srcOrd="0" destOrd="0" parTransId="{9D4E4264-3686-4918-BFEB-6B442CDF6291}" sibTransId="{8103E922-9A12-4741-AD44-46C1220FF7EC}"/>
    <dgm:cxn modelId="{26B67A01-A46C-42D8-AF42-2108B425479F}" type="presOf" srcId="{48AE0D58-70F5-46FD-834A-6C3EDCA4B55B}" destId="{725A3654-1DD4-4705-B782-FBDC15A0C623}" srcOrd="0" destOrd="0" presId="urn:microsoft.com/office/officeart/2005/8/layout/chevron2"/>
    <dgm:cxn modelId="{CB078112-266B-42DE-B05B-8835D05ED8A2}" srcId="{B0456479-AF79-4EEC-AB10-A7556CB978F4}" destId="{48AE0D58-70F5-46FD-834A-6C3EDCA4B55B}" srcOrd="0" destOrd="0" parTransId="{D29D54F4-3D87-4359-B669-5F64F65B7C2C}" sibTransId="{B374F737-798B-4942-B149-DC8127816B2D}"/>
    <dgm:cxn modelId="{EC50AB4F-B9E0-417B-92BF-58ACF3BF39DE}" type="presOf" srcId="{B0456479-AF79-4EEC-AB10-A7556CB978F4}" destId="{74A9A436-491F-475E-8EDD-627FA5BDB39E}" srcOrd="0" destOrd="0" presId="urn:microsoft.com/office/officeart/2005/8/layout/chevron2"/>
    <dgm:cxn modelId="{73D180E6-65FA-4B0B-908D-73A82906655F}" srcId="{478BC7E7-867F-448D-BB7A-2B38F7E844B0}" destId="{D3017078-DCDB-483C-A256-18A938BBA38E}" srcOrd="0" destOrd="0" parTransId="{4517B959-AEA5-4653-AB9D-57D2C38428DD}" sibTransId="{46097B28-201C-4BA4-97A0-BE9FD8CF207C}"/>
    <dgm:cxn modelId="{6951E70E-26E8-4342-8E6C-4EC6A85C2B85}" srcId="{ADA53766-E057-4047-B5BF-1550D1E91801}" destId="{478BC7E7-867F-448D-BB7A-2B38F7E844B0}" srcOrd="2" destOrd="0" parTransId="{5E026538-C5E1-43FB-850C-214BB3C61BEB}" sibTransId="{591D208B-A170-4C9F-AE62-B613A297C35D}"/>
    <dgm:cxn modelId="{46157CC1-090A-4691-B5E3-B7778C0BCE65}" type="presOf" srcId="{7EA6F26B-1D25-4678-81F0-F804B4C54DB3}" destId="{B01B179D-8DAF-4DF3-B35C-C2AF2B5E141E}" srcOrd="0" destOrd="0" presId="urn:microsoft.com/office/officeart/2005/8/layout/chevron2"/>
    <dgm:cxn modelId="{83CEE3EE-921E-4AC4-8CFD-97C476AB66AB}" type="presOf" srcId="{630A677E-9586-4B12-8FBA-F998F4FD39FE}" destId="{60C016EA-58D3-4296-A9DF-7ED138525829}" srcOrd="0" destOrd="0" presId="urn:microsoft.com/office/officeart/2005/8/layout/chevron2"/>
    <dgm:cxn modelId="{0584B2CD-0897-4702-9DC3-D18BF96C04AD}" srcId="{ADA53766-E057-4047-B5BF-1550D1E91801}" destId="{630A677E-9586-4B12-8FBA-F998F4FD39FE}" srcOrd="1" destOrd="0" parTransId="{540EB353-F353-4915-A114-3E0E09F12B2D}" sibTransId="{3BD786AD-F5F2-42F3-ACD6-05A44A182B90}"/>
    <dgm:cxn modelId="{D85ED739-B616-4029-9853-3666A4B28A39}" type="presOf" srcId="{478BC7E7-867F-448D-BB7A-2B38F7E844B0}" destId="{F2F2021F-25C2-4B25-90A7-119135950741}" srcOrd="0" destOrd="0" presId="urn:microsoft.com/office/officeart/2005/8/layout/chevron2"/>
    <dgm:cxn modelId="{02C04444-FFD0-41AB-BF4E-ADBF75DF4742}" srcId="{ADA53766-E057-4047-B5BF-1550D1E91801}" destId="{B0456479-AF79-4EEC-AB10-A7556CB978F4}" srcOrd="0" destOrd="0" parTransId="{620A4334-2C6C-47EF-8AE3-5EC0988AFB17}" sibTransId="{FEAE8465-3620-4047-ADCB-AFE28E243C9A}"/>
    <dgm:cxn modelId="{1EB597CC-A168-455F-ACCA-EDAF62DBE0DA}" type="presOf" srcId="{F0F0CB43-8C4B-47EC-9B75-1608D14EABF5}" destId="{321E9078-78B4-4926-B9D2-9BA16FDD1C7F}" srcOrd="0" destOrd="1" presId="urn:microsoft.com/office/officeart/2005/8/layout/chevron2"/>
    <dgm:cxn modelId="{F04F99BF-CC6F-48B6-9822-E5EF0FCD0CC1}" type="presParOf" srcId="{A62BB565-754D-4DAB-BFD5-99B424810C46}" destId="{26BB2B42-E6E2-46A9-87E7-A263A34C5BAA}" srcOrd="0" destOrd="0" presId="urn:microsoft.com/office/officeart/2005/8/layout/chevron2"/>
    <dgm:cxn modelId="{7E588F4A-A8E8-441A-BF8F-605F805B2C98}" type="presParOf" srcId="{26BB2B42-E6E2-46A9-87E7-A263A34C5BAA}" destId="{74A9A436-491F-475E-8EDD-627FA5BDB39E}" srcOrd="0" destOrd="0" presId="urn:microsoft.com/office/officeart/2005/8/layout/chevron2"/>
    <dgm:cxn modelId="{CE46310A-419D-4D3D-96C1-E8916CCA9028}" type="presParOf" srcId="{26BB2B42-E6E2-46A9-87E7-A263A34C5BAA}" destId="{725A3654-1DD4-4705-B782-FBDC15A0C623}" srcOrd="1" destOrd="0" presId="urn:microsoft.com/office/officeart/2005/8/layout/chevron2"/>
    <dgm:cxn modelId="{FCC86DC6-B0A1-49DC-9951-F76A4143C956}" type="presParOf" srcId="{A62BB565-754D-4DAB-BFD5-99B424810C46}" destId="{DDA0FF03-A42E-469F-ABF0-F2CCA405C727}" srcOrd="1" destOrd="0" presId="urn:microsoft.com/office/officeart/2005/8/layout/chevron2"/>
    <dgm:cxn modelId="{A4B7084D-569E-4CE5-9BA2-6228E0B6B63B}" type="presParOf" srcId="{A62BB565-754D-4DAB-BFD5-99B424810C46}" destId="{2C9D08EE-1694-4C58-B90B-82B753B22427}" srcOrd="2" destOrd="0" presId="urn:microsoft.com/office/officeart/2005/8/layout/chevron2"/>
    <dgm:cxn modelId="{77B52E7D-0FAF-449A-9E11-28978F975E78}" type="presParOf" srcId="{2C9D08EE-1694-4C58-B90B-82B753B22427}" destId="{60C016EA-58D3-4296-A9DF-7ED138525829}" srcOrd="0" destOrd="0" presId="urn:microsoft.com/office/officeart/2005/8/layout/chevron2"/>
    <dgm:cxn modelId="{98E74B6B-1613-4631-A192-1C9D0462985D}" type="presParOf" srcId="{2C9D08EE-1694-4C58-B90B-82B753B22427}" destId="{B01B179D-8DAF-4DF3-B35C-C2AF2B5E141E}" srcOrd="1" destOrd="0" presId="urn:microsoft.com/office/officeart/2005/8/layout/chevron2"/>
    <dgm:cxn modelId="{C51A870C-FCA7-40F6-92F1-4DEA1F525644}" type="presParOf" srcId="{A62BB565-754D-4DAB-BFD5-99B424810C46}" destId="{A9B8FABE-8DF9-4447-9E07-0976AF689ED1}" srcOrd="3" destOrd="0" presId="urn:microsoft.com/office/officeart/2005/8/layout/chevron2"/>
    <dgm:cxn modelId="{162DA225-5D7E-43A3-9438-E77DF97F93A2}" type="presParOf" srcId="{A62BB565-754D-4DAB-BFD5-99B424810C46}" destId="{1A07154F-0D77-4471-8A66-2EAD7FDD6CA9}" srcOrd="4" destOrd="0" presId="urn:microsoft.com/office/officeart/2005/8/layout/chevron2"/>
    <dgm:cxn modelId="{1200EE33-B293-426A-8AC8-FE8A9BB250E9}" type="presParOf" srcId="{1A07154F-0D77-4471-8A66-2EAD7FDD6CA9}" destId="{F2F2021F-25C2-4B25-90A7-119135950741}" srcOrd="0" destOrd="0" presId="urn:microsoft.com/office/officeart/2005/8/layout/chevron2"/>
    <dgm:cxn modelId="{34B1F241-3B87-49CF-AB5D-87464B158C39}" type="presParOf" srcId="{1A07154F-0D77-4471-8A66-2EAD7FDD6CA9}" destId="{321E9078-78B4-4926-B9D2-9BA16FDD1C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9A436-491F-475E-8EDD-627FA5BDB39E}">
      <dsp:nvSpPr>
        <dsp:cNvPr id="0" name=""/>
        <dsp:cNvSpPr/>
      </dsp:nvSpPr>
      <dsp:spPr>
        <a:xfrm rot="5400000">
          <a:off x="-165618" y="166171"/>
          <a:ext cx="1104123" cy="7728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386995"/>
        <a:ext cx="772886" cy="331237"/>
      </dsp:txXfrm>
    </dsp:sp>
    <dsp:sp modelId="{725A3654-1DD4-4705-B782-FBDC15A0C623}">
      <dsp:nvSpPr>
        <dsp:cNvPr id="0" name=""/>
        <dsp:cNvSpPr/>
      </dsp:nvSpPr>
      <dsp:spPr>
        <a:xfrm rot="5400000">
          <a:off x="4157326" y="-3383765"/>
          <a:ext cx="717680" cy="75080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err="1" smtClean="0"/>
            <a:t>Specifications</a:t>
          </a:r>
          <a:r>
            <a:rPr lang="it-IT" sz="2000" kern="1200" dirty="0" smtClean="0"/>
            <a:t> ABB</a:t>
          </a:r>
          <a:endParaRPr lang="it-IT" sz="2000" kern="1200" dirty="0"/>
        </a:p>
      </dsp:txBody>
      <dsp:txXfrm rot="-5400000">
        <a:off x="762150" y="46445"/>
        <a:ext cx="7472999" cy="647612"/>
      </dsp:txXfrm>
    </dsp:sp>
    <dsp:sp modelId="{60C016EA-58D3-4296-A9DF-7ED138525829}">
      <dsp:nvSpPr>
        <dsp:cNvPr id="0" name=""/>
        <dsp:cNvSpPr/>
      </dsp:nvSpPr>
      <dsp:spPr>
        <a:xfrm rot="5400000">
          <a:off x="-165618" y="1066799"/>
          <a:ext cx="1104123" cy="7728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100" kern="1200" dirty="0"/>
        </a:p>
      </dsp:txBody>
      <dsp:txXfrm rot="-5400000">
        <a:off x="1" y="1287623"/>
        <a:ext cx="772886" cy="331237"/>
      </dsp:txXfrm>
    </dsp:sp>
    <dsp:sp modelId="{B01B179D-8DAF-4DF3-B35C-C2AF2B5E141E}">
      <dsp:nvSpPr>
        <dsp:cNvPr id="0" name=""/>
        <dsp:cNvSpPr/>
      </dsp:nvSpPr>
      <dsp:spPr>
        <a:xfrm rot="5400000">
          <a:off x="4168063" y="-2493995"/>
          <a:ext cx="717680" cy="75080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err="1" smtClean="0"/>
            <a:t>Creation</a:t>
          </a:r>
          <a:r>
            <a:rPr lang="it-IT" sz="2000" kern="1200" dirty="0" smtClean="0"/>
            <a:t> of TA</a:t>
          </a:r>
          <a:endParaRPr lang="it-IT" sz="2000" kern="1200" dirty="0"/>
        </a:p>
      </dsp:txBody>
      <dsp:txXfrm rot="-5400000">
        <a:off x="772887" y="936215"/>
        <a:ext cx="7472999" cy="647612"/>
      </dsp:txXfrm>
    </dsp:sp>
    <dsp:sp modelId="{F2F2021F-25C2-4B25-90A7-119135950741}">
      <dsp:nvSpPr>
        <dsp:cNvPr id="0" name=""/>
        <dsp:cNvSpPr/>
      </dsp:nvSpPr>
      <dsp:spPr>
        <a:xfrm rot="5400000">
          <a:off x="-165618" y="1967427"/>
          <a:ext cx="1104123" cy="7728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endParaRPr lang="it-IT" sz="2100" kern="1200" dirty="0"/>
        </a:p>
      </dsp:txBody>
      <dsp:txXfrm rot="-5400000">
        <a:off x="1" y="2188251"/>
        <a:ext cx="772886" cy="331237"/>
      </dsp:txXfrm>
    </dsp:sp>
    <dsp:sp modelId="{321E9078-78B4-4926-B9D2-9BA16FDD1C7F}">
      <dsp:nvSpPr>
        <dsp:cNvPr id="0" name=""/>
        <dsp:cNvSpPr/>
      </dsp:nvSpPr>
      <dsp:spPr>
        <a:xfrm rot="5400000">
          <a:off x="4168063" y="-1593367"/>
          <a:ext cx="717680" cy="75080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Full Test in </a:t>
          </a:r>
          <a:r>
            <a:rPr lang="it-IT" sz="2000" kern="1200" dirty="0" err="1" smtClean="0"/>
            <a:t>Minder</a:t>
          </a:r>
          <a:endParaRPr lang="it-IT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err="1" smtClean="0"/>
            <a:t>Connectathon</a:t>
          </a:r>
          <a:endParaRPr lang="it-IT" sz="2000" kern="1200" dirty="0"/>
        </a:p>
      </dsp:txBody>
      <dsp:txXfrm rot="-5400000">
        <a:off x="772887" y="1836843"/>
        <a:ext cx="7472999" cy="647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F449F68-5E85-4792-9A74-58A1ACEE7F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653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 descr="e-Sens_Logo_la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76250"/>
            <a:ext cx="77009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1"/>
          <p:cNvPicPr>
            <a:picLocks noChangeAspect="1"/>
          </p:cNvPicPr>
          <p:nvPr/>
        </p:nvPicPr>
        <p:blipFill>
          <a:blip r:embed="rId4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5650" y="2205038"/>
            <a:ext cx="4579938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9750" y="2708275"/>
            <a:ext cx="777716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00000"/>
              <a:defRPr/>
            </a:pP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e-SENS</a:t>
            </a:r>
            <a:br>
              <a:rPr lang="en-US" i="1" dirty="0">
                <a:solidFill>
                  <a:srgbClr val="1C2A65"/>
                </a:solidFill>
                <a:latin typeface="Calibri" pitchFamily="34" charset="0"/>
              </a:rPr>
            </a:br>
            <a:r>
              <a:rPr lang="en-US" i="1" dirty="0">
                <a:solidFill>
                  <a:srgbClr val="1C2A65"/>
                </a:solidFill>
                <a:latin typeface="Calibri" pitchFamily="34" charset="0"/>
              </a:rPr>
              <a:t>Electronic Simple European Networked Services</a:t>
            </a:r>
            <a:endParaRPr lang="de-DE" i="1" dirty="0">
              <a:solidFill>
                <a:srgbClr val="1C2A65"/>
              </a:solidFill>
              <a:latin typeface="Calibri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89040"/>
            <a:ext cx="7777163" cy="360040"/>
          </a:xfrm>
        </p:spPr>
        <p:txBody>
          <a:bodyPr/>
          <a:lstStyle>
            <a:lvl1pPr marL="0" indent="0">
              <a:buNone/>
              <a:defRPr sz="1800">
                <a:solidFill>
                  <a:srgbClr val="1C2A65"/>
                </a:solidFill>
                <a:latin typeface="+mn-lt"/>
              </a:defRPr>
            </a:lvl1pPr>
          </a:lstStyle>
          <a:p>
            <a:pPr lvl="0"/>
            <a:r>
              <a:rPr lang="en-GB" dirty="0" smtClean="0"/>
              <a:t>e-SENS CC6.3 f2f</a:t>
            </a:r>
            <a:endParaRPr lang="pl-PL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221163"/>
            <a:ext cx="7777163" cy="359965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en-US" altLang="en-US" dirty="0" smtClean="0"/>
              <a:t>2014-02-06/07 </a:t>
            </a:r>
            <a:r>
              <a:rPr lang="en-GB" dirty="0" smtClean="0"/>
              <a:t>, Brussels</a:t>
            </a:r>
            <a:endParaRPr lang="pl-PL" dirty="0" smtClean="0"/>
          </a:p>
          <a:p>
            <a:endParaRPr lang="en-US" alt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539750" y="5661025"/>
            <a:ext cx="7848600" cy="431800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 sz="1800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539750" y="4652963"/>
            <a:ext cx="7777163" cy="863600"/>
          </a:xfrm>
        </p:spPr>
        <p:txBody>
          <a:bodyPr anchor="t"/>
          <a:lstStyle>
            <a:lvl1pPr eaLnBrk="1" hangingPunct="1">
              <a:defRPr sz="20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Security and Trust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7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6131024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148064" y="6381710"/>
            <a:ext cx="1080269" cy="476250"/>
          </a:xfrm>
          <a:ln/>
        </p:spPr>
        <p:txBody>
          <a:bodyPr/>
          <a:lstStyle>
            <a:lvl1pPr>
              <a:defRPr sz="1000"/>
            </a:lvl1pPr>
          </a:lstStyle>
          <a:p>
            <a:r>
              <a:rPr lang="en-US" altLang="en-US" dirty="0" smtClean="0"/>
              <a:t>2014-02-06/07</a:t>
            </a: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300192" y="6361390"/>
            <a:ext cx="284380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 eaLnBrk="1" hangingPunct="1"/>
            <a:r>
              <a:rPr lang="en-US" altLang="en-US" dirty="0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6381710"/>
            <a:ext cx="433388" cy="47625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01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-e-SENS\vv\Templates\ict_ps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5538"/>
            <a:ext cx="10080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G:\p-e-SENS\vv\Templates\cip_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205538"/>
            <a:ext cx="5778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56993"/>
            <a:ext cx="8229600" cy="720079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1C2A65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2909A-1E94-4D65-AEBB-F60EA64781A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3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4213" y="6237288"/>
            <a:ext cx="15843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8538" y="6235700"/>
            <a:ext cx="51831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50825" y="6237288"/>
            <a:ext cx="4333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C3DB2-5159-4979-BCBC-EDBAA230A74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98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1"/>
          <p:cNvPicPr>
            <a:picLocks noChangeAspect="1"/>
          </p:cNvPicPr>
          <p:nvPr/>
        </p:nvPicPr>
        <p:blipFill>
          <a:blip r:embed="rId7">
            <a:lum bright="-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684213" y="6237288"/>
            <a:ext cx="1584325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>
              <a:spcBef>
                <a:spcPct val="0"/>
              </a:spcBef>
              <a:buSzTx/>
              <a:defRPr sz="9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2014-02-06/07</a:t>
            </a:r>
            <a:endParaRPr lang="de-DE"/>
          </a:p>
        </p:txBody>
      </p:sp>
      <p:pic>
        <p:nvPicPr>
          <p:cNvPr id="1028" name="Bild 11"/>
          <p:cNvPicPr>
            <a:picLocks noChangeAspect="1"/>
          </p:cNvPicPr>
          <p:nvPr/>
        </p:nvPicPr>
        <p:blipFill>
          <a:blip r:embed="rId7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0"/>
          <a:stretch>
            <a:fillRect/>
          </a:stretch>
        </p:blipFill>
        <p:spPr bwMode="auto">
          <a:xfrm>
            <a:off x="4564063" y="2205038"/>
            <a:ext cx="4579937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5413"/>
            <a:ext cx="6130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235700"/>
            <a:ext cx="518318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237288"/>
            <a:ext cx="433388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ED0371-3324-42CC-9881-45BF2ED17F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3" name="Picture 13" descr="e-Sens-cor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5730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 descr="G:\p-e-SENS\vv\Website\Images\Logo\e-Sens_Logo_senten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34432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C2A65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003368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0"/>
        </a:buBlip>
        <a:defRPr sz="2800">
          <a:solidFill>
            <a:srgbClr val="0668B2"/>
          </a:solidFill>
          <a:latin typeface="+mn-lt"/>
          <a:ea typeface="Geneva" pitchFamily="125" charset="-128"/>
          <a:cs typeface="Geneva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1"/>
          </a:solidFill>
          <a:latin typeface="+mn-lt"/>
          <a:ea typeface="Geneva" pitchFamily="125" charset="-128"/>
          <a:cs typeface="Geneva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Geneva" pitchFamily="125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accent1"/>
          </a:solidFill>
          <a:latin typeface="+mn-lt"/>
          <a:ea typeface="Geneva" pitchFamily="125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accent1"/>
          </a:solidFill>
          <a:latin typeface="+mn-lt"/>
          <a:ea typeface="Geneva" pitchFamily="125" charset="-128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000">
          <a:solidFill>
            <a:srgbClr val="003368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39750" y="3501008"/>
            <a:ext cx="7777163" cy="64871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GB" altLang="en-US" noProof="0" dirty="0" smtClean="0"/>
              <a:t>e-SENS CC5.2 </a:t>
            </a:r>
            <a:r>
              <a:rPr lang="en-GB" altLang="en-US" noProof="0" dirty="0" err="1" smtClean="0"/>
              <a:t>eID</a:t>
            </a:r>
            <a:r>
              <a:rPr lang="en-GB" altLang="en-US" noProof="0" dirty="0" smtClean="0"/>
              <a:t> sub-task f2f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GB" altLang="en-US" noProof="0" dirty="0" smtClean="0"/>
              <a:t>Berlin, 25 August, 2015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</a:pPr>
            <a:r>
              <a:rPr lang="en-GB" altLang="en-US" noProof="0" dirty="0" smtClean="0"/>
              <a:t> </a:t>
            </a:r>
            <a:endParaRPr lang="en-GB" altLang="en-US" noProof="0" dirty="0"/>
          </a:p>
        </p:txBody>
      </p:sp>
      <p:sp>
        <p:nvSpPr>
          <p:cNvPr id="410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39552" y="4221088"/>
            <a:ext cx="7777163" cy="936029"/>
          </a:xfrm>
        </p:spPr>
        <p:txBody>
          <a:bodyPr/>
          <a:lstStyle/>
          <a:p>
            <a:pPr>
              <a:spcBef>
                <a:spcPct val="0"/>
              </a:spcBef>
              <a:buSzTx/>
            </a:pPr>
            <a:r>
              <a:rPr lang="en-GB" altLang="en-US" sz="2000" b="1" dirty="0" smtClean="0"/>
              <a:t>NCP Deployment and Direct Brokered Trust</a:t>
            </a:r>
            <a:endParaRPr lang="en-GB" altLang="en-US" sz="2000" b="1" noProof="0" dirty="0" smtClean="0">
              <a:ea typeface="Geneva"/>
            </a:endParaRPr>
          </a:p>
        </p:txBody>
      </p:sp>
      <p:sp>
        <p:nvSpPr>
          <p:cNvPr id="4101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altLang="en-US" noProof="0" smtClean="0">
                <a:ea typeface="Geneva"/>
              </a:rPr>
              <a:t>Massimiliano Masi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TRC </a:t>
            </a:r>
            <a:r>
              <a:rPr lang="it-IT" dirty="0" err="1" smtClean="0"/>
              <a:t>Signature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interfaces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help the </a:t>
            </a:r>
            <a:r>
              <a:rPr lang="it-IT" dirty="0" err="1" smtClean="0"/>
              <a:t>creation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2348880"/>
            <a:ext cx="60025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>
                <a:solidFill>
                  <a:srgbClr val="000000"/>
                </a:solidFill>
                <a:latin typeface="Monaco"/>
              </a:rPr>
              <a:t>TRCAssertionIssuer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(</a:t>
            </a:r>
          </a:p>
          <a:p>
            <a:r>
              <a:rPr lang="it-IT" u="sng" dirty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NameIDType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doctorId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</a:p>
          <a:p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DateTime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notBefore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  <a:endParaRPr lang="it-IT" u="sng" dirty="0" smtClean="0">
              <a:solidFill>
                <a:srgbClr val="000000"/>
              </a:solidFill>
              <a:latin typeface="Monaco"/>
            </a:endParaRPr>
          </a:p>
          <a:p>
            <a:r>
              <a:rPr lang="it-IT" u="sng" dirty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DateTime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notOnOrAfter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</a:p>
          <a:p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DateTime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authnIstant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  <a:endParaRPr lang="it-IT" u="sng" dirty="0" smtClean="0">
              <a:solidFill>
                <a:srgbClr val="000000"/>
              </a:solidFill>
              <a:latin typeface="Monaco"/>
            </a:endParaRPr>
          </a:p>
          <a:p>
            <a:r>
              <a:rPr lang="it-IT" u="sng" dirty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DataTime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sessionNotOnOrAfter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</a:p>
          <a:p>
            <a:r>
              <a:rPr lang="it-IT" u="sng" dirty="0" smtClean="0">
                <a:solidFill>
                  <a:srgbClr val="000000"/>
                </a:solidFill>
                <a:latin typeface="Monaco"/>
              </a:rPr>
              <a:t>    </a:t>
            </a:r>
            <a:r>
              <a:rPr lang="it-IT" u="sng" dirty="0" err="1" smtClean="0">
                <a:solidFill>
                  <a:srgbClr val="000000"/>
                </a:solidFill>
                <a:latin typeface="Monaco"/>
              </a:rPr>
              <a:t>PrivateKey</a:t>
            </a:r>
            <a:r>
              <a:rPr lang="it-IT" u="sng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key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X509Certificate </a:t>
            </a:r>
            <a:r>
              <a:rPr lang="it-IT" u="sng" dirty="0" err="1">
                <a:solidFill>
                  <a:srgbClr val="000000"/>
                </a:solidFill>
                <a:latin typeface="Monaco"/>
              </a:rPr>
              <a:t>cert</a:t>
            </a:r>
            <a:r>
              <a:rPr lang="it-IT" u="sng" dirty="0">
                <a:solidFill>
                  <a:srgbClr val="000000"/>
                </a:solidFill>
                <a:latin typeface="Monaco"/>
              </a:rPr>
              <a:t>, </a:t>
            </a:r>
          </a:p>
          <a:p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   </a:t>
            </a:r>
            <a:r>
              <a:rPr lang="it-IT" u="sng" dirty="0" err="1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String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it-IT" u="sng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patientId</a:t>
            </a:r>
            <a:r>
              <a:rPr lang="it-IT" u="sng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, </a:t>
            </a:r>
            <a:r>
              <a:rPr lang="it-IT" u="sng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String</a:t>
            </a:r>
            <a:r>
              <a:rPr lang="it-IT" u="sng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it-IT" u="sng" dirty="0" err="1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PoU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, ID </a:t>
            </a:r>
            <a:r>
              <a:rPr lang="it-IT" u="sng" dirty="0" err="1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IdA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. </a:t>
            </a:r>
          </a:p>
          <a:p>
            <a:endParaRPr lang="it-IT" u="sng" dirty="0">
              <a:solidFill>
                <a:srgbClr val="000000"/>
              </a:solidFill>
              <a:highlight>
                <a:srgbClr val="D4D4D4"/>
              </a:highlight>
              <a:latin typeface="Monaco"/>
            </a:endParaRPr>
          </a:p>
          <a:p>
            <a:r>
              <a:rPr lang="it-IT" u="sng" dirty="0" err="1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TRCAudit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()</a:t>
            </a:r>
          </a:p>
          <a:p>
            <a:endParaRPr lang="it-IT" u="sng" dirty="0">
              <a:solidFill>
                <a:srgbClr val="000000"/>
              </a:solidFill>
              <a:highlight>
                <a:srgbClr val="D4D4D4"/>
              </a:highlight>
              <a:latin typeface="Monaco"/>
            </a:endParaRPr>
          </a:p>
          <a:p>
            <a:r>
              <a:rPr lang="it-IT" u="sng" dirty="0" err="1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TRCWsTrustConversation</a:t>
            </a:r>
            <a:r>
              <a:rPr lang="it-IT" u="sng" dirty="0" smtClean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99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Hints</a:t>
            </a:r>
            <a:r>
              <a:rPr lang="it-IT" dirty="0" smtClean="0"/>
              <a:t> for the NC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National Connector </a:t>
            </a:r>
            <a:r>
              <a:rPr lang="it-IT" dirty="0" err="1" smtClean="0"/>
              <a:t>is</a:t>
            </a:r>
            <a:r>
              <a:rPr lang="it-IT" dirty="0" smtClean="0"/>
              <a:t> the «</a:t>
            </a:r>
            <a:r>
              <a:rPr lang="it-IT" dirty="0" err="1" smtClean="0"/>
              <a:t>glue</a:t>
            </a:r>
            <a:r>
              <a:rPr lang="it-IT" dirty="0" smtClean="0"/>
              <a:t>»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orchestrates</a:t>
            </a:r>
            <a:r>
              <a:rPr lang="it-IT" dirty="0" smtClean="0"/>
              <a:t> the epSOS </a:t>
            </a:r>
            <a:r>
              <a:rPr lang="it-IT" dirty="0" err="1" smtClean="0"/>
              <a:t>profiles</a:t>
            </a:r>
            <a:r>
              <a:rPr lang="it-IT" dirty="0" smtClean="0"/>
              <a:t> (</a:t>
            </a:r>
            <a:r>
              <a:rPr lang="it-IT" dirty="0" err="1" smtClean="0"/>
              <a:t>implemented</a:t>
            </a:r>
            <a:r>
              <a:rPr lang="it-IT" dirty="0" smtClean="0"/>
              <a:t> in OpenNCP)</a:t>
            </a:r>
          </a:p>
          <a:p>
            <a:pPr lvl="1"/>
            <a:r>
              <a:rPr lang="it-IT" dirty="0" err="1" smtClean="0"/>
              <a:t>Several</a:t>
            </a:r>
            <a:r>
              <a:rPr lang="it-IT" dirty="0" smtClean="0"/>
              <a:t> Design, Enterprise, and Security </a:t>
            </a:r>
            <a:r>
              <a:rPr lang="it-IT" dirty="0" err="1" smtClean="0"/>
              <a:t>patterns</a:t>
            </a:r>
            <a:r>
              <a:rPr lang="it-IT" dirty="0" smtClean="0"/>
              <a:t> can be </a:t>
            </a:r>
            <a:r>
              <a:rPr lang="it-IT" dirty="0" err="1" smtClean="0"/>
              <a:t>applied</a:t>
            </a:r>
            <a:endParaRPr lang="it-IT" dirty="0" smtClean="0"/>
          </a:p>
          <a:p>
            <a:pPr lvl="2"/>
            <a:r>
              <a:rPr lang="it-IT" dirty="0" err="1" smtClean="0"/>
              <a:t>Secure</a:t>
            </a:r>
            <a:r>
              <a:rPr lang="it-IT" dirty="0" smtClean="0"/>
              <a:t> Session </a:t>
            </a:r>
            <a:r>
              <a:rPr lang="it-IT" dirty="0" err="1" smtClean="0"/>
              <a:t>Facade</a:t>
            </a:r>
            <a:r>
              <a:rPr lang="it-IT" dirty="0" smtClean="0"/>
              <a:t>, </a:t>
            </a:r>
            <a:r>
              <a:rPr lang="it-IT" b="1" dirty="0" smtClean="0"/>
              <a:t>Message </a:t>
            </a:r>
            <a:r>
              <a:rPr lang="it-IT" b="1" dirty="0" err="1" smtClean="0"/>
              <a:t>Inspector</a:t>
            </a:r>
            <a:r>
              <a:rPr lang="it-IT" dirty="0" smtClean="0"/>
              <a:t>, Message Bus, </a:t>
            </a:r>
            <a:r>
              <a:rPr lang="it-IT" b="1" dirty="0" smtClean="0"/>
              <a:t>Adapter</a:t>
            </a:r>
            <a:r>
              <a:rPr lang="it-IT" dirty="0" smtClean="0"/>
              <a:t>, Proxy</a:t>
            </a:r>
          </a:p>
          <a:p>
            <a:pPr lvl="1"/>
            <a:r>
              <a:rPr lang="it-IT" dirty="0" err="1" smtClean="0"/>
              <a:t>It</a:t>
            </a:r>
            <a:r>
              <a:rPr lang="it-IT" dirty="0" smtClean="0"/>
              <a:t> must </a:t>
            </a:r>
            <a:r>
              <a:rPr lang="it-IT" dirty="0" err="1" smtClean="0"/>
              <a:t>follows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of [D3.7.2-II, Sec. 5.1]</a:t>
            </a:r>
          </a:p>
          <a:p>
            <a:pPr lvl="1"/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handle</a:t>
            </a:r>
            <a:r>
              <a:rPr lang="it-IT" dirty="0" smtClean="0"/>
              <a:t> epSOS sessions with </a:t>
            </a:r>
            <a:r>
              <a:rPr lang="it-IT" dirty="0" err="1" smtClean="0"/>
              <a:t>Fat</a:t>
            </a:r>
            <a:r>
              <a:rPr lang="it-IT" dirty="0" smtClean="0"/>
              <a:t> Clients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44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sample from the competitor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1529"/>
            <a:ext cx="8229600" cy="3963304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6135107"/>
            <a:ext cx="5011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Source: https://connectopensource.atlassian.net/wiki/display/CONNECT4/System+Overview</a:t>
            </a:r>
          </a:p>
        </p:txBody>
      </p:sp>
    </p:spTree>
    <p:extLst>
      <p:ext uri="{BB962C8B-B14F-4D97-AF65-F5344CB8AC3E}">
        <p14:creationId xmlns:p14="http://schemas.microsoft.com/office/powerpoint/2010/main" val="303296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e-SENS can help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WP6 </a:t>
            </a:r>
            <a:r>
              <a:rPr lang="it-IT" dirty="0" err="1" smtClean="0"/>
              <a:t>introduced</a:t>
            </a:r>
            <a:r>
              <a:rPr lang="it-IT" dirty="0" smtClean="0"/>
              <a:t> the «</a:t>
            </a:r>
            <a:r>
              <a:rPr lang="it-IT" dirty="0" err="1" smtClean="0"/>
              <a:t>Backend</a:t>
            </a:r>
            <a:r>
              <a:rPr lang="it-IT" dirty="0" smtClean="0"/>
              <a:t> Integration ABB»</a:t>
            </a:r>
          </a:p>
          <a:p>
            <a:pPr marL="457200" lvl="1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97" y="2708920"/>
            <a:ext cx="4095750" cy="3124200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467544" y="2204864"/>
            <a:ext cx="4392488" cy="43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800">
                <a:solidFill>
                  <a:srgbClr val="0668B2"/>
                </a:solidFill>
                <a:latin typeface="+mn-lt"/>
                <a:ea typeface="Geneva" pitchFamily="125" charset="-128"/>
                <a:cs typeface="Geneva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9pPr>
          </a:lstStyle>
          <a:p>
            <a:r>
              <a:rPr lang="it-IT" sz="1800" dirty="0" smtClean="0"/>
              <a:t>C2 and C3 == NCP-B and NCP-A, </a:t>
            </a:r>
            <a:r>
              <a:rPr lang="it-IT" sz="1800" dirty="0" err="1" smtClean="0"/>
              <a:t>respectively</a:t>
            </a:r>
            <a:endParaRPr lang="it-IT" sz="1800" dirty="0" smtClean="0"/>
          </a:p>
          <a:p>
            <a:r>
              <a:rPr lang="it-IT" sz="1800" dirty="0" smtClean="0"/>
              <a:t>C1 and C4 are the </a:t>
            </a:r>
            <a:r>
              <a:rPr lang="it-IT" sz="1800" dirty="0" err="1" smtClean="0"/>
              <a:t>national</a:t>
            </a:r>
            <a:r>
              <a:rPr lang="it-IT" sz="1800" dirty="0" smtClean="0"/>
              <a:t> </a:t>
            </a:r>
            <a:r>
              <a:rPr lang="it-IT" sz="1800" dirty="0" err="1" smtClean="0"/>
              <a:t>infrastructures</a:t>
            </a:r>
            <a:r>
              <a:rPr lang="it-IT" sz="1800" dirty="0" smtClean="0"/>
              <a:t>.</a:t>
            </a:r>
          </a:p>
          <a:p>
            <a:r>
              <a:rPr lang="it-IT" sz="1800" dirty="0" smtClean="0"/>
              <a:t>BI ABB </a:t>
            </a:r>
            <a:r>
              <a:rPr lang="it-IT" sz="1800" dirty="0" err="1" smtClean="0"/>
              <a:t>settles</a:t>
            </a:r>
            <a:r>
              <a:rPr lang="it-IT" sz="1800" dirty="0" smtClean="0"/>
              <a:t> the </a:t>
            </a:r>
            <a:r>
              <a:rPr lang="it-IT" sz="1800" dirty="0" err="1" smtClean="0"/>
              <a:t>requirements</a:t>
            </a:r>
            <a:r>
              <a:rPr lang="it-IT" sz="1800" dirty="0" smtClean="0"/>
              <a:t> </a:t>
            </a:r>
            <a:r>
              <a:rPr lang="it-IT" sz="1800" dirty="0" err="1" smtClean="0"/>
              <a:t>how</a:t>
            </a:r>
            <a:r>
              <a:rPr lang="it-IT" sz="1800" dirty="0" smtClean="0"/>
              <a:t> to integrate NI with </a:t>
            </a:r>
            <a:r>
              <a:rPr lang="it-IT" sz="1800" dirty="0" err="1" smtClean="0"/>
              <a:t>NCPs</a:t>
            </a:r>
            <a:endParaRPr lang="it-IT" sz="1800" dirty="0" smtClean="0"/>
          </a:p>
          <a:p>
            <a:r>
              <a:rPr lang="it-IT" sz="1800" dirty="0" smtClean="0"/>
              <a:t>WP5.2 </a:t>
            </a:r>
            <a:r>
              <a:rPr lang="it-IT" sz="1800" dirty="0" err="1" smtClean="0"/>
              <a:t>sees</a:t>
            </a:r>
            <a:r>
              <a:rPr lang="it-IT" sz="1800" dirty="0" smtClean="0"/>
              <a:t> an </a:t>
            </a:r>
            <a:r>
              <a:rPr lang="it-IT" sz="1800" dirty="0" err="1" smtClean="0"/>
              <a:t>opportunity</a:t>
            </a:r>
            <a:r>
              <a:rPr lang="it-IT" sz="1800" dirty="0" smtClean="0"/>
              <a:t> to </a:t>
            </a:r>
            <a:r>
              <a:rPr lang="it-IT" sz="1800" dirty="0" err="1" smtClean="0"/>
              <a:t>further</a:t>
            </a:r>
            <a:r>
              <a:rPr lang="it-IT" sz="1800" dirty="0"/>
              <a:t> </a:t>
            </a:r>
            <a:r>
              <a:rPr lang="it-IT" sz="1800" dirty="0" err="1" smtClean="0"/>
              <a:t>profile</a:t>
            </a:r>
            <a:r>
              <a:rPr lang="it-IT" sz="1800" dirty="0" smtClean="0"/>
              <a:t> </a:t>
            </a:r>
            <a:r>
              <a:rPr lang="it-IT" sz="1800" dirty="0" err="1" smtClean="0"/>
              <a:t>Backend</a:t>
            </a:r>
            <a:r>
              <a:rPr lang="it-IT" sz="1800" dirty="0" smtClean="0"/>
              <a:t> Integration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Specification</a:t>
            </a:r>
            <a:r>
              <a:rPr lang="it-IT" sz="1800" dirty="0" smtClean="0"/>
              <a:t> for the epSOS National Connector</a:t>
            </a:r>
          </a:p>
          <a:p>
            <a:pPr lvl="1"/>
            <a:r>
              <a:rPr lang="it-IT" sz="1400" dirty="0" smtClean="0"/>
              <a:t>OpenNCP team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strongly</a:t>
            </a:r>
            <a:r>
              <a:rPr lang="it-IT" sz="1400" dirty="0" smtClean="0"/>
              <a:t> </a:t>
            </a:r>
            <a:r>
              <a:rPr lang="it-IT" sz="1400" dirty="0" err="1" smtClean="0"/>
              <a:t>encouraged</a:t>
            </a:r>
            <a:r>
              <a:rPr lang="it-IT" sz="1400" dirty="0" smtClean="0"/>
              <a:t> to </a:t>
            </a:r>
            <a:r>
              <a:rPr lang="it-IT" sz="1400" dirty="0" err="1" smtClean="0"/>
              <a:t>participate</a:t>
            </a:r>
            <a:r>
              <a:rPr lang="it-IT" sz="1400" dirty="0" smtClean="0"/>
              <a:t> in the </a:t>
            </a:r>
            <a:r>
              <a:rPr lang="it-IT" sz="1400" dirty="0" err="1" smtClean="0"/>
              <a:t>development</a:t>
            </a:r>
            <a:endParaRPr lang="it-IT" sz="1400" dirty="0" smtClean="0"/>
          </a:p>
          <a:p>
            <a:pPr lvl="1"/>
            <a:r>
              <a:rPr lang="it-IT" sz="1400" dirty="0"/>
              <a:t>http://wiki.ds.unipi.gr/display/ESENS/ABB+-+Backend+Integration+-+1.6.0 </a:t>
            </a:r>
            <a:endParaRPr lang="it-IT" sz="14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400" dirty="0" smtClean="0"/>
          </a:p>
          <a:p>
            <a:pPr marL="457200" lvl="1" indent="0"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37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WP6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Does</a:t>
            </a:r>
            <a:r>
              <a:rPr lang="it-IT" dirty="0" smtClean="0"/>
              <a:t> TRC STS </a:t>
            </a:r>
            <a:r>
              <a:rPr lang="it-IT" dirty="0" err="1" smtClean="0"/>
              <a:t>signature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follow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 smtClean="0"/>
              <a:t> set by ABB – </a:t>
            </a:r>
            <a:r>
              <a:rPr lang="it-IT" dirty="0" err="1" smtClean="0"/>
              <a:t>eSignature</a:t>
            </a:r>
            <a:r>
              <a:rPr lang="it-IT" dirty="0" smtClean="0"/>
              <a:t> </a:t>
            </a:r>
            <a:r>
              <a:rPr lang="it-IT" dirty="0" err="1" smtClean="0"/>
              <a:t>Creation</a:t>
            </a:r>
            <a:r>
              <a:rPr lang="it-IT" dirty="0" smtClean="0"/>
              <a:t> – 1.1.2 (and SP – </a:t>
            </a:r>
            <a:r>
              <a:rPr lang="it-IT" dirty="0" err="1" smtClean="0"/>
              <a:t>eSignature</a:t>
            </a:r>
            <a:r>
              <a:rPr lang="it-IT" dirty="0" smtClean="0"/>
              <a:t> </a:t>
            </a:r>
            <a:r>
              <a:rPr lang="it-IT" dirty="0" err="1" smtClean="0"/>
              <a:t>Standards</a:t>
            </a:r>
            <a:r>
              <a:rPr lang="it-IT" dirty="0" smtClean="0"/>
              <a:t> for </a:t>
            </a:r>
            <a:r>
              <a:rPr lang="it-IT" dirty="0" err="1" smtClean="0"/>
              <a:t>Creation</a:t>
            </a:r>
            <a:r>
              <a:rPr lang="it-IT" dirty="0" smtClean="0"/>
              <a:t> and </a:t>
            </a:r>
            <a:r>
              <a:rPr lang="it-IT" dirty="0" err="1" smtClean="0"/>
              <a:t>Validation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an impact on the TRC-STS</a:t>
            </a:r>
          </a:p>
          <a:p>
            <a:pPr lvl="2"/>
            <a:r>
              <a:rPr lang="it-IT" dirty="0" err="1" smtClean="0"/>
              <a:t>Signature</a:t>
            </a:r>
            <a:r>
              <a:rPr lang="it-IT" dirty="0" smtClean="0"/>
              <a:t> </a:t>
            </a:r>
            <a:r>
              <a:rPr lang="it-IT" dirty="0" err="1" smtClean="0"/>
              <a:t>Creation</a:t>
            </a:r>
            <a:r>
              <a:rPr lang="it-IT" dirty="0" smtClean="0"/>
              <a:t> Service: </a:t>
            </a:r>
            <a:r>
              <a:rPr lang="it-IT" dirty="0" err="1" smtClean="0"/>
              <a:t>provides</a:t>
            </a:r>
            <a:r>
              <a:rPr lang="it-IT" dirty="0" smtClean="0"/>
              <a:t> a </a:t>
            </a:r>
            <a:r>
              <a:rPr lang="it-IT" dirty="0" err="1" smtClean="0"/>
              <a:t>signature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compliant</a:t>
            </a:r>
            <a:r>
              <a:rPr lang="it-IT" dirty="0" smtClean="0"/>
              <a:t> with ETSI </a:t>
            </a:r>
            <a:r>
              <a:rPr lang="it-IT" dirty="0" err="1" smtClean="0"/>
              <a:t>Rationalised</a:t>
            </a:r>
            <a:r>
              <a:rPr lang="it-IT" dirty="0" smtClean="0"/>
              <a:t> Framework for ESS and EU Mandate and </a:t>
            </a:r>
            <a:r>
              <a:rPr lang="it-IT" dirty="0" err="1" smtClean="0"/>
              <a:t>Directives</a:t>
            </a:r>
            <a:endParaRPr lang="it-IT" dirty="0" smtClean="0"/>
          </a:p>
          <a:p>
            <a:pPr lvl="2"/>
            <a:r>
              <a:rPr lang="it-IT" dirty="0" err="1" smtClean="0"/>
              <a:t>Currently</a:t>
            </a:r>
            <a:r>
              <a:rPr lang="it-IT" dirty="0" smtClean="0"/>
              <a:t> the TRC-STS </a:t>
            </a:r>
            <a:r>
              <a:rPr lang="it-IT" dirty="0" err="1" smtClean="0"/>
              <a:t>signature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r>
              <a:rPr lang="it-IT" dirty="0" smtClean="0"/>
              <a:t> XML-DSG [D3.4.2, Sec 5.3.2]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73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Strategies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E-SENS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(ex-CC 6.4) shares the </a:t>
            </a:r>
            <a:r>
              <a:rPr lang="it-IT" dirty="0" err="1" smtClean="0"/>
              <a:t>same</a:t>
            </a:r>
            <a:r>
              <a:rPr lang="it-IT" dirty="0" smtClean="0"/>
              <a:t> model </a:t>
            </a:r>
            <a:r>
              <a:rPr lang="it-IT" dirty="0" err="1" smtClean="0"/>
              <a:t>as</a:t>
            </a:r>
            <a:r>
              <a:rPr lang="it-IT" dirty="0" smtClean="0"/>
              <a:t> IHE: OASIS TA</a:t>
            </a:r>
          </a:p>
          <a:p>
            <a:r>
              <a:rPr lang="it-IT" dirty="0" smtClean="0"/>
              <a:t>Step-by-Step model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191831013"/>
              </p:ext>
            </p:extLst>
          </p:nvPr>
        </p:nvGraphicFramePr>
        <p:xfrm>
          <a:off x="611560" y="3212976"/>
          <a:ext cx="8280920" cy="2906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3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026" name="Picture 2" descr="C:\Users\MASSIM~1\AppData\Local\Temp\vmware-Massimiliano Masi\VMwareDnD\801b9ff1\tes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83388" cy="34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457200" y="1600200"/>
            <a:ext cx="44028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800">
                <a:solidFill>
                  <a:srgbClr val="0668B2"/>
                </a:solidFill>
                <a:latin typeface="+mn-lt"/>
                <a:ea typeface="Geneva" pitchFamily="125" charset="-128"/>
                <a:cs typeface="Geneva"/>
              </a:defRPr>
            </a:lvl1pPr>
            <a:lvl2pPr marL="914400" indent="-4572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accent1"/>
                </a:solidFill>
                <a:latin typeface="+mn-lt"/>
                <a:ea typeface="Geneva" pitchFamily="125" charset="-128"/>
                <a:cs typeface="Genev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>
                <a:solidFill>
                  <a:srgbClr val="003368"/>
                </a:solidFill>
                <a:latin typeface="+mn-lt"/>
              </a:defRPr>
            </a:lvl9pPr>
          </a:lstStyle>
          <a:p>
            <a:r>
              <a:rPr lang="it-IT" sz="1800" dirty="0" smtClean="0"/>
              <a:t>Start with </a:t>
            </a:r>
            <a:r>
              <a:rPr lang="it-IT" sz="1800" dirty="0" err="1" smtClean="0"/>
              <a:t>specifications</a:t>
            </a:r>
            <a:endParaRPr lang="it-IT" sz="1800" dirty="0" smtClean="0"/>
          </a:p>
          <a:p>
            <a:pPr lvl="1"/>
            <a:r>
              <a:rPr lang="it-IT" sz="1400" dirty="0" smtClean="0"/>
              <a:t>MUST, SHOULD, MAY, SHALL </a:t>
            </a:r>
            <a:r>
              <a:rPr lang="it-IT" sz="1400" dirty="0" err="1" smtClean="0"/>
              <a:t>keywords</a:t>
            </a:r>
            <a:r>
              <a:rPr lang="it-IT" sz="1400" dirty="0" smtClean="0"/>
              <a:t> are </a:t>
            </a:r>
            <a:r>
              <a:rPr lang="it-IT" sz="1400" dirty="0" err="1" smtClean="0"/>
              <a:t>extracted</a:t>
            </a:r>
            <a:r>
              <a:rPr lang="it-IT" sz="1400" dirty="0" smtClean="0"/>
              <a:t> to create the TA (</a:t>
            </a:r>
            <a:r>
              <a:rPr lang="it-IT" sz="1400" dirty="0" err="1" smtClean="0"/>
              <a:t>rigorous</a:t>
            </a:r>
            <a:r>
              <a:rPr lang="it-IT" sz="1400" dirty="0" smtClean="0"/>
              <a:t> </a:t>
            </a:r>
            <a:r>
              <a:rPr lang="it-IT" sz="1400" dirty="0" err="1" smtClean="0"/>
              <a:t>operation</a:t>
            </a:r>
            <a:r>
              <a:rPr lang="it-IT" sz="1400" dirty="0" smtClean="0"/>
              <a:t>)</a:t>
            </a:r>
          </a:p>
          <a:p>
            <a:pPr lvl="1"/>
            <a:r>
              <a:rPr lang="it-IT" sz="1400" dirty="0" smtClean="0"/>
              <a:t>Feedback to the </a:t>
            </a:r>
            <a:r>
              <a:rPr lang="it-IT" sz="1400" dirty="0" err="1" smtClean="0"/>
              <a:t>specification</a:t>
            </a:r>
            <a:r>
              <a:rPr lang="it-IT" sz="1400" dirty="0" smtClean="0"/>
              <a:t> </a:t>
            </a:r>
            <a:r>
              <a:rPr lang="it-IT" sz="1400" dirty="0" err="1" smtClean="0"/>
              <a:t>developers</a:t>
            </a:r>
            <a:r>
              <a:rPr lang="it-IT" sz="1400" dirty="0" smtClean="0"/>
              <a:t>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possible</a:t>
            </a:r>
            <a:endParaRPr lang="it-IT" sz="1400" dirty="0" smtClean="0"/>
          </a:p>
          <a:p>
            <a:r>
              <a:rPr lang="it-IT" sz="1800" dirty="0" smtClean="0"/>
              <a:t>Development team </a:t>
            </a:r>
            <a:r>
              <a:rPr lang="it-IT" sz="1800" dirty="0" err="1" smtClean="0"/>
              <a:t>implements</a:t>
            </a:r>
            <a:r>
              <a:rPr lang="it-IT" sz="1800" dirty="0" smtClean="0"/>
              <a:t> </a:t>
            </a:r>
            <a:r>
              <a:rPr lang="it-IT" sz="1800" dirty="0" err="1" smtClean="0"/>
              <a:t>specifications</a:t>
            </a:r>
            <a:endParaRPr lang="it-IT" sz="1800" dirty="0" smtClean="0"/>
          </a:p>
          <a:p>
            <a:pPr lvl="1"/>
            <a:r>
              <a:rPr lang="it-IT" sz="1400" dirty="0" smtClean="0"/>
              <a:t>Software Under Test </a:t>
            </a:r>
            <a:r>
              <a:rPr lang="it-IT" sz="1400" dirty="0" err="1" smtClean="0"/>
              <a:t>is</a:t>
            </a:r>
            <a:r>
              <a:rPr lang="it-IT" sz="1400" dirty="0" smtClean="0"/>
              <a:t> </a:t>
            </a:r>
            <a:r>
              <a:rPr lang="it-IT" sz="1400" dirty="0" err="1" smtClean="0"/>
              <a:t>tested</a:t>
            </a:r>
            <a:r>
              <a:rPr lang="it-IT" sz="1400" dirty="0" smtClean="0"/>
              <a:t> by </a:t>
            </a:r>
            <a:r>
              <a:rPr lang="it-IT" sz="1400" dirty="0" err="1" smtClean="0"/>
              <a:t>Gazelle</a:t>
            </a:r>
            <a:r>
              <a:rPr lang="it-IT" sz="1400" dirty="0" smtClean="0"/>
              <a:t> (</a:t>
            </a:r>
            <a:r>
              <a:rPr lang="it-IT" sz="1400" dirty="0" err="1" smtClean="0"/>
              <a:t>at</a:t>
            </a:r>
            <a:r>
              <a:rPr lang="it-IT" sz="1400" dirty="0" smtClean="0"/>
              <a:t> the </a:t>
            </a:r>
            <a:r>
              <a:rPr lang="it-IT" sz="1400" dirty="0" err="1" smtClean="0"/>
              <a:t>Connectathon</a:t>
            </a:r>
            <a:r>
              <a:rPr lang="it-IT" sz="1400" dirty="0" smtClean="0"/>
              <a:t>) and by </a:t>
            </a:r>
            <a:r>
              <a:rPr lang="it-IT" sz="1400" dirty="0" err="1" smtClean="0"/>
              <a:t>Minder</a:t>
            </a:r>
            <a:r>
              <a:rPr lang="it-IT" sz="1400" dirty="0" smtClean="0"/>
              <a:t> (e-SENS)</a:t>
            </a:r>
          </a:p>
          <a:p>
            <a:pPr lvl="1"/>
            <a:r>
              <a:rPr lang="it-IT" sz="1400" dirty="0" err="1" smtClean="0"/>
              <a:t>Tests</a:t>
            </a:r>
            <a:r>
              <a:rPr lang="it-IT" sz="1400" dirty="0" smtClean="0"/>
              <a:t> are </a:t>
            </a:r>
            <a:r>
              <a:rPr lang="it-IT" sz="1400" dirty="0" err="1" smtClean="0"/>
              <a:t>created</a:t>
            </a:r>
            <a:r>
              <a:rPr lang="it-IT" sz="1400" dirty="0" smtClean="0"/>
              <a:t> </a:t>
            </a:r>
            <a:r>
              <a:rPr lang="it-IT" sz="1400" dirty="0" err="1" smtClean="0"/>
              <a:t>automatically</a:t>
            </a:r>
            <a:r>
              <a:rPr lang="it-IT" sz="1400" dirty="0" smtClean="0"/>
              <a:t> by </a:t>
            </a:r>
            <a:r>
              <a:rPr lang="it-IT" sz="1400" dirty="0" err="1" smtClean="0"/>
              <a:t>Tas</a:t>
            </a:r>
            <a:r>
              <a:rPr lang="it-IT" sz="1400" dirty="0" smtClean="0"/>
              <a:t>, </a:t>
            </a:r>
            <a:r>
              <a:rPr lang="it-IT" sz="1400" dirty="0" err="1" smtClean="0"/>
              <a:t>feeding</a:t>
            </a:r>
            <a:r>
              <a:rPr lang="it-IT" sz="1400" dirty="0" smtClean="0"/>
              <a:t> </a:t>
            </a:r>
            <a:r>
              <a:rPr lang="it-IT" sz="1400" dirty="0" err="1" smtClean="0"/>
              <a:t>Gazelle</a:t>
            </a:r>
            <a:r>
              <a:rPr lang="it-IT" sz="1400" dirty="0" smtClean="0"/>
              <a:t> and </a:t>
            </a:r>
            <a:r>
              <a:rPr lang="it-IT" sz="1400" dirty="0" err="1" smtClean="0"/>
              <a:t>Minder</a:t>
            </a:r>
            <a:endParaRPr lang="it-IT" sz="1400" dirty="0" smtClean="0"/>
          </a:p>
          <a:p>
            <a:pPr marL="0" indent="0">
              <a:buFontTx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468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Test </a:t>
            </a:r>
            <a:r>
              <a:rPr lang="it-IT" dirty="0" err="1" smtClean="0"/>
              <a:t>Strategy</a:t>
            </a:r>
            <a:r>
              <a:rPr lang="it-IT" dirty="0" smtClean="0"/>
              <a:t> for </a:t>
            </a:r>
            <a:r>
              <a:rPr lang="it-IT" dirty="0" err="1" smtClean="0"/>
              <a:t>eID</a:t>
            </a: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for </a:t>
            </a:r>
            <a:r>
              <a:rPr lang="it-IT" dirty="0" err="1" smtClean="0"/>
              <a:t>eID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a </a:t>
            </a:r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  <a:p>
            <a:pPr lvl="1"/>
            <a:r>
              <a:rPr lang="it-IT" dirty="0" smtClean="0"/>
              <a:t>Once the </a:t>
            </a:r>
            <a:r>
              <a:rPr lang="it-IT" dirty="0" err="1" smtClean="0"/>
              <a:t>eID</a:t>
            </a:r>
            <a:r>
              <a:rPr lang="it-IT" dirty="0" smtClean="0"/>
              <a:t> LAM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specified</a:t>
            </a:r>
            <a:r>
              <a:rPr lang="it-IT" dirty="0" smtClean="0"/>
              <a:t> and </a:t>
            </a:r>
            <a:r>
              <a:rPr lang="it-IT" dirty="0" err="1" smtClean="0"/>
              <a:t>included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WP6 EIRA, </a:t>
            </a:r>
            <a:r>
              <a:rPr lang="it-IT" dirty="0" err="1" smtClean="0"/>
              <a:t>TAs</a:t>
            </a:r>
            <a:r>
              <a:rPr lang="it-IT" dirty="0" smtClean="0"/>
              <a:t> are </a:t>
            </a:r>
            <a:r>
              <a:rPr lang="it-IT" dirty="0" err="1" smtClean="0"/>
              <a:t>created</a:t>
            </a:r>
            <a:endParaRPr lang="it-IT" dirty="0" smtClean="0"/>
          </a:p>
          <a:p>
            <a:pPr lvl="1"/>
            <a:r>
              <a:rPr lang="it-IT" dirty="0" smtClean="0"/>
              <a:t>WP6 and </a:t>
            </a:r>
            <a:r>
              <a:rPr lang="it-IT" dirty="0" err="1" smtClean="0"/>
              <a:t>development</a:t>
            </a:r>
            <a:r>
              <a:rPr lang="it-IT" dirty="0" smtClean="0"/>
              <a:t> team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endParaRPr lang="it-IT" dirty="0" smtClean="0"/>
          </a:p>
          <a:p>
            <a:pPr lvl="1"/>
            <a:r>
              <a:rPr lang="it-IT" dirty="0" smtClean="0"/>
              <a:t>TA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formalized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TAML and </a:t>
            </a:r>
            <a:r>
              <a:rPr lang="it-IT" dirty="0" err="1" smtClean="0"/>
              <a:t>imported</a:t>
            </a:r>
            <a:r>
              <a:rPr lang="it-IT" dirty="0" smtClean="0"/>
              <a:t> in </a:t>
            </a:r>
            <a:r>
              <a:rPr lang="it-IT" dirty="0" err="1" smtClean="0"/>
              <a:t>Gazelle</a:t>
            </a:r>
            <a:r>
              <a:rPr lang="it-IT" dirty="0" smtClean="0"/>
              <a:t> and </a:t>
            </a:r>
            <a:r>
              <a:rPr lang="it-IT" dirty="0" err="1" smtClean="0"/>
              <a:t>Minder</a:t>
            </a:r>
            <a:endParaRPr lang="it-IT" dirty="0"/>
          </a:p>
          <a:p>
            <a:pPr lvl="1"/>
            <a:r>
              <a:rPr lang="it-IT" dirty="0" smtClean="0"/>
              <a:t>The goal </a:t>
            </a:r>
            <a:r>
              <a:rPr lang="it-IT" dirty="0" err="1" smtClean="0"/>
              <a:t>should</a:t>
            </a:r>
            <a:r>
              <a:rPr lang="it-IT" dirty="0" smtClean="0"/>
              <a:t> be the </a:t>
            </a:r>
            <a:r>
              <a:rPr lang="it-IT" dirty="0" err="1" smtClean="0"/>
              <a:t>December</a:t>
            </a:r>
            <a:r>
              <a:rPr lang="it-IT" dirty="0" smtClean="0"/>
              <a:t> </a:t>
            </a:r>
            <a:r>
              <a:rPr lang="it-IT" dirty="0" err="1" smtClean="0"/>
              <a:t>Expandathon</a:t>
            </a:r>
            <a:r>
              <a:rPr lang="it-IT" dirty="0" smtClean="0"/>
              <a:t>?</a:t>
            </a:r>
          </a:p>
          <a:p>
            <a:pPr lvl="2"/>
            <a:r>
              <a:rPr lang="it-IT" dirty="0" smtClean="0"/>
              <a:t>To coordinate with WP6 and EXPAND</a:t>
            </a:r>
          </a:p>
          <a:p>
            <a:r>
              <a:rPr lang="it-IT" dirty="0" err="1"/>
              <a:t>If</a:t>
            </a:r>
            <a:r>
              <a:rPr lang="it-IT" dirty="0"/>
              <a:t> TRC-STS </a:t>
            </a:r>
            <a:r>
              <a:rPr lang="it-IT" dirty="0" err="1"/>
              <a:t>will</a:t>
            </a:r>
            <a:r>
              <a:rPr lang="it-IT" dirty="0"/>
              <a:t> be in scope,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signature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follow</a:t>
            </a:r>
            <a:r>
              <a:rPr lang="it-IT" dirty="0"/>
              <a:t> e-</a:t>
            </a:r>
            <a:r>
              <a:rPr lang="it-IT" dirty="0" err="1"/>
              <a:t>Sens</a:t>
            </a:r>
            <a:r>
              <a:rPr lang="it-IT" dirty="0"/>
              <a:t> </a:t>
            </a:r>
            <a:r>
              <a:rPr lang="it-IT" dirty="0" err="1"/>
              <a:t>eSignature</a:t>
            </a:r>
            <a:r>
              <a:rPr lang="it-IT" dirty="0"/>
              <a:t> BB, ETSI Plug </a:t>
            </a:r>
            <a:r>
              <a:rPr lang="it-IT" dirty="0" err="1"/>
              <a:t>Tests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considered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74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448271"/>
          </a:xfrm>
        </p:spPr>
        <p:txBody>
          <a:bodyPr/>
          <a:lstStyle/>
          <a:p>
            <a:r>
              <a:rPr lang="en-GB" noProof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Discussion?</a:t>
            </a:r>
            <a:endParaRPr lang="en-GB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e-SENS CC6.3 f2f, Brussels –  Security and Trust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2909A-1E94-4D65-AEBB-F60EA64781A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2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 Scoping and Sectors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14120" cy="36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131840" y="5500356"/>
            <a:ext cx="25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D3.A.3 epSOS EED Design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684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 Scoping and Sectors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9995"/>
            <a:ext cx="284209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GB" noProof="0" dirty="0" smtClean="0"/>
              <a:t>The epSOS specifications do not instruct how to build a gateway product</a:t>
            </a:r>
          </a:p>
          <a:p>
            <a:pPr lvl="1"/>
            <a:r>
              <a:rPr lang="en-GB" dirty="0" smtClean="0"/>
              <a:t>They define the messaging infrastructure and its related security measures</a:t>
            </a:r>
          </a:p>
          <a:p>
            <a:r>
              <a:rPr lang="en-GB" noProof="0" dirty="0" smtClean="0"/>
              <a:t>Country-specific </a:t>
            </a:r>
            <a:r>
              <a:rPr lang="en-GB" dirty="0" smtClean="0"/>
              <a:t>applications (“fat clients”) </a:t>
            </a:r>
            <a:r>
              <a:rPr lang="en-GB" noProof="0" dirty="0" smtClean="0"/>
              <a:t>are considered out-of-scope of the OpenNCP</a:t>
            </a:r>
          </a:p>
          <a:p>
            <a:pPr lvl="1"/>
            <a:r>
              <a:rPr lang="en-GB" dirty="0" smtClean="0"/>
              <a:t>Missing architectural approach?</a:t>
            </a:r>
          </a:p>
          <a:p>
            <a:pPr lvl="1"/>
            <a:r>
              <a:rPr lang="en-GB" noProof="0" dirty="0" smtClean="0"/>
              <a:t>Implementing the white box only</a:t>
            </a:r>
          </a:p>
          <a:p>
            <a:r>
              <a:rPr lang="en-GB" dirty="0" smtClean="0"/>
              <a:t>WP6.A calls it “Backend Integration”</a:t>
            </a:r>
            <a:endParaRPr lang="en-GB" noProof="0" dirty="0" smtClean="0"/>
          </a:p>
          <a:p>
            <a:pPr marL="0" indent="0">
              <a:buNone/>
            </a:pPr>
            <a:r>
              <a:rPr lang="en-GB" noProof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23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 Scoping and Sectors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GB" noProof="0" dirty="0" smtClean="0"/>
              <a:t>The epSOS Trust Zones: ISO27000 protection rings</a:t>
            </a:r>
          </a:p>
          <a:p>
            <a:pPr lvl="1"/>
            <a:r>
              <a:rPr lang="en-GB" sz="1800" noProof="0" dirty="0" smtClean="0"/>
              <a:t>Set the security of each zone and how to use gateways (or similar techniques) to escalate to the next zone</a:t>
            </a:r>
          </a:p>
          <a:p>
            <a:pPr lvl="1"/>
            <a:r>
              <a:rPr lang="en-GB" sz="1800" dirty="0" smtClean="0"/>
              <a:t>Cannot use claims in two different zones (threat for the zone’s authentication)</a:t>
            </a:r>
          </a:p>
          <a:p>
            <a:pPr lvl="1"/>
            <a:r>
              <a:rPr lang="en-GB" sz="1800" noProof="0" dirty="0" smtClean="0"/>
              <a:t>EpSOS NCP is the only entry point in Trust Zone II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00370"/>
            <a:ext cx="6284343" cy="211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 Scoping and Sectors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GB" noProof="0" dirty="0" smtClean="0"/>
              <a:t>The epSOS Trust Relationships are based on </a:t>
            </a:r>
          </a:p>
          <a:p>
            <a:pPr lvl="1"/>
            <a:r>
              <a:rPr lang="en-GB" dirty="0" smtClean="0"/>
              <a:t>1999/93/EC between</a:t>
            </a:r>
          </a:p>
          <a:p>
            <a:pPr lvl="1"/>
            <a:r>
              <a:rPr lang="en-GB" noProof="0" dirty="0" smtClean="0"/>
              <a:t>Brokered Trust (mandated by ISO27k)</a:t>
            </a:r>
          </a:p>
          <a:p>
            <a:r>
              <a:rPr lang="en-GB" noProof="0" dirty="0" smtClean="0"/>
              <a:t>Thus, the epSOS Trust Model is </a:t>
            </a:r>
            <a:r>
              <a:rPr lang="en-GB" b="1" i="1" dirty="0" smtClean="0"/>
              <a:t>Direct Brokered Trust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IdA</a:t>
            </a:r>
            <a:r>
              <a:rPr lang="en-GB" dirty="0" smtClean="0"/>
              <a:t> is the broker token</a:t>
            </a:r>
          </a:p>
          <a:p>
            <a:pPr lvl="1"/>
            <a:r>
              <a:rPr lang="en-GB" noProof="0" dirty="0" err="1" smtClean="0"/>
              <a:t>IdA</a:t>
            </a:r>
            <a:r>
              <a:rPr lang="en-GB" noProof="0" dirty="0" smtClean="0"/>
              <a:t> </a:t>
            </a:r>
            <a:r>
              <a:rPr lang="en-GB" dirty="0" smtClean="0"/>
              <a:t>should not be used for </a:t>
            </a:r>
            <a:r>
              <a:rPr lang="en-GB" dirty="0" err="1" smtClean="0"/>
              <a:t>authN</a:t>
            </a:r>
            <a:endParaRPr lang="en-GB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3428999"/>
            <a:ext cx="45815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EpSOS Original Deployment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4824536" cy="4525963"/>
          </a:xfrm>
        </p:spPr>
        <p:txBody>
          <a:bodyPr/>
          <a:lstStyle/>
          <a:p>
            <a:r>
              <a:rPr lang="en-GB" noProof="0" dirty="0" smtClean="0"/>
              <a:t>National Connector:</a:t>
            </a:r>
          </a:p>
          <a:p>
            <a:pPr lvl="1"/>
            <a:r>
              <a:rPr lang="en-GB" dirty="0" smtClean="0"/>
              <a:t>Should WP6 further profile it?</a:t>
            </a:r>
          </a:p>
          <a:p>
            <a:pPr lvl="1"/>
            <a:r>
              <a:rPr lang="en-GB" noProof="0" dirty="0" smtClean="0"/>
              <a:t>No market interest in the NCP, but vendor’s interest in the NC</a:t>
            </a:r>
          </a:p>
          <a:p>
            <a:r>
              <a:rPr lang="en-GB" noProof="0" dirty="0" smtClean="0"/>
              <a:t>NC provides a uniform access to the NCP services</a:t>
            </a:r>
          </a:p>
        </p:txBody>
      </p:sp>
      <p:pic>
        <p:nvPicPr>
          <p:cNvPr id="4098" name="Picture 2" descr="C:\Users\MASSIM~1\AppData\Local\Temp\vmware-Massimiliano Masi\VMwareDnD\50cbe60e\alek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16831"/>
            <a:ext cx="3771242" cy="269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8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TRC-STS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525963"/>
          </a:xfrm>
        </p:spPr>
        <p:txBody>
          <a:bodyPr/>
          <a:lstStyle/>
          <a:p>
            <a:r>
              <a:rPr lang="en-GB" noProof="0" dirty="0" smtClean="0"/>
              <a:t>The TRC-STS should be national concern</a:t>
            </a:r>
          </a:p>
          <a:p>
            <a:pPr lvl="1"/>
            <a:r>
              <a:rPr lang="en-GB" noProof="0" dirty="0" smtClean="0"/>
              <a:t>Treatment confirmations under national umbrella</a:t>
            </a:r>
          </a:p>
          <a:p>
            <a:pPr lvl="1"/>
            <a:r>
              <a:rPr lang="en-GB" dirty="0" smtClean="0"/>
              <a:t>Separated service from the NCP (NI security zone)</a:t>
            </a:r>
          </a:p>
          <a:p>
            <a:pPr lvl="1"/>
            <a:r>
              <a:rPr lang="en-GB" noProof="0" dirty="0" smtClean="0"/>
              <a:t>Per-request TRC. Orchestrated by the NC session handler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Netsmart</a:t>
            </a:r>
            <a:r>
              <a:rPr lang="en-GB" dirty="0" smtClean="0"/>
              <a:t> TRC-STS signs TRCs using the NCP Signature certificate</a:t>
            </a:r>
          </a:p>
          <a:p>
            <a:pPr lvl="1"/>
            <a:r>
              <a:rPr lang="en-GB" noProof="0" dirty="0" smtClean="0"/>
              <a:t>This was a security relaxation</a:t>
            </a:r>
          </a:p>
          <a:p>
            <a:pPr marL="0" indent="-114300">
              <a:buNone/>
            </a:pPr>
            <a:endParaRPr lang="en-GB" noProof="0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4653136"/>
            <a:ext cx="8632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Assertion</a:t>
            </a:r>
            <a:r>
              <a:rPr lang="it-IT" dirty="0"/>
              <a:t> </a:t>
            </a:r>
            <a:r>
              <a:rPr lang="it-IT" dirty="0" err="1"/>
              <a:t>returedToken</a:t>
            </a:r>
            <a:r>
              <a:rPr lang="it-IT" dirty="0"/>
              <a:t> = </a:t>
            </a:r>
            <a:r>
              <a:rPr lang="it-IT" b="1" dirty="0" err="1"/>
              <a:t>null</a:t>
            </a:r>
            <a:r>
              <a:rPr lang="it-IT" b="1" dirty="0"/>
              <a:t>;</a:t>
            </a:r>
          </a:p>
          <a:p>
            <a:r>
              <a:rPr lang="it-IT" b="1" dirty="0" err="1"/>
              <a:t>try</a:t>
            </a:r>
            <a:r>
              <a:rPr lang="it-IT" b="1" dirty="0"/>
              <a:t> {</a:t>
            </a:r>
          </a:p>
          <a:p>
            <a:r>
              <a:rPr lang="it-IT" dirty="0" err="1"/>
              <a:t>returedToken</a:t>
            </a:r>
            <a:r>
              <a:rPr lang="it-IT" dirty="0"/>
              <a:t> = </a:t>
            </a:r>
            <a:r>
              <a:rPr lang="it-IT" u="sng" dirty="0" err="1"/>
              <a:t>issuer.issueTrcToken</a:t>
            </a:r>
            <a:r>
              <a:rPr lang="it-IT" u="sng" dirty="0"/>
              <a:t>(</a:t>
            </a:r>
            <a:r>
              <a:rPr lang="it-IT" u="sng" dirty="0" err="1"/>
              <a:t>identityAssertion</a:t>
            </a:r>
            <a:r>
              <a:rPr lang="it-IT" u="sng" dirty="0"/>
              <a:t>, </a:t>
            </a:r>
            <a:r>
              <a:rPr lang="it-IT" u="sng" dirty="0" err="1"/>
              <a:t>patientID</a:t>
            </a:r>
            <a:r>
              <a:rPr lang="it-IT" u="sng" dirty="0"/>
              <a:t>, </a:t>
            </a:r>
            <a:r>
              <a:rPr lang="it-IT" u="sng" dirty="0" err="1"/>
              <a:t>purpose_of_use,attList</a:t>
            </a:r>
            <a:r>
              <a:rPr lang="it-IT" u="sng" dirty="0"/>
              <a:t> );</a:t>
            </a:r>
          </a:p>
          <a:p>
            <a:r>
              <a:rPr lang="it-IT" dirty="0" err="1"/>
              <a:t>l.addInfo</a:t>
            </a:r>
            <a:r>
              <a:rPr lang="it-IT" dirty="0"/>
              <a:t>("Got </a:t>
            </a:r>
            <a:r>
              <a:rPr lang="it-IT" dirty="0" err="1"/>
              <a:t>token</a:t>
            </a:r>
            <a:r>
              <a:rPr lang="it-IT" dirty="0"/>
              <a:t>");</a:t>
            </a:r>
          </a:p>
        </p:txBody>
      </p:sp>
    </p:spTree>
    <p:extLst>
      <p:ext uri="{BB962C8B-B14F-4D97-AF65-F5344CB8AC3E}">
        <p14:creationId xmlns:p14="http://schemas.microsoft.com/office/powerpoint/2010/main" val="94715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TRC-STS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e-SENS CC6.1 f2f, Brussels –  Non Repudiation</a:t>
            </a:r>
            <a:endParaRPr lang="en-US" alt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525963"/>
          </a:xfrm>
        </p:spPr>
        <p:txBody>
          <a:bodyPr/>
          <a:lstStyle/>
          <a:p>
            <a:r>
              <a:rPr lang="en-GB" dirty="0" smtClean="0"/>
              <a:t>Patient signs the TRC</a:t>
            </a:r>
          </a:p>
          <a:p>
            <a:pPr lvl="1"/>
            <a:r>
              <a:rPr lang="en-GB" noProof="0" dirty="0" err="1" smtClean="0"/>
              <a:t>IdA</a:t>
            </a:r>
            <a:r>
              <a:rPr lang="en-GB" noProof="0" dirty="0" smtClean="0"/>
              <a:t> must be available, </a:t>
            </a:r>
            <a:r>
              <a:rPr lang="en-GB" dirty="0" smtClean="0"/>
              <a:t>patient must be identified</a:t>
            </a:r>
          </a:p>
          <a:p>
            <a:pPr lvl="1"/>
            <a:r>
              <a:rPr lang="en-GB" noProof="0" dirty="0" smtClean="0"/>
              <a:t>Purpose of Use must be clear, Key pair must be available</a:t>
            </a:r>
          </a:p>
          <a:p>
            <a:r>
              <a:rPr lang="en-GB" dirty="0"/>
              <a:t>Problems</a:t>
            </a:r>
          </a:p>
          <a:p>
            <a:pPr lvl="1"/>
            <a:r>
              <a:rPr lang="en-GB" dirty="0" smtClean="0"/>
              <a:t>NCP-STS </a:t>
            </a:r>
            <a:r>
              <a:rPr lang="en-GB" dirty="0"/>
              <a:t>and TRC-STS are in two different security zones</a:t>
            </a:r>
          </a:p>
          <a:p>
            <a:pPr lvl="2"/>
            <a:r>
              <a:rPr lang="en-GB" dirty="0"/>
              <a:t>Assertions shall not </a:t>
            </a:r>
            <a:r>
              <a:rPr lang="en-GB" dirty="0" smtClean="0"/>
              <a:t>cross </a:t>
            </a:r>
            <a:r>
              <a:rPr lang="en-GB" dirty="0"/>
              <a:t>security domains</a:t>
            </a:r>
          </a:p>
          <a:p>
            <a:pPr lvl="2"/>
            <a:r>
              <a:rPr lang="en-GB" dirty="0"/>
              <a:t>Patient Keys are in the National </a:t>
            </a:r>
            <a:r>
              <a:rPr lang="en-GB" dirty="0" smtClean="0"/>
              <a:t>Infrastructure for a limited amount of time</a:t>
            </a:r>
          </a:p>
          <a:p>
            <a:pPr lvl="2"/>
            <a:r>
              <a:rPr lang="en-GB" dirty="0" smtClean="0"/>
              <a:t>Assure one TRC per transaction: how to hold and persist the backend session?</a:t>
            </a:r>
          </a:p>
          <a:p>
            <a:pPr lvl="2"/>
            <a:r>
              <a:rPr lang="en-GB" dirty="0" smtClean="0"/>
              <a:t>No NCP-STS available, </a:t>
            </a:r>
            <a:r>
              <a:rPr lang="en-GB" dirty="0" err="1" smtClean="0"/>
              <a:t>IdA</a:t>
            </a:r>
            <a:r>
              <a:rPr lang="en-GB" dirty="0" smtClean="0"/>
              <a:t> is used by the portal for authentication</a:t>
            </a:r>
          </a:p>
          <a:p>
            <a:pPr lvl="2"/>
            <a:r>
              <a:rPr lang="en-GB" dirty="0" smtClean="0"/>
              <a:t>If the portal is decoupled, how the </a:t>
            </a:r>
            <a:r>
              <a:rPr lang="en-GB" dirty="0" err="1" smtClean="0"/>
              <a:t>IdA</a:t>
            </a:r>
            <a:r>
              <a:rPr lang="en-GB" dirty="0" smtClean="0"/>
              <a:t> can be retrieved?</a:t>
            </a:r>
          </a:p>
          <a:p>
            <a:pPr lvl="2"/>
            <a:endParaRPr lang="en-GB" dirty="0"/>
          </a:p>
          <a:p>
            <a:pPr marL="0" indent="-114300">
              <a:buNone/>
            </a:pP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512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TRC </a:t>
            </a:r>
            <a:r>
              <a:rPr lang="it-IT" dirty="0" err="1" smtClean="0"/>
              <a:t>signature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7966"/>
            <a:ext cx="8229600" cy="3670431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e-SENS CC6.3 f2f, Brussels –  Security and Trust</a:t>
            </a:r>
            <a:endParaRPr lang="en-US" alt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9BDA-DC33-4018-A03F-5A30A2B6AB0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15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-SENS">
  <a:themeElements>
    <a:clrScheme name="e-SENS">
      <a:dk1>
        <a:srgbClr val="0668B2"/>
      </a:dk1>
      <a:lt1>
        <a:srgbClr val="FFFFFF"/>
      </a:lt1>
      <a:dk2>
        <a:srgbClr val="25336D"/>
      </a:dk2>
      <a:lt2>
        <a:srgbClr val="FFFFFF"/>
      </a:lt2>
      <a:accent1>
        <a:srgbClr val="177CC1"/>
      </a:accent1>
      <a:accent2>
        <a:srgbClr val="EDEDED"/>
      </a:accent2>
      <a:accent3>
        <a:srgbClr val="25336D"/>
      </a:accent3>
      <a:accent4>
        <a:srgbClr val="BFBFBF"/>
      </a:accent4>
      <a:accent5>
        <a:srgbClr val="006699"/>
      </a:accent5>
      <a:accent6>
        <a:srgbClr val="7F7F7F"/>
      </a:accent6>
      <a:hlink>
        <a:srgbClr val="FFC000"/>
      </a:hlink>
      <a:folHlink>
        <a:srgbClr val="99CC00"/>
      </a:folHlink>
    </a:clrScheme>
    <a:fontScheme name="Standarddesign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pct25">
          <a:fgClr>
            <a:schemeClr val="bg1"/>
          </a:fgClr>
          <a:bgClr>
            <a:schemeClr val="bg1">
              <a:lumMod val="85000"/>
            </a:schemeClr>
          </a:bgClr>
        </a:pattFill>
        <a:ln>
          <a:noFill/>
          <a:headEnd/>
          <a:tailEnd/>
        </a:ln>
      </a:spPr>
      <a:bodyPr wrap="none" anchor="ctr"/>
      <a:lstStyle>
        <a:defPPr>
          <a:defRPr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e-SENS</Template>
  <TotalTime>538</TotalTime>
  <Words>1129</Words>
  <Application>Microsoft Macintosh PowerPoint</Application>
  <PresentationFormat>On-screen Show (4:3)</PresentationFormat>
  <Paragraphs>149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e-SENS</vt:lpstr>
      <vt:lpstr>PowerPoint Presentation</vt:lpstr>
      <vt:lpstr>EpSOS Scoping and Sectors</vt:lpstr>
      <vt:lpstr>EpSOS Scoping and Sectors</vt:lpstr>
      <vt:lpstr>EpSOS Scoping and Sectors</vt:lpstr>
      <vt:lpstr>EpSOS Scoping and Sectors</vt:lpstr>
      <vt:lpstr>EpSOS Original Deployment</vt:lpstr>
      <vt:lpstr>TRC-STS</vt:lpstr>
      <vt:lpstr>TRC-STS</vt:lpstr>
      <vt:lpstr>TRC signature</vt:lpstr>
      <vt:lpstr>TRC Signature</vt:lpstr>
      <vt:lpstr>Hints for the NC</vt:lpstr>
      <vt:lpstr>A sample from the competitor</vt:lpstr>
      <vt:lpstr>e-SENS can help</vt:lpstr>
      <vt:lpstr>WP6 </vt:lpstr>
      <vt:lpstr>Testing Strategies</vt:lpstr>
      <vt:lpstr>Testing</vt:lpstr>
      <vt:lpstr>Test Strategy for eID </vt:lpstr>
      <vt:lpstr>PowerPoint Presentation</vt:lpstr>
    </vt:vector>
  </TitlesOfParts>
  <Manager>Pim van der Eijk</Manager>
  <Company>IT.NRW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Security &amp; Tust</dc:title>
  <dc:subject>Initiatian of Task Force Work</dc:subject>
  <dc:creator>Jörg Apitzsch</dc:creator>
  <cp:keywords>Security&amp;Trust HBB;Task Force</cp:keywords>
  <cp:lastModifiedBy>Massimiliano Masi</cp:lastModifiedBy>
  <cp:revision>207</cp:revision>
  <dcterms:created xsi:type="dcterms:W3CDTF">2014-01-14T13:26:41Z</dcterms:created>
  <dcterms:modified xsi:type="dcterms:W3CDTF">2015-08-27T09:25:53Z</dcterms:modified>
</cp:coreProperties>
</file>