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80" r:id="rId3"/>
    <p:sldId id="272" r:id="rId4"/>
    <p:sldId id="271" r:id="rId5"/>
    <p:sldId id="276" r:id="rId6"/>
    <p:sldId id="275" r:id="rId7"/>
    <p:sldId id="274" r:id="rId8"/>
    <p:sldId id="273" r:id="rId9"/>
    <p:sldId id="277" r:id="rId10"/>
    <p:sldId id="278" r:id="rId11"/>
    <p:sldId id="279" r:id="rId12"/>
    <p:sldId id="270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itzsch, Jörg (bos)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65"/>
    <a:srgbClr val="0668B2"/>
    <a:srgbClr val="FABD09"/>
    <a:srgbClr val="001B36"/>
    <a:srgbClr val="FF0000"/>
    <a:srgbClr val="002142"/>
    <a:srgbClr val="77C1C7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7" autoAdjust="0"/>
    <p:restoredTop sz="95443" autoAdjust="0"/>
  </p:normalViewPr>
  <p:slideViewPr>
    <p:cSldViewPr>
      <p:cViewPr varScale="1">
        <p:scale>
          <a:sx n="88" d="100"/>
          <a:sy n="88" d="100"/>
        </p:scale>
        <p:origin x="16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449F68-5E85-4792-9A74-58A1ACEE7F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 descr="e-Sens_Logo_l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76250"/>
            <a:ext cx="77009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/>
          <p:cNvPicPr>
            <a:picLocks noChangeAspect="1"/>
          </p:cNvPicPr>
          <p:nvPr/>
        </p:nvPicPr>
        <p:blipFill>
          <a:blip r:embed="rId4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5650" y="2205038"/>
            <a:ext cx="45799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9750" y="2708275"/>
            <a:ext cx="77771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e-SENS</a:t>
            </a:r>
            <a:br>
              <a:rPr lang="en-US" i="1" dirty="0">
                <a:solidFill>
                  <a:srgbClr val="1C2A65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Electronic Simple European Networked Services</a:t>
            </a:r>
            <a:endParaRPr lang="de-DE" i="1" dirty="0">
              <a:solidFill>
                <a:srgbClr val="1C2A65"/>
              </a:solidFill>
              <a:latin typeface="Calibri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89040"/>
            <a:ext cx="7777163" cy="360040"/>
          </a:xfrm>
        </p:spPr>
        <p:txBody>
          <a:bodyPr/>
          <a:lstStyle>
            <a:lvl1pPr marL="0" indent="0">
              <a:buNone/>
              <a:defRPr sz="1800">
                <a:solidFill>
                  <a:srgbClr val="1C2A6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e-SENS CC6.3 f2f</a:t>
            </a:r>
            <a:endParaRPr lang="pl-PL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221163"/>
            <a:ext cx="7777163" cy="35996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en-US" altLang="en-US" dirty="0" smtClean="0"/>
              <a:t>2014-02-06/07 </a:t>
            </a:r>
            <a:r>
              <a:rPr lang="en-GB" dirty="0" smtClean="0"/>
              <a:t>, Brussels</a:t>
            </a:r>
            <a:endParaRPr lang="pl-PL" dirty="0" smtClean="0"/>
          </a:p>
          <a:p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39750" y="5661025"/>
            <a:ext cx="7848600" cy="4318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539750" y="4652963"/>
            <a:ext cx="7777163" cy="863600"/>
          </a:xfrm>
        </p:spPr>
        <p:txBody>
          <a:bodyPr anchor="t"/>
          <a:lstStyle>
            <a:lvl1pPr eaLnBrk="1" hangingPunct="1">
              <a:defRPr sz="20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Security and Trust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7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6131024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48064" y="6381710"/>
            <a:ext cx="1080269" cy="476250"/>
          </a:xfrm>
          <a:ln/>
        </p:spPr>
        <p:txBody>
          <a:bodyPr/>
          <a:lstStyle>
            <a:lvl1pPr>
              <a:defRPr sz="1000"/>
            </a:lvl1pPr>
          </a:lstStyle>
          <a:p>
            <a:r>
              <a:rPr lang="en-US" altLang="en-US" dirty="0" smtClean="0"/>
              <a:t>2014-02-06/07</a:t>
            </a: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0192" y="6361390"/>
            <a:ext cx="284380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 eaLnBrk="1" hangingPunct="1"/>
            <a:r>
              <a:rPr lang="en-US" altLang="en-US" dirty="0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6381710"/>
            <a:ext cx="43338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0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-e-SENS\vv\Templates\ict_ps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5538"/>
            <a:ext cx="10080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p-e-SENS\vv\Templates\cip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205538"/>
            <a:ext cx="5778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56993"/>
            <a:ext cx="8229600" cy="720079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909A-1E94-4D65-AEBB-F60EA6478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4213" y="6237288"/>
            <a:ext cx="15843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68538" y="6235700"/>
            <a:ext cx="51831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0825" y="6237288"/>
            <a:ext cx="4333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DC3DB2-5159-4979-BCBC-EDBAA230A7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98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1"/>
          <p:cNvPicPr>
            <a:picLocks noChangeAspect="1"/>
          </p:cNvPicPr>
          <p:nvPr/>
        </p:nvPicPr>
        <p:blipFill>
          <a:blip r:embed="rId7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84213" y="6237288"/>
            <a:ext cx="1584325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>
              <a:spcBef>
                <a:spcPct val="0"/>
              </a:spcBef>
              <a:buSzTx/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pic>
        <p:nvPicPr>
          <p:cNvPr id="1028" name="Bild 11"/>
          <p:cNvPicPr>
            <a:picLocks noChangeAspect="1"/>
          </p:cNvPicPr>
          <p:nvPr/>
        </p:nvPicPr>
        <p:blipFill>
          <a:blip r:embed="rId7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235700"/>
            <a:ext cx="51831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237288"/>
            <a:ext cx="4333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ED0371-3324-42CC-9881-45BF2ED17F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3" name="Picture 13" descr="e-Sens-cor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730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 descr="G:\p-e-SENS\vv\Website\Images\Logo\e-Sens_Logo_sente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34432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0"/>
        </a:buBlip>
        <a:defRPr sz="2800">
          <a:solidFill>
            <a:srgbClr val="0668B2"/>
          </a:solidFill>
          <a:latin typeface="+mn-lt"/>
          <a:ea typeface="Geneva" pitchFamily="125" charset="-128"/>
          <a:cs typeface="Geneva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ea typeface="Geneva" pitchFamily="125" charset="-128"/>
          <a:cs typeface="Geneva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Geneva" pitchFamily="125" charset="-128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1"/>
          </a:solidFill>
          <a:latin typeface="+mn-lt"/>
          <a:ea typeface="Geneva" pitchFamily="125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1"/>
          </a:solidFill>
          <a:latin typeface="+mn-lt"/>
          <a:ea typeface="Geneva" pitchFamily="125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39750" y="3501008"/>
            <a:ext cx="7777163" cy="64871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GB" altLang="en-US" noProof="0" dirty="0" smtClean="0"/>
              <a:t>e-SENS </a:t>
            </a:r>
            <a:r>
              <a:rPr lang="en-GB" altLang="en-US" noProof="0" dirty="0" smtClean="0"/>
              <a:t>CC5.2 F2F, Porto, 2015</a:t>
            </a:r>
            <a:endParaRPr lang="en-GB" altLang="en-US" noProof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GB" altLang="en-US" noProof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GB" altLang="en-US" noProof="0" dirty="0" smtClean="0"/>
              <a:t> </a:t>
            </a:r>
            <a:endParaRPr lang="en-GB" altLang="en-US" noProof="0" dirty="0"/>
          </a:p>
        </p:txBody>
      </p:sp>
      <p:sp>
        <p:nvSpPr>
          <p:cNvPr id="410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39552" y="4221088"/>
            <a:ext cx="7777163" cy="1296144"/>
          </a:xfr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US" altLang="en-US" sz="2000" b="1" dirty="0"/>
              <a:t>Architecture and use of e-SENS Building </a:t>
            </a:r>
            <a:r>
              <a:rPr lang="en-US" altLang="en-US" sz="2000" b="1" dirty="0" smtClean="0"/>
              <a:t>Blocks:</a:t>
            </a:r>
          </a:p>
          <a:p>
            <a:pPr marL="1200150" lvl="1" indent="-285750">
              <a:spcBef>
                <a:spcPct val="0"/>
              </a:spcBef>
            </a:pPr>
            <a:r>
              <a:rPr lang="en-US" altLang="en-US" sz="1800" b="1" dirty="0" smtClean="0">
                <a:ea typeface="Geneva"/>
              </a:rPr>
              <a:t>e-ID </a:t>
            </a:r>
            <a:r>
              <a:rPr lang="en-US" altLang="en-US" sz="1800" b="1" dirty="0">
                <a:ea typeface="Geneva"/>
              </a:rPr>
              <a:t>SAT </a:t>
            </a:r>
            <a:r>
              <a:rPr lang="en-US" altLang="en-US" sz="1800" b="1" dirty="0" smtClean="0">
                <a:ea typeface="Geneva"/>
              </a:rPr>
              <a:t>Pilot </a:t>
            </a:r>
          </a:p>
          <a:p>
            <a:pPr marL="1200150" lvl="1" indent="-285750">
              <a:spcBef>
                <a:spcPct val="0"/>
              </a:spcBef>
            </a:pPr>
            <a:r>
              <a:rPr lang="en-US" altLang="en-US" sz="1800" b="1" dirty="0" smtClean="0">
                <a:ea typeface="Geneva"/>
              </a:rPr>
              <a:t>eID Stakeholder integration </a:t>
            </a:r>
            <a:endParaRPr lang="en-GB" altLang="en-US" sz="1800" b="1" dirty="0">
              <a:ea typeface="Geneva"/>
            </a:endParaRPr>
          </a:p>
          <a:p>
            <a:pPr marL="1200150" lvl="1" indent="-285750">
              <a:spcBef>
                <a:spcPct val="0"/>
              </a:spcBef>
            </a:pPr>
            <a:r>
              <a:rPr lang="en-GB" altLang="en-US" sz="1800" b="1" noProof="0" dirty="0" smtClean="0">
                <a:ea typeface="Geneva"/>
              </a:rPr>
              <a:t>STORK (2.0) Junction</a:t>
            </a:r>
            <a:endParaRPr lang="en-GB" altLang="en-US" sz="1800" b="1" noProof="0" dirty="0" smtClean="0">
              <a:ea typeface="Geneva"/>
            </a:endParaRPr>
          </a:p>
        </p:txBody>
      </p:sp>
      <p:sp>
        <p:nvSpPr>
          <p:cNvPr id="4101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noProof="0" dirty="0" smtClean="0">
                <a:ea typeface="Geneva"/>
              </a:rPr>
              <a:t>Soeren Bittins, Ben Kraufmann // </a:t>
            </a:r>
            <a:r>
              <a:rPr lang="en-GB" altLang="en-US" noProof="0" dirty="0" err="1" smtClean="0">
                <a:ea typeface="Geneva"/>
              </a:rPr>
              <a:t>FhGFOKUS</a:t>
            </a:r>
            <a:endParaRPr lang="en-GB" altLang="en-US" noProof="0" dirty="0" smtClean="0">
              <a:ea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1510"/>
          </a:xfrm>
        </p:spPr>
        <p:txBody>
          <a:bodyPr/>
          <a:lstStyle/>
          <a:p>
            <a:r>
              <a:rPr lang="en-US" dirty="0" smtClean="0"/>
              <a:t>critical e-SENS tasks have ceased/postponed activity:</a:t>
            </a:r>
          </a:p>
          <a:p>
            <a:pPr lvl="1"/>
            <a:r>
              <a:rPr lang="en-US" dirty="0" smtClean="0"/>
              <a:t>trust establishment, digital signature, etc.</a:t>
            </a:r>
          </a:p>
          <a:p>
            <a:pPr lvl="1"/>
            <a:r>
              <a:rPr lang="en-US" dirty="0" smtClean="0"/>
              <a:t>moving x-domain aspects from 6.x to 5.x with </a:t>
            </a:r>
            <a:r>
              <a:rPr lang="en-US" b="1" dirty="0" smtClean="0"/>
              <a:t>no oversight</a:t>
            </a:r>
          </a:p>
          <a:p>
            <a:r>
              <a:rPr lang="en-US" dirty="0" smtClean="0"/>
              <a:t>collection of sample token carrier took long:</a:t>
            </a:r>
          </a:p>
          <a:p>
            <a:pPr lvl="1"/>
            <a:r>
              <a:rPr lang="en-US" dirty="0" smtClean="0"/>
              <a:t>cards available now, middleware </a:t>
            </a:r>
            <a:r>
              <a:rPr lang="en-US" dirty="0"/>
              <a:t>/</a:t>
            </a:r>
            <a:r>
              <a:rPr lang="en-US" dirty="0" smtClean="0"/>
              <a:t> spec’s not so much</a:t>
            </a:r>
          </a:p>
          <a:p>
            <a:pPr lvl="1"/>
            <a:r>
              <a:rPr lang="en-US" dirty="0" smtClean="0"/>
              <a:t>LX very little data available, GR nothing so far</a:t>
            </a:r>
          </a:p>
          <a:p>
            <a:r>
              <a:rPr lang="en-US" dirty="0" smtClean="0"/>
              <a:t>wet-testing with STORK and advanced middleware:</a:t>
            </a:r>
          </a:p>
          <a:p>
            <a:pPr lvl="1"/>
            <a:r>
              <a:rPr lang="en-US" dirty="0" err="1" smtClean="0"/>
              <a:t>Massi</a:t>
            </a:r>
            <a:r>
              <a:rPr lang="en-US" dirty="0" smtClean="0"/>
              <a:t> will provide test assertions in compliance with 6.4</a:t>
            </a:r>
          </a:p>
          <a:p>
            <a:pPr lvl="1"/>
            <a:r>
              <a:rPr lang="en-US" dirty="0" smtClean="0"/>
              <a:t>STORK testing infrastructure appreciated</a:t>
            </a:r>
          </a:p>
          <a:p>
            <a:pPr lvl="1"/>
            <a:r>
              <a:rPr lang="en-US" dirty="0" smtClean="0"/>
              <a:t>local middleware for advanced profile testing required</a:t>
            </a:r>
          </a:p>
          <a:p>
            <a:r>
              <a:rPr lang="en-US" dirty="0" smtClean="0"/>
              <a:t>“new” CEF/CIPA/DSI requirements and expectations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7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Issues</a:t>
            </a:r>
            <a:r>
              <a:rPr lang="de-DE" dirty="0" smtClean="0"/>
              <a:t> (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</a:t>
            </a:r>
            <a:r>
              <a:rPr lang="en-US" dirty="0" smtClean="0"/>
              <a:t>who/how in </a:t>
            </a:r>
            <a:r>
              <a:rPr lang="en-US" dirty="0"/>
              <a:t>OpenNCP needs </a:t>
            </a:r>
            <a:r>
              <a:rPr lang="en-US" dirty="0" smtClean="0"/>
              <a:t>discussion:</a:t>
            </a:r>
          </a:p>
          <a:p>
            <a:pPr lvl="1"/>
            <a:r>
              <a:rPr lang="en-US" dirty="0" smtClean="0"/>
              <a:t>divergent financing issues between e-SENS/OpenNCP</a:t>
            </a:r>
          </a:p>
          <a:p>
            <a:pPr lvl="1"/>
            <a:r>
              <a:rPr lang="en-US" dirty="0" smtClean="0"/>
              <a:t>strategic direction unclear to (parts of) the e-SENS team</a:t>
            </a:r>
          </a:p>
          <a:p>
            <a:pPr lvl="1"/>
            <a:r>
              <a:rPr lang="en-US" dirty="0" smtClean="0"/>
              <a:t>advanced components will have significant impact on current architecture and deployment approach</a:t>
            </a:r>
          </a:p>
          <a:p>
            <a:pPr lvl="1"/>
            <a:r>
              <a:rPr lang="en-US" dirty="0" smtClean="0"/>
              <a:t>EXPAND as guideline &amp; tie-breaker currently unavailable</a:t>
            </a:r>
          </a:p>
          <a:p>
            <a:r>
              <a:rPr lang="en-US" dirty="0" smtClean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e-SENS development, EXPAND oversight, OpenNCP integration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e-SENS development + integration, EXPAND + OpenNCP drop-off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EXPAND strategic decision, e-SENS + OpenNCP </a:t>
            </a:r>
            <a:r>
              <a:rPr lang="en-US" sz="2000" dirty="0" err="1" smtClean="0"/>
              <a:t>devel</a:t>
            </a:r>
            <a:r>
              <a:rPr lang="en-US" sz="2000" dirty="0" smtClean="0"/>
              <a:t>. + integration</a:t>
            </a:r>
            <a:endParaRPr lang="en-US" sz="2000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448271"/>
          </a:xfrm>
        </p:spPr>
        <p:txBody>
          <a:bodyPr/>
          <a:lstStyle/>
          <a:p>
            <a:r>
              <a:rPr lang="en-GB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Discussion?</a:t>
            </a:r>
            <a:endParaRPr lang="en-GB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2909A-1E94-4D65-AEBB-F60EA64781A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state of the eID Nation in e-SENS</a:t>
            </a:r>
          </a:p>
          <a:p>
            <a:r>
              <a:rPr lang="en-US" dirty="0" smtClean="0"/>
              <a:t>brief summary/status of </a:t>
            </a:r>
            <a:r>
              <a:rPr lang="en-US" i="1" dirty="0" smtClean="0"/>
              <a:t>ready</a:t>
            </a:r>
            <a:r>
              <a:rPr lang="en-US" dirty="0" smtClean="0"/>
              <a:t> technical artifacts</a:t>
            </a:r>
          </a:p>
          <a:p>
            <a:r>
              <a:rPr lang="en-US" dirty="0" smtClean="0"/>
              <a:t>short demo of integrated/prototyped components</a:t>
            </a:r>
          </a:p>
          <a:p>
            <a:r>
              <a:rPr lang="en-US" dirty="0"/>
              <a:t>brief summary/status of </a:t>
            </a:r>
            <a:r>
              <a:rPr lang="en-US" i="1" dirty="0" smtClean="0"/>
              <a:t>in-progress</a:t>
            </a:r>
            <a:r>
              <a:rPr lang="en-US" dirty="0" smtClean="0"/>
              <a:t> </a:t>
            </a:r>
            <a:r>
              <a:rPr lang="en-US" dirty="0"/>
              <a:t>technical </a:t>
            </a:r>
            <a:r>
              <a:rPr lang="en-US" dirty="0" smtClean="0"/>
              <a:t>artifacts</a:t>
            </a:r>
          </a:p>
          <a:p>
            <a:r>
              <a:rPr lang="en-US" dirty="0" smtClean="0"/>
              <a:t>open issues and challenges (technical, strategically) </a:t>
            </a:r>
          </a:p>
          <a:p>
            <a:r>
              <a:rPr lang="en-US" dirty="0" smtClean="0"/>
              <a:t>synthesis / discussion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2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CardInfo</a:t>
            </a:r>
            <a:r>
              <a:rPr lang="de-DE" dirty="0" smtClean="0"/>
              <a:t> eID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CardInfo</a:t>
            </a:r>
            <a:r>
              <a:rPr lang="en-US" dirty="0" smtClean="0"/>
              <a:t> artifacts specify and configure specific eID carrier for use with e-SENS eID building blocks</a:t>
            </a:r>
          </a:p>
          <a:p>
            <a:r>
              <a:rPr lang="en-US" dirty="0" smtClean="0"/>
              <a:t>support auto-detection of plugged eID carrier</a:t>
            </a:r>
          </a:p>
          <a:p>
            <a:r>
              <a:rPr lang="en-US" dirty="0" smtClean="0"/>
              <a:t>constrain the attribute realm to be available (SMP?)</a:t>
            </a:r>
          </a:p>
          <a:p>
            <a:r>
              <a:rPr lang="en-US" dirty="0" smtClean="0"/>
              <a:t>configuration currently available for:</a:t>
            </a:r>
          </a:p>
          <a:p>
            <a:pPr lvl="1"/>
            <a:r>
              <a:rPr lang="en-US" dirty="0" smtClean="0"/>
              <a:t>PT – extended profile</a:t>
            </a:r>
          </a:p>
          <a:p>
            <a:pPr lvl="1"/>
            <a:r>
              <a:rPr lang="en-US" dirty="0" smtClean="0"/>
              <a:t>IT – basic profile</a:t>
            </a:r>
          </a:p>
          <a:p>
            <a:pPr lvl="1"/>
            <a:r>
              <a:rPr lang="en-US" dirty="0" smtClean="0"/>
              <a:t>LX – basic profile, limited functionality (cert.-based)</a:t>
            </a:r>
          </a:p>
          <a:p>
            <a:pPr lvl="1"/>
            <a:r>
              <a:rPr lang="en-US" dirty="0" smtClean="0"/>
              <a:t>DE – extended profile, no piloting planned</a:t>
            </a:r>
          </a:p>
          <a:p>
            <a:pPr lvl="1"/>
            <a:r>
              <a:rPr lang="en-US" dirty="0" smtClean="0"/>
              <a:t>AT – extended profile, no piloting planned as of yet</a:t>
            </a:r>
          </a:p>
          <a:p>
            <a:pPr lvl="1"/>
            <a:r>
              <a:rPr lang="en-US" dirty="0" smtClean="0"/>
              <a:t>ES – missing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1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e-SENS LARMS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Attribute Mapping and </a:t>
            </a:r>
            <a:r>
              <a:rPr lang="en-US" dirty="0" smtClean="0"/>
              <a:t>Retrieval:</a:t>
            </a:r>
          </a:p>
          <a:p>
            <a:pPr lvl="1"/>
            <a:r>
              <a:rPr lang="en-US" dirty="0"/>
              <a:t>extract, transform, and process attributes from an </a:t>
            </a:r>
            <a:r>
              <a:rPr lang="en-US" dirty="0" smtClean="0"/>
              <a:t>eID</a:t>
            </a:r>
          </a:p>
          <a:p>
            <a:pPr lvl="1"/>
            <a:r>
              <a:rPr lang="en-US" dirty="0" smtClean="0"/>
              <a:t>processing local to the PoC in country-B</a:t>
            </a:r>
          </a:p>
          <a:p>
            <a:pPr lvl="1"/>
            <a:r>
              <a:rPr lang="en-US" dirty="0" smtClean="0"/>
              <a:t>independent of locally available middleware/country-A NI</a:t>
            </a:r>
          </a:p>
          <a:p>
            <a:pPr lvl="1"/>
            <a:r>
              <a:rPr lang="en-US" dirty="0" smtClean="0"/>
              <a:t>also referred to as </a:t>
            </a:r>
            <a:r>
              <a:rPr lang="en-US" b="1" i="1" dirty="0" smtClean="0"/>
              <a:t>passive AuthN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provides two baseline profiles: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BASIC </a:t>
            </a:r>
            <a:r>
              <a:rPr lang="en-US" dirty="0" smtClean="0"/>
              <a:t>– identity </a:t>
            </a:r>
            <a:r>
              <a:rPr lang="en-US" dirty="0"/>
              <a:t>traits can be </a:t>
            </a:r>
            <a:r>
              <a:rPr lang="en-US" dirty="0" smtClean="0"/>
              <a:t>freely extracted (Identification)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EXTENDED </a:t>
            </a:r>
            <a:r>
              <a:rPr lang="en-US" dirty="0"/>
              <a:t>– identity traits </a:t>
            </a:r>
            <a:r>
              <a:rPr lang="en-US" dirty="0" smtClean="0"/>
              <a:t>can be extracted after controlled AuthN</a:t>
            </a:r>
          </a:p>
          <a:p>
            <a:pPr lvl="1"/>
            <a:r>
              <a:rPr lang="en-US" dirty="0" smtClean="0"/>
              <a:t>access to further information depending on eID carrier</a:t>
            </a:r>
          </a:p>
          <a:p>
            <a:pPr lvl="1"/>
            <a:r>
              <a:rPr lang="en-US" dirty="0" smtClean="0"/>
              <a:t>Status: </a:t>
            </a:r>
            <a:r>
              <a:rPr lang="en-US" i="1" dirty="0" smtClean="0"/>
              <a:t>ready for integration (DEMO)</a:t>
            </a:r>
          </a:p>
          <a:p>
            <a:pPr marL="685800" lvl="1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4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(slightly) extended e-SENS LARMS demo based on a </a:t>
            </a:r>
            <a:r>
              <a:rPr lang="en-US" sz="4000" dirty="0" err="1" smtClean="0"/>
              <a:t>Portugese</a:t>
            </a:r>
            <a:r>
              <a:rPr lang="en-US" sz="4000" dirty="0" smtClean="0"/>
              <a:t> card (Ben using </a:t>
            </a:r>
            <a:r>
              <a:rPr lang="en-US" sz="4000" dirty="0" err="1" smtClean="0"/>
              <a:t>Rui’s</a:t>
            </a:r>
            <a:r>
              <a:rPr lang="en-US" sz="4000" dirty="0" smtClean="0"/>
              <a:t>/</a:t>
            </a:r>
            <a:r>
              <a:rPr lang="en-US" sz="4000" dirty="0" err="1" smtClean="0"/>
              <a:t>Licinio’s</a:t>
            </a:r>
            <a:r>
              <a:rPr lang="en-US" sz="4000" dirty="0" smtClean="0"/>
              <a:t> card)</a:t>
            </a:r>
            <a:endParaRPr lang="en-US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5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advanced</a:t>
            </a:r>
            <a:r>
              <a:rPr lang="de-DE" dirty="0" smtClean="0"/>
              <a:t> e-SENS eID 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n-US" dirty="0" smtClean="0"/>
              <a:t>distributed attribute retrieval and cross eID mapping:</a:t>
            </a:r>
          </a:p>
          <a:p>
            <a:pPr lvl="1"/>
            <a:r>
              <a:rPr lang="en-US" dirty="0" smtClean="0"/>
              <a:t>usefulness limited but interesting for STORK enrichment</a:t>
            </a:r>
          </a:p>
          <a:p>
            <a:r>
              <a:rPr lang="en-US" dirty="0" smtClean="0"/>
              <a:t>pre-authorization by PIN-controlled attribute release:</a:t>
            </a:r>
          </a:p>
          <a:p>
            <a:pPr lvl="1"/>
            <a:r>
              <a:rPr lang="en-US" dirty="0" smtClean="0"/>
              <a:t>required for advanced functions, prerequisite for many MW</a:t>
            </a:r>
          </a:p>
          <a:p>
            <a:r>
              <a:rPr lang="en-US" dirty="0" smtClean="0"/>
              <a:t>providence of authenticated attributes from eID:</a:t>
            </a:r>
          </a:p>
          <a:p>
            <a:pPr lvl="1"/>
            <a:r>
              <a:rPr lang="en-US" dirty="0" smtClean="0"/>
              <a:t>very useful for mobile eID and STORK-based integrations</a:t>
            </a:r>
          </a:p>
          <a:p>
            <a:r>
              <a:rPr lang="en-US" dirty="0" smtClean="0"/>
              <a:t>digital signature for cross-border documents:</a:t>
            </a:r>
          </a:p>
          <a:p>
            <a:pPr lvl="1"/>
            <a:r>
              <a:rPr lang="en-US" dirty="0" smtClean="0"/>
              <a:t>patient consent as manifest of patient authorization</a:t>
            </a:r>
          </a:p>
          <a:p>
            <a:pPr lvl="1"/>
            <a:r>
              <a:rPr lang="en-US" dirty="0" smtClean="0"/>
              <a:t>no other document/AuthZ currently envisioned</a:t>
            </a:r>
          </a:p>
          <a:p>
            <a:pPr lvl="1"/>
            <a:r>
              <a:rPr lang="en-US" dirty="0" smtClean="0"/>
              <a:t>PAC out of scope due to missing x-border properties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9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STORK 2.0 </a:t>
            </a:r>
            <a:r>
              <a:rPr lang="de-DE" dirty="0" err="1"/>
              <a:t>Junction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most appropriate eID means available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STORK 2.0 (discussion: STORKv1 DSI component?)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advanced e-SENS eID profile (AuthN/AuthZ), FutureID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e-SENS LARMS,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„typing“ (epSOS), local extraction, proprietary</a:t>
            </a:r>
          </a:p>
          <a:p>
            <a:r>
              <a:rPr lang="en-US" dirty="0" smtClean="0"/>
              <a:t>tool chain required is available and dry tested</a:t>
            </a:r>
          </a:p>
          <a:p>
            <a:r>
              <a:rPr lang="en-US" dirty="0" smtClean="0"/>
              <a:t>early demonstrator components available</a:t>
            </a:r>
          </a:p>
          <a:p>
            <a:r>
              <a:rPr lang="en-US" dirty="0" smtClean="0"/>
              <a:t>one crucial BB missing (external dependency FID)</a:t>
            </a:r>
          </a:p>
          <a:p>
            <a:r>
              <a:rPr lang="en-US" dirty="0" smtClean="0"/>
              <a:t>need access to STORK 2.0 infrastructure for real tests</a:t>
            </a:r>
          </a:p>
          <a:p>
            <a:r>
              <a:rPr lang="en-US" dirty="0" smtClean="0"/>
              <a:t>priority component for regulatory robustness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6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eID 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development artifacts and progress:</a:t>
            </a:r>
          </a:p>
          <a:p>
            <a:pPr lvl="1"/>
            <a:r>
              <a:rPr lang="en-US" dirty="0" smtClean="0"/>
              <a:t>e-SENS LARMS: </a:t>
            </a:r>
            <a:r>
              <a:rPr lang="en-US" i="1" dirty="0" smtClean="0"/>
              <a:t>jnlp.fokus.fraunhofer.de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e-SENS ready OpenNCP demonstrator</a:t>
            </a:r>
          </a:p>
          <a:p>
            <a:pPr lvl="1"/>
            <a:r>
              <a:rPr lang="en-US" dirty="0" smtClean="0"/>
              <a:t>e-SENS eID Attribute Mapping Policy documents:</a:t>
            </a:r>
          </a:p>
          <a:p>
            <a:pPr lvl="2"/>
            <a:r>
              <a:rPr lang="en-US" dirty="0" smtClean="0"/>
              <a:t>not included in current work assignments / budget consideration</a:t>
            </a:r>
          </a:p>
          <a:p>
            <a:pPr lvl="1"/>
            <a:r>
              <a:rPr lang="en-US" dirty="0" smtClean="0"/>
              <a:t>e-SENS Digital Signature code base re-integrated (harmonizing LARMS and </a:t>
            </a:r>
            <a:r>
              <a:rPr lang="en-US" dirty="0" err="1" smtClean="0"/>
              <a:t>DSig</a:t>
            </a:r>
            <a:r>
              <a:rPr lang="en-US" dirty="0" smtClean="0"/>
              <a:t> code for joint use)</a:t>
            </a:r>
          </a:p>
          <a:p>
            <a:pPr lvl="1"/>
            <a:r>
              <a:rPr lang="en-US" dirty="0" smtClean="0"/>
              <a:t>prototype integration into OpenNCP (not RC2 yet)</a:t>
            </a:r>
          </a:p>
          <a:p>
            <a:r>
              <a:rPr lang="en-US" dirty="0" smtClean="0"/>
              <a:t>auto-detection </a:t>
            </a:r>
            <a:r>
              <a:rPr lang="en-US" dirty="0"/>
              <a:t>of </a:t>
            </a:r>
            <a:r>
              <a:rPr lang="en-US" dirty="0" smtClean="0"/>
              <a:t>plugged/available eID token </a:t>
            </a:r>
            <a:r>
              <a:rPr lang="en-US" dirty="0"/>
              <a:t>carrier </a:t>
            </a:r>
            <a:endParaRPr lang="en-US" dirty="0" smtClean="0"/>
          </a:p>
          <a:p>
            <a:r>
              <a:rPr lang="en-US" dirty="0" smtClean="0"/>
              <a:t>auto-filling </a:t>
            </a:r>
            <a:r>
              <a:rPr lang="en-US" dirty="0"/>
              <a:t>of search masks with </a:t>
            </a:r>
            <a:r>
              <a:rPr lang="en-US" dirty="0" smtClean="0"/>
              <a:t>extracted attributes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9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</a:t>
            </a:r>
            <a:r>
              <a:rPr lang="de-DE" dirty="0" err="1" smtClean="0"/>
              <a:t>physical</a:t>
            </a:r>
            <a:r>
              <a:rPr lang="de-DE" dirty="0" smtClean="0"/>
              <a:t> 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integration is unofficial using an internal OpenNCP</a:t>
            </a:r>
          </a:p>
          <a:p>
            <a:r>
              <a:rPr lang="en-US" dirty="0" smtClean="0"/>
              <a:t>staged, complimentary deployment concept not implemented: missing architectural cornerstones:</a:t>
            </a:r>
          </a:p>
          <a:p>
            <a:pPr lvl="1"/>
            <a:r>
              <a:rPr lang="en-US" dirty="0" smtClean="0"/>
              <a:t>security context handler (XACML-style on NCP level)</a:t>
            </a:r>
          </a:p>
          <a:p>
            <a:pPr lvl="1"/>
            <a:r>
              <a:rPr lang="en-US" dirty="0" smtClean="0"/>
              <a:t>NCP-level services but facades for pan-European selective providence to unburden local HIT (AIS, STORK)</a:t>
            </a:r>
          </a:p>
          <a:p>
            <a:pPr lvl="1"/>
            <a:r>
              <a:rPr lang="en-US" dirty="0" smtClean="0"/>
              <a:t>metadata / middleware locator and retrieval services </a:t>
            </a:r>
          </a:p>
          <a:p>
            <a:pPr lvl="1"/>
            <a:r>
              <a:rPr lang="en-US" dirty="0" smtClean="0"/>
              <a:t>re-issuing, compilation, enrichment of attributes from different sources, final LoA/AAL assignments</a:t>
            </a:r>
          </a:p>
          <a:p>
            <a:r>
              <a:rPr lang="en-US" dirty="0" smtClean="0"/>
              <a:t>local HIT integration by PAM/JS LARMS component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6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SENS">
  <a:themeElements>
    <a:clrScheme name="e-SENS">
      <a:dk1>
        <a:srgbClr val="0668B2"/>
      </a:dk1>
      <a:lt1>
        <a:srgbClr val="FFFFFF"/>
      </a:lt1>
      <a:dk2>
        <a:srgbClr val="25336D"/>
      </a:dk2>
      <a:lt2>
        <a:srgbClr val="FFFFFF"/>
      </a:lt2>
      <a:accent1>
        <a:srgbClr val="177CC1"/>
      </a:accent1>
      <a:accent2>
        <a:srgbClr val="EDEDED"/>
      </a:accent2>
      <a:accent3>
        <a:srgbClr val="25336D"/>
      </a:accent3>
      <a:accent4>
        <a:srgbClr val="BFBFBF"/>
      </a:accent4>
      <a:accent5>
        <a:srgbClr val="006699"/>
      </a:accent5>
      <a:accent6>
        <a:srgbClr val="7F7F7F"/>
      </a:accent6>
      <a:hlink>
        <a:srgbClr val="FFC000"/>
      </a:hlink>
      <a:folHlink>
        <a:srgbClr val="99CC00"/>
      </a:folHlink>
    </a:clrScheme>
    <a:fontScheme name="Standarddesig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25">
          <a:fgClr>
            <a:schemeClr val="bg1"/>
          </a:fgClr>
          <a:bgClr>
            <a:schemeClr val="bg1">
              <a:lumMod val="85000"/>
            </a:schemeClr>
          </a:bgClr>
        </a:pattFill>
        <a:ln>
          <a:noFill/>
          <a:headEnd/>
          <a:tailEnd/>
        </a:ln>
      </a:spPr>
      <a:bodyPr wrap="none" anchor="ctr"/>
      <a:lstStyle>
        <a:defPPr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e-SENS</Template>
  <TotalTime>0</TotalTime>
  <Words>737</Words>
  <Application>Microsoft Office PowerPoint</Application>
  <PresentationFormat>Bildschirmpräsentation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Geneva</vt:lpstr>
      <vt:lpstr>Georgia</vt:lpstr>
      <vt:lpstr>Wingdings</vt:lpstr>
      <vt:lpstr>e-SENS</vt:lpstr>
      <vt:lpstr>PowerPoint-Präsentation</vt:lpstr>
      <vt:lpstr>Agenda </vt:lpstr>
      <vt:lpstr>CardInfo eID configuration</vt:lpstr>
      <vt:lpstr>e-SENS LARMS</vt:lpstr>
      <vt:lpstr>DEMO</vt:lpstr>
      <vt:lpstr>advanced e-SENS eID SAT</vt:lpstr>
      <vt:lpstr>STORK 2.0 Junction</vt:lpstr>
      <vt:lpstr>eID Integration</vt:lpstr>
      <vt:lpstr>eID physical Integration</vt:lpstr>
      <vt:lpstr>Open Issues</vt:lpstr>
      <vt:lpstr>Open Issues (cont.)</vt:lpstr>
      <vt:lpstr>PowerPoint-Präsentation</vt:lpstr>
    </vt:vector>
  </TitlesOfParts>
  <Manager>Pim van der Eijk</Manager>
  <Company>IT.NRW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Security &amp; Tust</dc:title>
  <dc:subject>Initiatian of Task Force Work</dc:subject>
  <dc:creator>Jörg Apitzsch</dc:creator>
  <cp:keywords>Security&amp;Trust HBB;Task Force</cp:keywords>
  <cp:lastModifiedBy>Soeren Bittins</cp:lastModifiedBy>
  <cp:revision>207</cp:revision>
  <dcterms:created xsi:type="dcterms:W3CDTF">2014-01-14T13:26:41Z</dcterms:created>
  <dcterms:modified xsi:type="dcterms:W3CDTF">2015-05-12T16:22:10Z</dcterms:modified>
</cp:coreProperties>
</file>