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70" r:id="rId15"/>
  </p:sldIdLst>
  <p:sldSz cx="9144000" cy="6858000" type="screen4x3"/>
  <p:notesSz cx="6858000" cy="9144000"/>
  <p:defaultTextStyle>
    <a:defPPr>
      <a:defRPr lang="de-DE"/>
    </a:defPPr>
    <a:lvl1pPr algn="l" rtl="0" fontAlgn="base">
      <a:spcBef>
        <a:spcPct val="0"/>
      </a:spcBef>
      <a:spcAft>
        <a:spcPct val="0"/>
      </a:spcAft>
      <a:defRPr kern="1200">
        <a:solidFill>
          <a:srgbClr val="1C2A65"/>
        </a:solidFill>
        <a:latin typeface="Calibri" pitchFamily="34" charset="0"/>
        <a:ea typeface="Geneva"/>
        <a:cs typeface="Geneva"/>
      </a:defRPr>
    </a:lvl1pPr>
    <a:lvl2pPr marL="457200" algn="l" rtl="0" fontAlgn="base">
      <a:spcBef>
        <a:spcPct val="0"/>
      </a:spcBef>
      <a:spcAft>
        <a:spcPct val="0"/>
      </a:spcAft>
      <a:defRPr kern="1200">
        <a:solidFill>
          <a:srgbClr val="1C2A65"/>
        </a:solidFill>
        <a:latin typeface="Calibri" pitchFamily="34" charset="0"/>
        <a:ea typeface="Geneva"/>
        <a:cs typeface="Geneva"/>
      </a:defRPr>
    </a:lvl2pPr>
    <a:lvl3pPr marL="914400" algn="l" rtl="0" fontAlgn="base">
      <a:spcBef>
        <a:spcPct val="0"/>
      </a:spcBef>
      <a:spcAft>
        <a:spcPct val="0"/>
      </a:spcAft>
      <a:defRPr kern="1200">
        <a:solidFill>
          <a:srgbClr val="1C2A65"/>
        </a:solidFill>
        <a:latin typeface="Calibri" pitchFamily="34" charset="0"/>
        <a:ea typeface="Geneva"/>
        <a:cs typeface="Geneva"/>
      </a:defRPr>
    </a:lvl3pPr>
    <a:lvl4pPr marL="1371600" algn="l" rtl="0" fontAlgn="base">
      <a:spcBef>
        <a:spcPct val="0"/>
      </a:spcBef>
      <a:spcAft>
        <a:spcPct val="0"/>
      </a:spcAft>
      <a:defRPr kern="1200">
        <a:solidFill>
          <a:srgbClr val="1C2A65"/>
        </a:solidFill>
        <a:latin typeface="Calibri" pitchFamily="34" charset="0"/>
        <a:ea typeface="Geneva"/>
        <a:cs typeface="Geneva"/>
      </a:defRPr>
    </a:lvl4pPr>
    <a:lvl5pPr marL="1828800" algn="l" rtl="0" fontAlgn="base">
      <a:spcBef>
        <a:spcPct val="0"/>
      </a:spcBef>
      <a:spcAft>
        <a:spcPct val="0"/>
      </a:spcAft>
      <a:defRPr kern="1200">
        <a:solidFill>
          <a:srgbClr val="1C2A65"/>
        </a:solidFill>
        <a:latin typeface="Calibri" pitchFamily="34" charset="0"/>
        <a:ea typeface="Geneva"/>
        <a:cs typeface="Geneva"/>
      </a:defRPr>
    </a:lvl5pPr>
    <a:lvl6pPr marL="2286000" algn="l" defTabSz="914400" rtl="0" eaLnBrk="1" latinLnBrk="0" hangingPunct="1">
      <a:defRPr kern="1200">
        <a:solidFill>
          <a:srgbClr val="1C2A65"/>
        </a:solidFill>
        <a:latin typeface="Calibri" pitchFamily="34" charset="0"/>
        <a:ea typeface="Geneva"/>
        <a:cs typeface="Geneva"/>
      </a:defRPr>
    </a:lvl6pPr>
    <a:lvl7pPr marL="2743200" algn="l" defTabSz="914400" rtl="0" eaLnBrk="1" latinLnBrk="0" hangingPunct="1">
      <a:defRPr kern="1200">
        <a:solidFill>
          <a:srgbClr val="1C2A65"/>
        </a:solidFill>
        <a:latin typeface="Calibri" pitchFamily="34" charset="0"/>
        <a:ea typeface="Geneva"/>
        <a:cs typeface="Geneva"/>
      </a:defRPr>
    </a:lvl7pPr>
    <a:lvl8pPr marL="3200400" algn="l" defTabSz="914400" rtl="0" eaLnBrk="1" latinLnBrk="0" hangingPunct="1">
      <a:defRPr kern="1200">
        <a:solidFill>
          <a:srgbClr val="1C2A65"/>
        </a:solidFill>
        <a:latin typeface="Calibri" pitchFamily="34" charset="0"/>
        <a:ea typeface="Geneva"/>
        <a:cs typeface="Geneva"/>
      </a:defRPr>
    </a:lvl8pPr>
    <a:lvl9pPr marL="3657600" algn="l" defTabSz="914400" rtl="0" eaLnBrk="1" latinLnBrk="0" hangingPunct="1">
      <a:defRPr kern="1200">
        <a:solidFill>
          <a:srgbClr val="1C2A65"/>
        </a:solidFill>
        <a:latin typeface="Calibri" pitchFamily="34" charset="0"/>
        <a:ea typeface="Geneva"/>
        <a:cs typeface="Genev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itzsch, Jörg (bos)" initials="J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2A65"/>
    <a:srgbClr val="0668B2"/>
    <a:srgbClr val="FABD09"/>
    <a:srgbClr val="001B36"/>
    <a:srgbClr val="FF0000"/>
    <a:srgbClr val="002142"/>
    <a:srgbClr val="77C1C7"/>
    <a:srgbClr val="0033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7" autoAdjust="0"/>
    <p:restoredTop sz="95443" autoAdjust="0"/>
  </p:normalViewPr>
  <p:slideViewPr>
    <p:cSldViewPr>
      <p:cViewPr>
        <p:scale>
          <a:sx n="150" d="100"/>
          <a:sy n="150" d="100"/>
        </p:scale>
        <p:origin x="-88" y="400"/>
      </p:cViewPr>
      <p:guideLst>
        <p:guide orient="horz" pos="2160"/>
        <p:guide pos="2880"/>
      </p:guideLst>
    </p:cSldViewPr>
  </p:slideViewPr>
  <p:outlineViewPr>
    <p:cViewPr>
      <p:scale>
        <a:sx n="33" d="100"/>
        <a:sy n="33" d="100"/>
      </p:scale>
      <p:origin x="0" y="11464"/>
    </p:cViewPr>
  </p:outlineViewPr>
  <p:notesTextViewPr>
    <p:cViewPr>
      <p:scale>
        <a:sx n="100" d="100"/>
        <a:sy n="100" d="100"/>
      </p:scale>
      <p:origin x="0" y="0"/>
    </p:cViewPr>
  </p:notesTextViewPr>
  <p:sorterViewPr>
    <p:cViewPr>
      <p:scale>
        <a:sx n="100" d="100"/>
        <a:sy n="100" d="100"/>
      </p:scale>
      <p:origin x="0" y="1987"/>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SzTx/>
              <a:defRPr sz="1200">
                <a:solidFill>
                  <a:schemeClr val="tx1"/>
                </a:solidFill>
                <a:latin typeface="Arial" charset="0"/>
                <a:ea typeface="+mn-ea"/>
                <a:cs typeface="+mn-cs"/>
              </a:defRPr>
            </a:lvl1pPr>
          </a:lstStyle>
          <a:p>
            <a:pPr>
              <a:defRPr/>
            </a:pPr>
            <a:endParaRPr lang="de-DE"/>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SzTx/>
              <a:defRPr sz="1200">
                <a:solidFill>
                  <a:schemeClr val="tx1"/>
                </a:solidFill>
                <a:latin typeface="Arial" charset="0"/>
                <a:ea typeface="+mn-ea"/>
                <a:cs typeface="+mn-cs"/>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SzTx/>
              <a:defRPr sz="1200">
                <a:solidFill>
                  <a:schemeClr val="tx1"/>
                </a:solidFill>
                <a:latin typeface="Arial" charset="0"/>
                <a:ea typeface="+mn-ea"/>
                <a:cs typeface="+mn-cs"/>
              </a:defRPr>
            </a:lvl1pPr>
          </a:lstStyle>
          <a:p>
            <a:pPr>
              <a:defRPr/>
            </a:pPr>
            <a:endParaRPr lang="de-D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SzTx/>
              <a:defRPr sz="1200">
                <a:solidFill>
                  <a:schemeClr val="tx1"/>
                </a:solidFill>
                <a:latin typeface="Arial" charset="0"/>
                <a:ea typeface="+mn-ea"/>
                <a:cs typeface="+mn-cs"/>
              </a:defRPr>
            </a:lvl1pPr>
          </a:lstStyle>
          <a:p>
            <a:pPr>
              <a:defRPr/>
            </a:pPr>
            <a:fld id="{8F449F68-5E85-4792-9A74-58A1ACEE7FC9}" type="slidenum">
              <a:rPr lang="de-DE"/>
              <a:pPr>
                <a:defRPr/>
              </a:pPr>
              <a:t>‹#›</a:t>
            </a:fld>
            <a:endParaRPr lang="de-DE"/>
          </a:p>
        </p:txBody>
      </p:sp>
    </p:spTree>
    <p:extLst>
      <p:ext uri="{BB962C8B-B14F-4D97-AF65-F5344CB8AC3E}">
        <p14:creationId xmlns:p14="http://schemas.microsoft.com/office/powerpoint/2010/main" val="233865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Bild 12" descr="e-Sens_Logo_la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476250"/>
            <a:ext cx="770096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1"/>
          <p:cNvPicPr>
            <a:picLocks noChangeAspect="1"/>
          </p:cNvPicPr>
          <p:nvPr/>
        </p:nvPicPr>
        <p:blipFill>
          <a:blip r:embed="rId4">
            <a:lum bright="-8000" contrast="-6000"/>
            <a:extLst>
              <a:ext uri="{28A0092B-C50C-407E-A947-70E740481C1C}">
                <a14:useLocalDpi xmlns:a14="http://schemas.microsoft.com/office/drawing/2010/main" val="0"/>
              </a:ext>
            </a:extLst>
          </a:blip>
          <a:srcRect r="21600"/>
          <a:stretch>
            <a:fillRect/>
          </a:stretch>
        </p:blipFill>
        <p:spPr bwMode="auto">
          <a:xfrm>
            <a:off x="4565650" y="2205038"/>
            <a:ext cx="4579938"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539750" y="2708275"/>
            <a:ext cx="7777163" cy="641350"/>
          </a:xfrm>
          <a:prstGeom prst="rect">
            <a:avLst/>
          </a:prstGeom>
          <a:noFill/>
          <a:ln>
            <a:noFill/>
          </a:ln>
          <a:effectLst/>
          <a:extLst/>
        </p:spPr>
        <p:txBody>
          <a:bodyPr>
            <a:spAutoFit/>
          </a:bodyPr>
          <a:lstStyle>
            <a:lvl1pPr defTabSz="457200" eaLnBrk="0" hangingPunct="0">
              <a:spcBef>
                <a:spcPct val="0"/>
              </a:spcBef>
              <a:defRPr>
                <a:solidFill>
                  <a:schemeClr val="tx1"/>
                </a:solidFill>
                <a:latin typeface="Arial" pitchFamily="34" charset="0"/>
              </a:defRPr>
            </a:lvl1pPr>
            <a:lvl2pPr defTabSz="457200" eaLnBrk="0" hangingPunct="0">
              <a:spcBef>
                <a:spcPct val="0"/>
              </a:spcBef>
              <a:defRPr>
                <a:solidFill>
                  <a:schemeClr val="tx1"/>
                </a:solidFill>
                <a:latin typeface="Arial" pitchFamily="34" charset="0"/>
              </a:defRPr>
            </a:lvl2pPr>
            <a:lvl3pPr defTabSz="457200" eaLnBrk="0" hangingPunct="0">
              <a:spcBef>
                <a:spcPct val="0"/>
              </a:spcBef>
              <a:defRPr>
                <a:solidFill>
                  <a:schemeClr val="tx1"/>
                </a:solidFill>
                <a:latin typeface="Arial" pitchFamily="34" charset="0"/>
              </a:defRPr>
            </a:lvl3pPr>
            <a:lvl4pPr defTabSz="457200" eaLnBrk="0" hangingPunct="0">
              <a:spcBef>
                <a:spcPct val="0"/>
              </a:spcBef>
              <a:defRPr>
                <a:solidFill>
                  <a:schemeClr val="tx1"/>
                </a:solidFill>
                <a:latin typeface="Arial" pitchFamily="34" charset="0"/>
              </a:defRPr>
            </a:lvl4pPr>
            <a:lvl5pPr defTabSz="457200" eaLnBrk="0" hangingPunct="0">
              <a:spcBef>
                <a:spcPct val="0"/>
              </a:spcBef>
              <a:defRPr>
                <a:solidFill>
                  <a:schemeClr val="tx1"/>
                </a:solidFill>
                <a:latin typeface="Arial" pitchFamily="34" charset="0"/>
              </a:defRPr>
            </a:lvl5pPr>
            <a:lvl6pPr defTabSz="457200" eaLnBrk="0" fontAlgn="base" hangingPunct="0">
              <a:spcBef>
                <a:spcPct val="0"/>
              </a:spcBef>
              <a:spcAft>
                <a:spcPct val="0"/>
              </a:spcAft>
              <a:defRPr>
                <a:solidFill>
                  <a:schemeClr val="tx1"/>
                </a:solidFill>
                <a:latin typeface="Arial" pitchFamily="34" charset="0"/>
              </a:defRPr>
            </a:lvl6pPr>
            <a:lvl7pPr defTabSz="457200" eaLnBrk="0" fontAlgn="base" hangingPunct="0">
              <a:spcBef>
                <a:spcPct val="0"/>
              </a:spcBef>
              <a:spcAft>
                <a:spcPct val="0"/>
              </a:spcAft>
              <a:defRPr>
                <a:solidFill>
                  <a:schemeClr val="tx1"/>
                </a:solidFill>
                <a:latin typeface="Arial" pitchFamily="34" charset="0"/>
              </a:defRPr>
            </a:lvl7pPr>
            <a:lvl8pPr defTabSz="457200" eaLnBrk="0" fontAlgn="base" hangingPunct="0">
              <a:spcBef>
                <a:spcPct val="0"/>
              </a:spcBef>
              <a:spcAft>
                <a:spcPct val="0"/>
              </a:spcAft>
              <a:defRPr>
                <a:solidFill>
                  <a:schemeClr val="tx1"/>
                </a:solidFill>
                <a:latin typeface="Arial" pitchFamily="34" charset="0"/>
              </a:defRPr>
            </a:lvl8pPr>
            <a:lvl9pPr defTabSz="4572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SzPct val="100000"/>
              <a:defRPr/>
            </a:pPr>
            <a:r>
              <a:rPr lang="en-US" i="1" dirty="0">
                <a:solidFill>
                  <a:srgbClr val="1C2A65"/>
                </a:solidFill>
                <a:latin typeface="Calibri" pitchFamily="34" charset="0"/>
              </a:rPr>
              <a:t>e-SENS</a:t>
            </a:r>
            <a:br>
              <a:rPr lang="en-US" i="1" dirty="0">
                <a:solidFill>
                  <a:srgbClr val="1C2A65"/>
                </a:solidFill>
                <a:latin typeface="Calibri" pitchFamily="34" charset="0"/>
              </a:rPr>
            </a:br>
            <a:r>
              <a:rPr lang="en-US" i="1" dirty="0">
                <a:solidFill>
                  <a:srgbClr val="1C2A65"/>
                </a:solidFill>
                <a:latin typeface="Calibri" pitchFamily="34" charset="0"/>
              </a:rPr>
              <a:t>Electronic Simple European Networked Services</a:t>
            </a:r>
            <a:endParaRPr lang="de-DE" i="1" dirty="0">
              <a:solidFill>
                <a:srgbClr val="1C2A65"/>
              </a:solidFill>
              <a:latin typeface="Calibri" pitchFamily="34" charset="0"/>
            </a:endParaRPr>
          </a:p>
        </p:txBody>
      </p:sp>
      <p:sp>
        <p:nvSpPr>
          <p:cNvPr id="3" name="Textplatzhalter 2"/>
          <p:cNvSpPr>
            <a:spLocks noGrp="1"/>
          </p:cNvSpPr>
          <p:nvPr>
            <p:ph type="body" sz="quarter" idx="10" hasCustomPrompt="1"/>
          </p:nvPr>
        </p:nvSpPr>
        <p:spPr>
          <a:xfrm>
            <a:off x="539749" y="3789040"/>
            <a:ext cx="7777163" cy="360040"/>
          </a:xfrm>
        </p:spPr>
        <p:txBody>
          <a:bodyPr/>
          <a:lstStyle>
            <a:lvl1pPr marL="0" indent="0">
              <a:buNone/>
              <a:defRPr sz="1800">
                <a:solidFill>
                  <a:srgbClr val="1C2A65"/>
                </a:solidFill>
                <a:latin typeface="+mn-lt"/>
              </a:defRPr>
            </a:lvl1pPr>
          </a:lstStyle>
          <a:p>
            <a:pPr lvl="0"/>
            <a:r>
              <a:rPr lang="en-GB" dirty="0" smtClean="0"/>
              <a:t>e-SENS CC6.3 f2f</a:t>
            </a:r>
            <a:endParaRPr lang="pl-PL" dirty="0" smtClean="0"/>
          </a:p>
        </p:txBody>
      </p:sp>
      <p:sp>
        <p:nvSpPr>
          <p:cNvPr id="5" name="Textplatzhalter 4"/>
          <p:cNvSpPr>
            <a:spLocks noGrp="1"/>
          </p:cNvSpPr>
          <p:nvPr>
            <p:ph type="body" sz="quarter" idx="11" hasCustomPrompt="1"/>
          </p:nvPr>
        </p:nvSpPr>
        <p:spPr>
          <a:xfrm>
            <a:off x="539750" y="4221163"/>
            <a:ext cx="7777163" cy="359965"/>
          </a:xfrm>
        </p:spPr>
        <p:txBody>
          <a:bodyPr/>
          <a:lstStyle>
            <a:lvl1pPr marL="0" marR="0" indent="0" algn="l" defTabSz="457200" rtl="0" eaLnBrk="1" fontAlgn="base" latinLnBrk="0" hangingPunct="1">
              <a:lnSpc>
                <a:spcPct val="100000"/>
              </a:lnSpc>
              <a:spcBef>
                <a:spcPct val="20000"/>
              </a:spcBef>
              <a:spcAft>
                <a:spcPct val="0"/>
              </a:spcAft>
              <a:buClrTx/>
              <a:buSzPct val="100000"/>
              <a:buFontTx/>
              <a:buNone/>
              <a:tabLst/>
              <a:defRPr sz="1800">
                <a:solidFill>
                  <a:srgbClr val="1C2A65"/>
                </a:solidFill>
              </a:defRPr>
            </a:lvl1pPr>
          </a:lstStyle>
          <a:p>
            <a:pPr lvl="0"/>
            <a:r>
              <a:rPr lang="en-US" altLang="en-US" dirty="0" smtClean="0"/>
              <a:t>2014-02-06/07 </a:t>
            </a:r>
            <a:r>
              <a:rPr lang="en-GB" dirty="0" smtClean="0"/>
              <a:t>, Brussels</a:t>
            </a:r>
            <a:endParaRPr lang="pl-PL" dirty="0" smtClean="0"/>
          </a:p>
          <a:p>
            <a:endParaRPr lang="en-US" altLang="en-US" dirty="0"/>
          </a:p>
        </p:txBody>
      </p:sp>
      <p:sp>
        <p:nvSpPr>
          <p:cNvPr id="8" name="Textplatzhalter 7"/>
          <p:cNvSpPr>
            <a:spLocks noGrp="1"/>
          </p:cNvSpPr>
          <p:nvPr>
            <p:ph type="body" sz="quarter" idx="12"/>
          </p:nvPr>
        </p:nvSpPr>
        <p:spPr>
          <a:xfrm>
            <a:off x="539750" y="5661025"/>
            <a:ext cx="7848600" cy="431800"/>
          </a:xfrm>
        </p:spPr>
        <p:txBody>
          <a:bodyPr/>
          <a:lstStyle>
            <a:lvl1pPr marL="0" marR="0" indent="0" algn="l" defTabSz="457200" rtl="0" eaLnBrk="1" fontAlgn="base" latinLnBrk="0" hangingPunct="1">
              <a:lnSpc>
                <a:spcPct val="100000"/>
              </a:lnSpc>
              <a:spcBef>
                <a:spcPct val="20000"/>
              </a:spcBef>
              <a:spcAft>
                <a:spcPct val="0"/>
              </a:spcAft>
              <a:buClrTx/>
              <a:buSzPct val="100000"/>
              <a:buFontTx/>
              <a:buNone/>
              <a:tabLst/>
              <a:defRPr sz="1800">
                <a:solidFill>
                  <a:srgbClr val="1C2A65"/>
                </a:solidFill>
              </a:defRPr>
            </a:lvl1pPr>
          </a:lstStyle>
          <a:p>
            <a:pPr lvl="0"/>
            <a:r>
              <a:rPr lang="pl-PL" noProof="0" smtClean="0"/>
              <a:t>Kliknij, aby edytować style wzorca tekstu</a:t>
            </a:r>
          </a:p>
        </p:txBody>
      </p:sp>
      <p:sp>
        <p:nvSpPr>
          <p:cNvPr id="10" name="Fußzeilenplatzhalter 4"/>
          <p:cNvSpPr>
            <a:spLocks noGrp="1"/>
          </p:cNvSpPr>
          <p:nvPr>
            <p:ph type="ftr" sz="quarter" idx="13"/>
          </p:nvPr>
        </p:nvSpPr>
        <p:spPr>
          <a:xfrm>
            <a:off x="539750" y="4652963"/>
            <a:ext cx="7777163" cy="863600"/>
          </a:xfrm>
        </p:spPr>
        <p:txBody>
          <a:bodyPr anchor="t"/>
          <a:lstStyle>
            <a:lvl1pPr eaLnBrk="1" hangingPunct="1">
              <a:defRPr sz="2000" i="1" smtClean="0">
                <a:solidFill>
                  <a:schemeClr val="tx2"/>
                </a:solidFill>
              </a:defRPr>
            </a:lvl1pPr>
          </a:lstStyle>
          <a:p>
            <a:pPr>
              <a:defRPr/>
            </a:pPr>
            <a:r>
              <a:rPr lang="en-GB" dirty="0" smtClean="0"/>
              <a:t>Security and Trust</a:t>
            </a:r>
            <a:endParaRPr lang="de-DE" dirty="0"/>
          </a:p>
        </p:txBody>
      </p:sp>
    </p:spTree>
    <p:extLst>
      <p:ext uri="{BB962C8B-B14F-4D97-AF65-F5344CB8AC3E}">
        <p14:creationId xmlns:p14="http://schemas.microsoft.com/office/powerpoint/2010/main" val="88574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25413"/>
            <a:ext cx="6131024" cy="1143000"/>
          </a:xfrm>
        </p:spPr>
        <p:txBody>
          <a:bodyPr/>
          <a:lstStyle/>
          <a:p>
            <a:r>
              <a:rPr lang="pl-PL" smtClean="0"/>
              <a:t>Kliknij, aby edytować styl</a:t>
            </a:r>
            <a:endParaRPr lang="de-DE"/>
          </a:p>
        </p:txBody>
      </p:sp>
      <p:sp>
        <p:nvSpPr>
          <p:cNvPr id="3" name="Inhaltsplatzhalter 2"/>
          <p:cNvSpPr>
            <a:spLocks noGrp="1"/>
          </p:cNvSpPr>
          <p:nvPr>
            <p:ph idx="1"/>
          </p:nvPr>
        </p:nvSpPr>
        <p:spPr>
          <a:xfrm>
            <a:off x="457200" y="1600200"/>
            <a:ext cx="8229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de-DE"/>
          </a:p>
        </p:txBody>
      </p:sp>
      <p:sp>
        <p:nvSpPr>
          <p:cNvPr id="4" name="Datumsplatzhalter 3"/>
          <p:cNvSpPr>
            <a:spLocks noGrp="1"/>
          </p:cNvSpPr>
          <p:nvPr>
            <p:ph type="dt" sz="half" idx="10"/>
          </p:nvPr>
        </p:nvSpPr>
        <p:spPr>
          <a:xfrm>
            <a:off x="5148064" y="6381710"/>
            <a:ext cx="1080269" cy="476250"/>
          </a:xfrm>
          <a:ln/>
        </p:spPr>
        <p:txBody>
          <a:bodyPr/>
          <a:lstStyle>
            <a:lvl1pPr>
              <a:defRPr sz="1000"/>
            </a:lvl1pPr>
          </a:lstStyle>
          <a:p>
            <a:r>
              <a:rPr lang="en-US" altLang="en-US" dirty="0" smtClean="0"/>
              <a:t>2014-02-06/07</a:t>
            </a:r>
            <a:endParaRPr lang="en-US" altLang="en-US" dirty="0"/>
          </a:p>
        </p:txBody>
      </p:sp>
      <p:sp>
        <p:nvSpPr>
          <p:cNvPr id="5" name="Rectangle 11"/>
          <p:cNvSpPr>
            <a:spLocks noGrp="1" noChangeArrowheads="1"/>
          </p:cNvSpPr>
          <p:nvPr>
            <p:ph type="ftr" sz="quarter" idx="11"/>
          </p:nvPr>
        </p:nvSpPr>
        <p:spPr>
          <a:xfrm>
            <a:off x="6300192" y="6361390"/>
            <a:ext cx="2843808" cy="476250"/>
          </a:xfrm>
          <a:ln/>
        </p:spPr>
        <p:txBody>
          <a:bodyPr/>
          <a:lstStyle>
            <a:lvl1pPr>
              <a:defRPr sz="1000"/>
            </a:lvl1pPr>
          </a:lstStyle>
          <a:p>
            <a:pPr eaLnBrk="1" hangingPunct="1"/>
            <a:r>
              <a:rPr lang="en-US" altLang="en-US" dirty="0" smtClean="0"/>
              <a:t>e-SENS CC6.3 f2f, Brussels –  Security and Trust</a:t>
            </a:r>
            <a:endParaRPr lang="en-US" altLang="en-US" dirty="0"/>
          </a:p>
        </p:txBody>
      </p:sp>
      <p:sp>
        <p:nvSpPr>
          <p:cNvPr id="6" name="Rectangle 12"/>
          <p:cNvSpPr>
            <a:spLocks noGrp="1" noChangeArrowheads="1"/>
          </p:cNvSpPr>
          <p:nvPr>
            <p:ph type="sldNum" sz="quarter" idx="12"/>
          </p:nvPr>
        </p:nvSpPr>
        <p:spPr>
          <a:xfrm>
            <a:off x="251520" y="6381710"/>
            <a:ext cx="433388" cy="476250"/>
          </a:xfrm>
          <a:ln/>
        </p:spPr>
        <p:txBody>
          <a:bodyPr/>
          <a:lstStyle>
            <a:lvl1pPr>
              <a:defRPr sz="1000"/>
            </a:lvl1pPr>
          </a:lstStyle>
          <a:p>
            <a:pPr>
              <a:defRPr/>
            </a:pPr>
            <a:fld id="{DE419BDA-DC33-4018-A03F-5A30A2B6AB07}" type="slidenum">
              <a:rPr lang="de-DE" smtClean="0"/>
              <a:pPr>
                <a:defRPr/>
              </a:pPr>
              <a:t>‹#›</a:t>
            </a:fld>
            <a:endParaRPr lang="de-DE" dirty="0"/>
          </a:p>
        </p:txBody>
      </p:sp>
    </p:spTree>
    <p:extLst>
      <p:ext uri="{BB962C8B-B14F-4D97-AF65-F5344CB8AC3E}">
        <p14:creationId xmlns:p14="http://schemas.microsoft.com/office/powerpoint/2010/main" val="188701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pic>
        <p:nvPicPr>
          <p:cNvPr id="4" name="Picture 2" descr="G:\p-e-SENS\vv\Templates\ict_ps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05538"/>
            <a:ext cx="10080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G:\p-e-SENS\vv\Templates\cip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1050" y="6205538"/>
            <a:ext cx="5778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457200" y="3356993"/>
            <a:ext cx="8229600" cy="720079"/>
          </a:xfrm>
        </p:spPr>
        <p:txBody>
          <a:bodyPr/>
          <a:lstStyle>
            <a:lvl1pPr marL="0" indent="0" algn="ctr">
              <a:buNone/>
              <a:defRPr b="1">
                <a:solidFill>
                  <a:srgbClr val="1C2A65"/>
                </a:solidFill>
              </a:defRPr>
            </a:lvl1pPr>
          </a:lstStyle>
          <a:p>
            <a:pPr lvl="0"/>
            <a:r>
              <a:rPr lang="pl-PL" noProof="0" smtClean="0"/>
              <a:t>Kliknij, aby edytować style wzorca tekstu</a:t>
            </a:r>
          </a:p>
        </p:txBody>
      </p:sp>
      <p:sp>
        <p:nvSpPr>
          <p:cNvPr id="6" name="Datumsplatzhalter 3"/>
          <p:cNvSpPr>
            <a:spLocks noGrp="1"/>
          </p:cNvSpPr>
          <p:nvPr>
            <p:ph type="dt" sz="half" idx="10"/>
          </p:nvPr>
        </p:nvSpPr>
        <p:spPr/>
        <p:txBody>
          <a:bodyPr/>
          <a:lstStyle>
            <a:lvl1pPr>
              <a:defRPr/>
            </a:lvl1pPr>
          </a:lstStyle>
          <a:p>
            <a:pPr>
              <a:defRPr/>
            </a:pPr>
            <a:r>
              <a:rPr lang="en-US" smtClean="0"/>
              <a:t>2014-02-06/07</a:t>
            </a:r>
            <a:endParaRPr lang="de-DE"/>
          </a:p>
        </p:txBody>
      </p:sp>
      <p:sp>
        <p:nvSpPr>
          <p:cNvPr id="7" name="Fußzeilenplatzhalter 4"/>
          <p:cNvSpPr>
            <a:spLocks noGrp="1"/>
          </p:cNvSpPr>
          <p:nvPr>
            <p:ph type="ftr" sz="quarter" idx="11"/>
          </p:nvPr>
        </p:nvSpPr>
        <p:spPr/>
        <p:txBody>
          <a:bodyPr/>
          <a:lstStyle>
            <a:lvl1pPr>
              <a:defRPr/>
            </a:lvl1pPr>
          </a:lstStyle>
          <a:p>
            <a:pPr>
              <a:defRPr/>
            </a:pPr>
            <a:r>
              <a:rPr lang="en-GB" smtClean="0"/>
              <a:t>e-SENS CC6.3 f2f, Brussels –  Security and Trust</a:t>
            </a:r>
            <a:endParaRPr lang="de-DE"/>
          </a:p>
        </p:txBody>
      </p:sp>
      <p:sp>
        <p:nvSpPr>
          <p:cNvPr id="8" name="Foliennummernplatzhalter 5"/>
          <p:cNvSpPr>
            <a:spLocks noGrp="1"/>
          </p:cNvSpPr>
          <p:nvPr>
            <p:ph type="sldNum" sz="quarter" idx="12"/>
          </p:nvPr>
        </p:nvSpPr>
        <p:spPr/>
        <p:txBody>
          <a:bodyPr/>
          <a:lstStyle>
            <a:lvl1pPr>
              <a:defRPr/>
            </a:lvl1pPr>
          </a:lstStyle>
          <a:p>
            <a:pPr>
              <a:defRPr/>
            </a:pPr>
            <a:fld id="{2592909A-1E94-4D65-AEBB-F60EA64781A2}" type="slidenum">
              <a:rPr lang="de-DE"/>
              <a:pPr>
                <a:defRPr/>
              </a:pPr>
              <a:t>‹#›</a:t>
            </a:fld>
            <a:endParaRPr lang="de-DE"/>
          </a:p>
        </p:txBody>
      </p:sp>
    </p:spTree>
    <p:extLst>
      <p:ext uri="{BB962C8B-B14F-4D97-AF65-F5344CB8AC3E}">
        <p14:creationId xmlns:p14="http://schemas.microsoft.com/office/powerpoint/2010/main" val="102637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4213" y="6237288"/>
            <a:ext cx="1584325" cy="476250"/>
          </a:xfrm>
        </p:spPr>
        <p:txBody>
          <a:bodyPr/>
          <a:lstStyle>
            <a:lvl1pPr>
              <a:defRPr/>
            </a:lvl1pPr>
          </a:lstStyle>
          <a:p>
            <a:pPr>
              <a:defRPr/>
            </a:pPr>
            <a:r>
              <a:rPr lang="en-US" smtClean="0"/>
              <a:t>2014-02-06/07</a:t>
            </a:r>
            <a:endParaRPr lang="de-DE"/>
          </a:p>
        </p:txBody>
      </p:sp>
      <p:sp>
        <p:nvSpPr>
          <p:cNvPr id="3" name="Fußzeilenplatzhalter 2"/>
          <p:cNvSpPr>
            <a:spLocks noGrp="1"/>
          </p:cNvSpPr>
          <p:nvPr>
            <p:ph type="ftr" sz="quarter" idx="11"/>
          </p:nvPr>
        </p:nvSpPr>
        <p:spPr>
          <a:xfrm>
            <a:off x="2268538" y="6235700"/>
            <a:ext cx="5183187" cy="476250"/>
          </a:xfrm>
        </p:spPr>
        <p:txBody>
          <a:bodyPr/>
          <a:lstStyle>
            <a:lvl1pPr>
              <a:defRPr smtClean="0"/>
            </a:lvl1pPr>
          </a:lstStyle>
          <a:p>
            <a:pPr>
              <a:defRPr/>
            </a:pPr>
            <a:r>
              <a:rPr lang="en-GB" smtClean="0"/>
              <a:t>e-SENS CC6.3 f2f, Brussels –  Security and Trust</a:t>
            </a:r>
            <a:endParaRPr lang="de-DE"/>
          </a:p>
        </p:txBody>
      </p:sp>
      <p:sp>
        <p:nvSpPr>
          <p:cNvPr id="4" name="Foliennummernplatzhalter 3"/>
          <p:cNvSpPr>
            <a:spLocks noGrp="1"/>
          </p:cNvSpPr>
          <p:nvPr>
            <p:ph type="sldNum" sz="quarter" idx="12"/>
          </p:nvPr>
        </p:nvSpPr>
        <p:spPr>
          <a:xfrm>
            <a:off x="250825" y="6237288"/>
            <a:ext cx="433388" cy="476250"/>
          </a:xfrm>
        </p:spPr>
        <p:txBody>
          <a:bodyPr/>
          <a:lstStyle>
            <a:lvl1pPr>
              <a:defRPr smtClean="0"/>
            </a:lvl1pPr>
          </a:lstStyle>
          <a:p>
            <a:pPr>
              <a:defRPr/>
            </a:pPr>
            <a:fld id="{26DC3DB2-5159-4979-BCBC-EDBAA230A74D}" type="slidenum">
              <a:rPr lang="de-DE"/>
              <a:pPr>
                <a:defRPr/>
              </a:pPr>
              <a:t>‹#›</a:t>
            </a:fld>
            <a:endParaRPr lang="de-DE"/>
          </a:p>
        </p:txBody>
      </p:sp>
    </p:spTree>
    <p:extLst>
      <p:ext uri="{BB962C8B-B14F-4D97-AF65-F5344CB8AC3E}">
        <p14:creationId xmlns:p14="http://schemas.microsoft.com/office/powerpoint/2010/main" val="83198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Bild 11"/>
          <p:cNvPicPr>
            <a:picLocks noChangeAspect="1"/>
          </p:cNvPicPr>
          <p:nvPr/>
        </p:nvPicPr>
        <p:blipFill>
          <a:blip r:embed="rId7">
            <a:lum bright="-8000" contrast="-6000"/>
            <a:extLst>
              <a:ext uri="{28A0092B-C50C-407E-A947-70E740481C1C}">
                <a14:useLocalDpi xmlns:a14="http://schemas.microsoft.com/office/drawing/2010/main" val="0"/>
              </a:ext>
            </a:extLst>
          </a:blip>
          <a:srcRect r="21600"/>
          <a:stretch>
            <a:fillRect/>
          </a:stretch>
        </p:blipFill>
        <p:spPr bwMode="auto">
          <a:xfrm>
            <a:off x="4564063" y="2205038"/>
            <a:ext cx="4579937"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umsplatzhalter 3"/>
          <p:cNvSpPr>
            <a:spLocks noGrp="1"/>
          </p:cNvSpPr>
          <p:nvPr>
            <p:ph type="dt" sz="half" idx="2"/>
          </p:nvPr>
        </p:nvSpPr>
        <p:spPr bwMode="auto">
          <a:xfrm>
            <a:off x="684213" y="6237288"/>
            <a:ext cx="1584325" cy="47625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defTabSz="914400">
              <a:spcBef>
                <a:spcPct val="0"/>
              </a:spcBef>
              <a:buSzTx/>
              <a:defRPr sz="900" baseline="0">
                <a:solidFill>
                  <a:schemeClr val="tx1"/>
                </a:solidFill>
                <a:latin typeface="+mn-lt"/>
                <a:ea typeface="+mn-ea"/>
                <a:cs typeface="+mn-cs"/>
              </a:defRPr>
            </a:lvl1pPr>
          </a:lstStyle>
          <a:p>
            <a:pPr>
              <a:defRPr/>
            </a:pPr>
            <a:r>
              <a:rPr lang="en-US" smtClean="0"/>
              <a:t>2014-02-06/07</a:t>
            </a:r>
            <a:endParaRPr lang="de-DE"/>
          </a:p>
        </p:txBody>
      </p:sp>
      <p:pic>
        <p:nvPicPr>
          <p:cNvPr id="1028" name="Bild 11"/>
          <p:cNvPicPr>
            <a:picLocks noChangeAspect="1"/>
          </p:cNvPicPr>
          <p:nvPr/>
        </p:nvPicPr>
        <p:blipFill>
          <a:blip r:embed="rId7">
            <a:lum bright="-6000" contrast="-6000"/>
            <a:extLst>
              <a:ext uri="{28A0092B-C50C-407E-A947-70E740481C1C}">
                <a14:useLocalDpi xmlns:a14="http://schemas.microsoft.com/office/drawing/2010/main" val="0"/>
              </a:ext>
            </a:extLst>
          </a:blip>
          <a:srcRect r="21600"/>
          <a:stretch>
            <a:fillRect/>
          </a:stretch>
        </p:blipFill>
        <p:spPr bwMode="auto">
          <a:xfrm>
            <a:off x="4564063" y="2205038"/>
            <a:ext cx="4579937"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9"/>
          <p:cNvSpPr>
            <a:spLocks noGrp="1" noChangeArrowheads="1"/>
          </p:cNvSpPr>
          <p:nvPr>
            <p:ph type="title"/>
          </p:nvPr>
        </p:nvSpPr>
        <p:spPr bwMode="auto">
          <a:xfrm>
            <a:off x="457200" y="125413"/>
            <a:ext cx="613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p>
        </p:txBody>
      </p:sp>
      <p:sp>
        <p:nvSpPr>
          <p:cNvPr id="1030" name="Rectangle 10"/>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2059" name="Rectangle 11"/>
          <p:cNvSpPr>
            <a:spLocks noGrp="1" noChangeArrowheads="1"/>
          </p:cNvSpPr>
          <p:nvPr>
            <p:ph type="ftr" sz="quarter" idx="3"/>
          </p:nvPr>
        </p:nvSpPr>
        <p:spPr bwMode="auto">
          <a:xfrm>
            <a:off x="2268538" y="6235700"/>
            <a:ext cx="5183187" cy="47625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eaLnBrk="0" hangingPunct="0">
              <a:spcBef>
                <a:spcPct val="0"/>
              </a:spcBef>
              <a:buSzTx/>
              <a:defRPr sz="900">
                <a:solidFill>
                  <a:schemeClr val="tx1"/>
                </a:solidFill>
              </a:defRPr>
            </a:lvl1pPr>
          </a:lstStyle>
          <a:p>
            <a:pPr>
              <a:defRPr/>
            </a:pPr>
            <a:r>
              <a:rPr lang="en-GB" smtClean="0"/>
              <a:t>e-SENS CC6.3 f2f, Brussels –  Security and Trust</a:t>
            </a:r>
            <a:endParaRPr lang="de-DE"/>
          </a:p>
        </p:txBody>
      </p:sp>
      <p:sp>
        <p:nvSpPr>
          <p:cNvPr id="2060" name="Rectangle 12"/>
          <p:cNvSpPr>
            <a:spLocks noGrp="1" noChangeArrowheads="1"/>
          </p:cNvSpPr>
          <p:nvPr>
            <p:ph type="sldNum" sz="quarter" idx="4"/>
          </p:nvPr>
        </p:nvSpPr>
        <p:spPr bwMode="auto">
          <a:xfrm>
            <a:off x="250825" y="6237288"/>
            <a:ext cx="433388" cy="47625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eaLnBrk="0" hangingPunct="0">
              <a:spcBef>
                <a:spcPct val="0"/>
              </a:spcBef>
              <a:buSzTx/>
              <a:defRPr sz="900">
                <a:solidFill>
                  <a:schemeClr val="tx1"/>
                </a:solidFill>
              </a:defRPr>
            </a:lvl1pPr>
          </a:lstStyle>
          <a:p>
            <a:pPr>
              <a:defRPr/>
            </a:pPr>
            <a:fld id="{F5ED0371-3324-42CC-9881-45BF2ED17FCD}" type="slidenum">
              <a:rPr lang="de-DE"/>
              <a:pPr>
                <a:defRPr/>
              </a:pPr>
              <a:t>‹#›</a:t>
            </a:fld>
            <a:endParaRPr lang="de-DE"/>
          </a:p>
        </p:txBody>
      </p:sp>
      <p:pic>
        <p:nvPicPr>
          <p:cNvPr id="1033" name="Picture 13" descr="e-Sens-cor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61025"/>
            <a:ext cx="5730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descr="G:\p-e-SENS\vv\Website\Images\Logo\e-Sens_Logo_sentenc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788" y="0"/>
            <a:ext cx="34432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5" r:id="rId4"/>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600" i="1">
          <a:solidFill>
            <a:srgbClr val="1C2A65"/>
          </a:solidFill>
          <a:latin typeface="+mn-lt"/>
          <a:ea typeface="+mj-ea"/>
          <a:cs typeface="+mj-cs"/>
        </a:defRPr>
      </a:lvl1pPr>
      <a:lvl2pPr algn="l" rtl="0" eaLnBrk="0" fontAlgn="base" hangingPunct="0">
        <a:spcBef>
          <a:spcPct val="0"/>
        </a:spcBef>
        <a:spcAft>
          <a:spcPct val="0"/>
        </a:spcAft>
        <a:defRPr sz="3600" i="1">
          <a:solidFill>
            <a:srgbClr val="1C2A65"/>
          </a:solidFill>
          <a:latin typeface="Calibri" pitchFamily="34" charset="0"/>
        </a:defRPr>
      </a:lvl2pPr>
      <a:lvl3pPr algn="l" rtl="0" eaLnBrk="0" fontAlgn="base" hangingPunct="0">
        <a:spcBef>
          <a:spcPct val="0"/>
        </a:spcBef>
        <a:spcAft>
          <a:spcPct val="0"/>
        </a:spcAft>
        <a:defRPr sz="3600" i="1">
          <a:solidFill>
            <a:srgbClr val="1C2A65"/>
          </a:solidFill>
          <a:latin typeface="Calibri" pitchFamily="34" charset="0"/>
        </a:defRPr>
      </a:lvl3pPr>
      <a:lvl4pPr algn="l" rtl="0" eaLnBrk="0" fontAlgn="base" hangingPunct="0">
        <a:spcBef>
          <a:spcPct val="0"/>
        </a:spcBef>
        <a:spcAft>
          <a:spcPct val="0"/>
        </a:spcAft>
        <a:defRPr sz="3600" i="1">
          <a:solidFill>
            <a:srgbClr val="1C2A65"/>
          </a:solidFill>
          <a:latin typeface="Calibri" pitchFamily="34" charset="0"/>
        </a:defRPr>
      </a:lvl4pPr>
      <a:lvl5pPr algn="l" rtl="0" eaLnBrk="0" fontAlgn="base" hangingPunct="0">
        <a:spcBef>
          <a:spcPct val="0"/>
        </a:spcBef>
        <a:spcAft>
          <a:spcPct val="0"/>
        </a:spcAft>
        <a:defRPr sz="3600" i="1">
          <a:solidFill>
            <a:srgbClr val="1C2A65"/>
          </a:solidFill>
          <a:latin typeface="Calibri" pitchFamily="34" charset="0"/>
        </a:defRPr>
      </a:lvl5pPr>
      <a:lvl6pPr marL="457200" algn="l" rtl="0" eaLnBrk="1" fontAlgn="base" hangingPunct="1">
        <a:spcBef>
          <a:spcPct val="0"/>
        </a:spcBef>
        <a:spcAft>
          <a:spcPct val="0"/>
        </a:spcAft>
        <a:defRPr sz="4400" i="1">
          <a:solidFill>
            <a:srgbClr val="003368"/>
          </a:solidFill>
          <a:latin typeface="Georgia" pitchFamily="18" charset="0"/>
        </a:defRPr>
      </a:lvl6pPr>
      <a:lvl7pPr marL="914400" algn="l" rtl="0" eaLnBrk="1" fontAlgn="base" hangingPunct="1">
        <a:spcBef>
          <a:spcPct val="0"/>
        </a:spcBef>
        <a:spcAft>
          <a:spcPct val="0"/>
        </a:spcAft>
        <a:defRPr sz="4400" i="1">
          <a:solidFill>
            <a:srgbClr val="003368"/>
          </a:solidFill>
          <a:latin typeface="Georgia" pitchFamily="18" charset="0"/>
        </a:defRPr>
      </a:lvl7pPr>
      <a:lvl8pPr marL="1371600" algn="l" rtl="0" eaLnBrk="1" fontAlgn="base" hangingPunct="1">
        <a:spcBef>
          <a:spcPct val="0"/>
        </a:spcBef>
        <a:spcAft>
          <a:spcPct val="0"/>
        </a:spcAft>
        <a:defRPr sz="4400" i="1">
          <a:solidFill>
            <a:srgbClr val="003368"/>
          </a:solidFill>
          <a:latin typeface="Georgia" pitchFamily="18" charset="0"/>
        </a:defRPr>
      </a:lvl8pPr>
      <a:lvl9pPr marL="1828800" algn="l" rtl="0" eaLnBrk="1" fontAlgn="base" hangingPunct="1">
        <a:spcBef>
          <a:spcPct val="0"/>
        </a:spcBef>
        <a:spcAft>
          <a:spcPct val="0"/>
        </a:spcAft>
        <a:defRPr sz="4400" i="1">
          <a:solidFill>
            <a:srgbClr val="003368"/>
          </a:solidFill>
          <a:latin typeface="Georgia" pitchFamily="18" charset="0"/>
        </a:defRPr>
      </a:lvl9pPr>
    </p:titleStyle>
    <p:bodyStyle>
      <a:lvl1pPr marL="342900" indent="-342900" algn="l" defTabSz="457200" rtl="0" eaLnBrk="0" fontAlgn="base" hangingPunct="0">
        <a:spcBef>
          <a:spcPct val="20000"/>
        </a:spcBef>
        <a:spcAft>
          <a:spcPct val="0"/>
        </a:spcAft>
        <a:buSzPct val="100000"/>
        <a:buBlip>
          <a:blip r:embed="rId10"/>
        </a:buBlip>
        <a:defRPr sz="2800">
          <a:solidFill>
            <a:srgbClr val="0668B2"/>
          </a:solidFill>
          <a:latin typeface="+mn-lt"/>
          <a:ea typeface="Geneva" pitchFamily="125" charset="-128"/>
          <a:cs typeface="Geneva"/>
        </a:defRPr>
      </a:lvl1pPr>
      <a:lvl2pPr marL="914400" indent="-457200" algn="l" defTabSz="457200" rtl="0" eaLnBrk="0" fontAlgn="base" hangingPunct="0">
        <a:spcBef>
          <a:spcPct val="20000"/>
        </a:spcBef>
        <a:spcAft>
          <a:spcPct val="0"/>
        </a:spcAft>
        <a:buChar char="•"/>
        <a:defRPr sz="2400">
          <a:solidFill>
            <a:schemeClr val="accent1"/>
          </a:solidFill>
          <a:latin typeface="+mn-lt"/>
          <a:ea typeface="Geneva" pitchFamily="125" charset="-128"/>
          <a:cs typeface="Geneva"/>
        </a:defRPr>
      </a:lvl2pPr>
      <a:lvl3pPr marL="1257300" indent="-342900" algn="l" defTabSz="457200" rtl="0" eaLnBrk="0" fontAlgn="base" hangingPunct="0">
        <a:spcBef>
          <a:spcPct val="20000"/>
        </a:spcBef>
        <a:spcAft>
          <a:spcPct val="0"/>
        </a:spcAft>
        <a:buChar char="•"/>
        <a:defRPr sz="2000">
          <a:solidFill>
            <a:schemeClr val="accent1"/>
          </a:solidFill>
          <a:latin typeface="+mn-lt"/>
          <a:ea typeface="Geneva" pitchFamily="125" charset="-128"/>
          <a:cs typeface="Geneva"/>
        </a:defRPr>
      </a:lvl3pPr>
      <a:lvl4pPr marL="1600200" indent="-228600" algn="l" rtl="0" eaLnBrk="0" fontAlgn="base" hangingPunct="0">
        <a:spcBef>
          <a:spcPct val="20000"/>
        </a:spcBef>
        <a:spcAft>
          <a:spcPct val="0"/>
        </a:spcAft>
        <a:buChar char="•"/>
        <a:defRPr>
          <a:solidFill>
            <a:schemeClr val="accent1"/>
          </a:solidFill>
          <a:latin typeface="+mn-lt"/>
          <a:ea typeface="Geneva" pitchFamily="125" charset="-128"/>
          <a:cs typeface="Geneva"/>
        </a:defRPr>
      </a:lvl4pPr>
      <a:lvl5pPr marL="2057400" indent="-228600" algn="l" rtl="0" eaLnBrk="0" fontAlgn="base" hangingPunct="0">
        <a:spcBef>
          <a:spcPct val="20000"/>
        </a:spcBef>
        <a:spcAft>
          <a:spcPct val="0"/>
        </a:spcAft>
        <a:buChar char="•"/>
        <a:defRPr sz="1600">
          <a:solidFill>
            <a:schemeClr val="accent1"/>
          </a:solidFill>
          <a:latin typeface="+mn-lt"/>
          <a:ea typeface="Geneva" pitchFamily="125" charset="-128"/>
          <a:cs typeface="Geneva"/>
        </a:defRPr>
      </a:lvl5pPr>
      <a:lvl6pPr marL="2514600" indent="-228600" algn="l" rtl="0" eaLnBrk="1" fontAlgn="base" hangingPunct="1">
        <a:spcBef>
          <a:spcPct val="20000"/>
        </a:spcBef>
        <a:spcAft>
          <a:spcPct val="0"/>
        </a:spcAft>
        <a:buBlip>
          <a:blip r:embed="rId11"/>
        </a:buBlip>
        <a:defRPr sz="2000">
          <a:solidFill>
            <a:srgbClr val="003368"/>
          </a:solidFill>
          <a:latin typeface="+mn-lt"/>
        </a:defRPr>
      </a:lvl6pPr>
      <a:lvl7pPr marL="2971800" indent="-228600" algn="l" rtl="0" eaLnBrk="1" fontAlgn="base" hangingPunct="1">
        <a:spcBef>
          <a:spcPct val="20000"/>
        </a:spcBef>
        <a:spcAft>
          <a:spcPct val="0"/>
        </a:spcAft>
        <a:buBlip>
          <a:blip r:embed="rId11"/>
        </a:buBlip>
        <a:defRPr sz="2000">
          <a:solidFill>
            <a:srgbClr val="003368"/>
          </a:solidFill>
          <a:latin typeface="+mn-lt"/>
        </a:defRPr>
      </a:lvl7pPr>
      <a:lvl8pPr marL="3429000" indent="-228600" algn="l" rtl="0" eaLnBrk="1" fontAlgn="base" hangingPunct="1">
        <a:spcBef>
          <a:spcPct val="20000"/>
        </a:spcBef>
        <a:spcAft>
          <a:spcPct val="0"/>
        </a:spcAft>
        <a:buBlip>
          <a:blip r:embed="rId11"/>
        </a:buBlip>
        <a:defRPr sz="2000">
          <a:solidFill>
            <a:srgbClr val="003368"/>
          </a:solidFill>
          <a:latin typeface="+mn-lt"/>
        </a:defRPr>
      </a:lvl8pPr>
      <a:lvl9pPr marL="3886200" indent="-228600" algn="l" rtl="0" eaLnBrk="1" fontAlgn="base" hangingPunct="1">
        <a:spcBef>
          <a:spcPct val="20000"/>
        </a:spcBef>
        <a:spcAft>
          <a:spcPct val="0"/>
        </a:spcAft>
        <a:buBlip>
          <a:blip r:embed="rId11"/>
        </a:buBlip>
        <a:defRPr sz="2000">
          <a:solidFill>
            <a:srgbClr val="003368"/>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platzhalter 2"/>
          <p:cNvSpPr>
            <a:spLocks noGrp="1"/>
          </p:cNvSpPr>
          <p:nvPr>
            <p:ph type="body" sz="quarter" idx="10"/>
          </p:nvPr>
        </p:nvSpPr>
        <p:spPr>
          <a:xfrm>
            <a:off x="539750" y="3501008"/>
            <a:ext cx="7777163" cy="648717"/>
          </a:xfrm>
        </p:spPr>
        <p:txBody>
          <a:bodyPr/>
          <a:lstStyle/>
          <a:p>
            <a:pPr eaLnBrk="1" hangingPunct="1">
              <a:lnSpc>
                <a:spcPct val="90000"/>
              </a:lnSpc>
              <a:spcBef>
                <a:spcPct val="0"/>
              </a:spcBef>
              <a:buSzTx/>
            </a:pPr>
            <a:r>
              <a:rPr lang="en-GB" altLang="en-US" noProof="0" dirty="0" smtClean="0"/>
              <a:t>e-SENS CC5.2 F2F</a:t>
            </a:r>
          </a:p>
          <a:p>
            <a:pPr eaLnBrk="1" hangingPunct="1">
              <a:lnSpc>
                <a:spcPct val="90000"/>
              </a:lnSpc>
              <a:spcBef>
                <a:spcPct val="0"/>
              </a:spcBef>
              <a:buSzTx/>
            </a:pPr>
            <a:r>
              <a:rPr lang="en-GB" altLang="en-US" noProof="0" dirty="0" smtClean="0"/>
              <a:t>Porto, May 12/13, 2015</a:t>
            </a:r>
          </a:p>
          <a:p>
            <a:pPr eaLnBrk="1" hangingPunct="1">
              <a:lnSpc>
                <a:spcPct val="90000"/>
              </a:lnSpc>
              <a:spcBef>
                <a:spcPct val="0"/>
              </a:spcBef>
              <a:buSzTx/>
            </a:pPr>
            <a:endParaRPr lang="en-GB" altLang="en-US" noProof="0" dirty="0" smtClean="0"/>
          </a:p>
          <a:p>
            <a:pPr eaLnBrk="1" hangingPunct="1">
              <a:lnSpc>
                <a:spcPct val="90000"/>
              </a:lnSpc>
              <a:spcBef>
                <a:spcPct val="0"/>
              </a:spcBef>
              <a:buSzTx/>
            </a:pPr>
            <a:r>
              <a:rPr lang="en-GB" altLang="en-US" noProof="0" dirty="0" smtClean="0"/>
              <a:t> </a:t>
            </a:r>
            <a:endParaRPr lang="en-GB" altLang="en-US" noProof="0" dirty="0"/>
          </a:p>
        </p:txBody>
      </p:sp>
      <p:sp>
        <p:nvSpPr>
          <p:cNvPr id="4100" name="Textplatzhalter 3"/>
          <p:cNvSpPr>
            <a:spLocks noGrp="1"/>
          </p:cNvSpPr>
          <p:nvPr>
            <p:ph type="body" sz="quarter" idx="11"/>
          </p:nvPr>
        </p:nvSpPr>
        <p:spPr>
          <a:xfrm>
            <a:off x="539552" y="4221088"/>
            <a:ext cx="7777163" cy="936029"/>
          </a:xfrm>
        </p:spPr>
        <p:txBody>
          <a:bodyPr/>
          <a:lstStyle/>
          <a:p>
            <a:pPr>
              <a:spcBef>
                <a:spcPct val="0"/>
              </a:spcBef>
              <a:buSzTx/>
            </a:pPr>
            <a:r>
              <a:rPr lang="en-GB" altLang="en-US" sz="2000" b="1" noProof="0" dirty="0" smtClean="0"/>
              <a:t>SMP &amp; SML</a:t>
            </a:r>
            <a:endParaRPr lang="en-GB" altLang="en-US" sz="2000" b="1" noProof="0" dirty="0" smtClean="0">
              <a:ea typeface="Geneva"/>
            </a:endParaRPr>
          </a:p>
        </p:txBody>
      </p:sp>
      <p:sp>
        <p:nvSpPr>
          <p:cNvPr id="4101" name="Textplatzhalter 4"/>
          <p:cNvSpPr>
            <a:spLocks noGrp="1"/>
          </p:cNvSpPr>
          <p:nvPr>
            <p:ph type="body" sz="quarter" idx="12"/>
          </p:nvPr>
        </p:nvSpPr>
        <p:spPr/>
        <p:txBody>
          <a:bodyPr/>
          <a:lstStyle/>
          <a:p>
            <a:r>
              <a:rPr lang="en-GB" altLang="en-US" noProof="0" smtClean="0">
                <a:ea typeface="Geneva"/>
              </a:rPr>
              <a:t>Massimiliano Masi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Information</a:t>
            </a:r>
            <a:endParaRPr lang="en-US" dirty="0"/>
          </a:p>
        </p:txBody>
      </p:sp>
      <p:sp>
        <p:nvSpPr>
          <p:cNvPr id="3" name="Content Placeholder 2"/>
          <p:cNvSpPr>
            <a:spLocks noGrp="1"/>
          </p:cNvSpPr>
          <p:nvPr>
            <p:ph idx="1"/>
          </p:nvPr>
        </p:nvSpPr>
        <p:spPr/>
        <p:txBody>
          <a:bodyPr>
            <a:noAutofit/>
          </a:bodyPr>
          <a:lstStyle/>
          <a:p>
            <a:r>
              <a:rPr lang="en-US" sz="1200" dirty="0">
                <a:solidFill>
                  <a:schemeClr val="tx2"/>
                </a:solidFill>
              </a:rPr>
              <a:t>&lt;</a:t>
            </a:r>
            <a:r>
              <a:rPr lang="en-US" sz="1200" dirty="0" err="1">
                <a:solidFill>
                  <a:schemeClr val="tx2"/>
                </a:solidFill>
              </a:rPr>
              <a:t>ServiceInformation</a:t>
            </a:r>
            <a:r>
              <a:rPr lang="en-US" sz="1200" dirty="0">
                <a:solidFill>
                  <a:schemeClr val="tx2"/>
                </a:solidFill>
              </a:rPr>
              <a:t>&gt;</a:t>
            </a:r>
            <a:br>
              <a:rPr lang="en-US" sz="1200" dirty="0">
                <a:solidFill>
                  <a:schemeClr val="tx2"/>
                </a:solidFill>
              </a:rPr>
            </a:br>
            <a:r>
              <a:rPr lang="en-US" sz="1200" dirty="0"/>
              <a:t>            &lt;!-- Same as the service group --&gt;</a:t>
            </a:r>
            <a:br>
              <a:rPr lang="en-US" sz="1200" dirty="0"/>
            </a:br>
            <a:r>
              <a:rPr lang="en-US" sz="1200" dirty="0"/>
              <a:t>            </a:t>
            </a:r>
            <a:r>
              <a:rPr lang="en-US" sz="1200" dirty="0">
                <a:solidFill>
                  <a:srgbClr val="1F497D"/>
                </a:solidFill>
              </a:rPr>
              <a:t>&lt;</a:t>
            </a:r>
            <a:r>
              <a:rPr lang="en-US" sz="1200" dirty="0" err="1">
                <a:solidFill>
                  <a:srgbClr val="1F497D"/>
                </a:solidFill>
              </a:rPr>
              <a:t>ParticipantIdentifier</a:t>
            </a:r>
            <a:r>
              <a:rPr lang="en-US" sz="1200" dirty="0">
                <a:solidFill>
                  <a:srgbClr val="1F497D"/>
                </a:solidFill>
              </a:rPr>
              <a:t> </a:t>
            </a:r>
            <a:r>
              <a:rPr lang="en-US" sz="1200" dirty="0"/>
              <a:t>scheme="</a:t>
            </a:r>
            <a:r>
              <a:rPr lang="en-US" sz="1200" dirty="0">
                <a:solidFill>
                  <a:srgbClr val="E46C0A"/>
                </a:solidFill>
              </a:rPr>
              <a:t>urn:epsos:2015:smp:scheme:participant_id</a:t>
            </a:r>
            <a:r>
              <a:rPr lang="en-US" sz="1200" dirty="0"/>
              <a:t>"&gt;</a:t>
            </a:r>
            <a:r>
              <a:rPr lang="en-US" sz="1200" dirty="0" err="1"/>
              <a:t>urn:germany:ncpb</a:t>
            </a:r>
            <a:r>
              <a:rPr lang="en-US" sz="1200" dirty="0"/>
              <a:t>&lt;/</a:t>
            </a:r>
            <a:r>
              <a:rPr lang="en-US" sz="1200" dirty="0" err="1">
                <a:solidFill>
                  <a:srgbClr val="1F497D"/>
                </a:solidFill>
              </a:rPr>
              <a:t>ParticipantIdentifier</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&lt;</a:t>
            </a:r>
            <a:r>
              <a:rPr lang="en-US" sz="1200" dirty="0" err="1">
                <a:solidFill>
                  <a:srgbClr val="1F497D"/>
                </a:solidFill>
              </a:rPr>
              <a:t>DocumentIdentifier</a:t>
            </a:r>
            <a:r>
              <a:rPr lang="en-US" sz="1200" dirty="0">
                <a:solidFill>
                  <a:srgbClr val="1F497D"/>
                </a:solidFill>
              </a:rPr>
              <a:t> </a:t>
            </a:r>
            <a:r>
              <a:rPr lang="en-US" sz="1200" dirty="0"/>
              <a:t>scheme="</a:t>
            </a:r>
            <a:r>
              <a:rPr lang="en-US" sz="1200" dirty="0" err="1">
                <a:solidFill>
                  <a:srgbClr val="E46C0A"/>
                </a:solidFill>
              </a:rPr>
              <a:t>epsos-docid-qns</a:t>
            </a:r>
            <a:r>
              <a:rPr lang="en-US" sz="1200" dirty="0"/>
              <a:t>"&gt;</a:t>
            </a:r>
            <a:r>
              <a:rPr lang="en-US" sz="1200" dirty="0" err="1"/>
              <a:t>epsos-docid-qns</a:t>
            </a:r>
            <a:r>
              <a:rPr lang="en-US" sz="1200" dirty="0"/>
              <a:t>::</a:t>
            </a:r>
            <a:r>
              <a:rPr lang="en-US" sz="1200" dirty="0" err="1"/>
              <a:t>urn:epsos:services</a:t>
            </a:r>
            <a:r>
              <a:rPr lang="en-US" sz="1200" dirty="0"/>
              <a:t>##epsos-31</a:t>
            </a:r>
            <a:r>
              <a:rPr lang="en-US" sz="1200" dirty="0">
                <a:solidFill>
                  <a:srgbClr val="1F497D"/>
                </a:solidFill>
              </a:rPr>
              <a:t>&lt;/</a:t>
            </a:r>
            <a:r>
              <a:rPr lang="en-US" sz="1200" dirty="0" err="1">
                <a:solidFill>
                  <a:srgbClr val="1F497D"/>
                </a:solidFill>
              </a:rPr>
              <a:t>DocumentIdentifier</a:t>
            </a:r>
            <a:r>
              <a:rPr lang="en-US" sz="1200" dirty="0">
                <a:solidFill>
                  <a:srgbClr val="1F497D"/>
                </a:solidFill>
              </a:rPr>
              <a:t>&gt;</a:t>
            </a:r>
            <a:r>
              <a:rPr lang="en-US" sz="1200" dirty="0"/>
              <a:t/>
            </a:r>
            <a:br>
              <a:rPr lang="en-US" sz="1200" dirty="0"/>
            </a:br>
            <a:r>
              <a:rPr lang="en-US" sz="1200" dirty="0"/>
              <a:t>       </a:t>
            </a:r>
            <a:r>
              <a:rPr lang="en-US" sz="1200" dirty="0">
                <a:solidFill>
                  <a:srgbClr val="1F497D"/>
                </a:solidFill>
              </a:rPr>
              <a:t>     &lt;</a:t>
            </a:r>
            <a:r>
              <a:rPr lang="en-US" sz="1200" dirty="0" err="1">
                <a:solidFill>
                  <a:srgbClr val="1F497D"/>
                </a:solidFill>
              </a:rPr>
              <a:t>ProcessList</a:t>
            </a:r>
            <a:r>
              <a:rPr lang="en-US" sz="1200" dirty="0">
                <a:solidFill>
                  <a:srgbClr val="1F497D"/>
                </a:solidFill>
              </a:rPr>
              <a:t>&gt;</a:t>
            </a:r>
            <a:br>
              <a:rPr lang="en-US" sz="1200" dirty="0">
                <a:solidFill>
                  <a:srgbClr val="1F497D"/>
                </a:solidFill>
              </a:rPr>
            </a:br>
            <a:r>
              <a:rPr lang="en-US" sz="1200" dirty="0">
                <a:solidFill>
                  <a:srgbClr val="1F497D"/>
                </a:solidFill>
              </a:rPr>
              <a:t>                &lt;Process&gt;</a:t>
            </a:r>
            <a:br>
              <a:rPr lang="en-US" sz="1200" dirty="0">
                <a:solidFill>
                  <a:srgbClr val="1F497D"/>
                </a:solidFill>
              </a:rPr>
            </a:br>
            <a:r>
              <a:rPr lang="en-US" sz="1200" dirty="0">
                <a:solidFill>
                  <a:srgbClr val="1F497D"/>
                </a:solidFill>
              </a:rPr>
              <a:t>                    &lt;</a:t>
            </a:r>
            <a:r>
              <a:rPr lang="en-US" sz="1200" dirty="0" err="1">
                <a:solidFill>
                  <a:srgbClr val="1F497D"/>
                </a:solidFill>
              </a:rPr>
              <a:t>ProcessIdentifier</a:t>
            </a:r>
            <a:r>
              <a:rPr lang="en-US" sz="1200" dirty="0"/>
              <a:t> scheme="</a:t>
            </a:r>
            <a:r>
              <a:rPr lang="en-US" sz="1200" dirty="0">
                <a:solidFill>
                  <a:srgbClr val="E46C0A"/>
                </a:solidFill>
              </a:rPr>
              <a:t>urn:epsos:2015:smp:scheme:proc_id</a:t>
            </a:r>
            <a:r>
              <a:rPr lang="en-US" sz="1200" dirty="0"/>
              <a:t>"&gt;</a:t>
            </a:r>
            <a:r>
              <a:rPr lang="en-US" sz="1200" dirty="0" err="1"/>
              <a:t>urn:germany:ncpb:epsosOrderService</a:t>
            </a:r>
            <a:r>
              <a:rPr lang="en-US" sz="1200" dirty="0"/>
              <a:t>::List&lt;/</a:t>
            </a:r>
            <a:r>
              <a:rPr lang="en-US" sz="1200" dirty="0" err="1">
                <a:solidFill>
                  <a:srgbClr val="1F497D"/>
                </a:solidFill>
              </a:rPr>
              <a:t>ProcessIdentifier</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&lt;</a:t>
            </a:r>
            <a:r>
              <a:rPr lang="en-US" sz="1200" dirty="0" err="1">
                <a:solidFill>
                  <a:srgbClr val="1F497D"/>
                </a:solidFill>
              </a:rPr>
              <a:t>ServiceEndpointList</a:t>
            </a:r>
            <a:r>
              <a:rPr lang="en-US" sz="1200" dirty="0">
                <a:solidFill>
                  <a:srgbClr val="1F497D"/>
                </a:solidFill>
              </a:rPr>
              <a:t>&gt;</a:t>
            </a:r>
            <a:br>
              <a:rPr lang="en-US" sz="1200" dirty="0">
                <a:solidFill>
                  <a:srgbClr val="1F497D"/>
                </a:solidFill>
              </a:rPr>
            </a:br>
            <a:r>
              <a:rPr lang="en-US" sz="1200" dirty="0">
                <a:solidFill>
                  <a:srgbClr val="1F497D"/>
                </a:solidFill>
              </a:rPr>
              <a:t>                        &lt;Endpoint </a:t>
            </a:r>
            <a:r>
              <a:rPr lang="en-US" sz="1200" dirty="0" err="1"/>
              <a:t>transportProfile</a:t>
            </a:r>
            <a:r>
              <a:rPr lang="en-US" sz="1200" dirty="0"/>
              <a:t>="</a:t>
            </a:r>
            <a:r>
              <a:rPr lang="en-US" sz="1200" dirty="0">
                <a:solidFill>
                  <a:srgbClr val="E46C0A"/>
                </a:solidFill>
              </a:rPr>
              <a:t>urn:ihe:iti:2013:xca</a:t>
            </a:r>
            <a:r>
              <a:rPr lang="en-US" sz="1200" dirty="0"/>
              <a:t>"&gt;</a:t>
            </a:r>
            <a:br>
              <a:rPr lang="en-US" sz="1200" dirty="0"/>
            </a:br>
            <a:r>
              <a:rPr lang="en-US" sz="1200" dirty="0"/>
              <a:t>                            </a:t>
            </a:r>
            <a:br>
              <a:rPr lang="en-US" sz="1200" dirty="0"/>
            </a:br>
            <a:r>
              <a:rPr lang="en-US" sz="1200" dirty="0"/>
              <a:t>                            </a:t>
            </a:r>
            <a:r>
              <a:rPr lang="en-US" sz="1200" dirty="0">
                <a:solidFill>
                  <a:srgbClr val="1F497D"/>
                </a:solidFill>
              </a:rPr>
              <a:t>&lt;</a:t>
            </a:r>
            <a:r>
              <a:rPr lang="en-US" sz="1200" dirty="0" err="1">
                <a:solidFill>
                  <a:srgbClr val="1F497D"/>
                </a:solidFill>
              </a:rPr>
              <a:t>EndpointURI</a:t>
            </a:r>
            <a:r>
              <a:rPr lang="en-US" sz="1200" dirty="0">
                <a:solidFill>
                  <a:srgbClr val="1F497D"/>
                </a:solidFill>
              </a:rPr>
              <a:t>&gt;</a:t>
            </a:r>
            <a:r>
              <a:rPr lang="en-US" sz="1200" dirty="0"/>
              <a:t>http://</a:t>
            </a:r>
            <a:r>
              <a:rPr lang="en-US" sz="1200" dirty="0" err="1"/>
              <a:t>germany</a:t>
            </a:r>
            <a:r>
              <a:rPr lang="en-US" sz="1200" dirty="0"/>
              <a:t>/</a:t>
            </a:r>
            <a:r>
              <a:rPr lang="en-US" sz="1200" dirty="0" err="1"/>
              <a:t>ncp</a:t>
            </a:r>
            <a:r>
              <a:rPr lang="en-US" sz="1200" dirty="0"/>
              <a:t>/patient/list</a:t>
            </a:r>
            <a:r>
              <a:rPr lang="en-US" sz="1200" dirty="0">
                <a:solidFill>
                  <a:srgbClr val="1F497D"/>
                </a:solidFill>
              </a:rPr>
              <a:t>&lt;/</a:t>
            </a:r>
            <a:r>
              <a:rPr lang="en-US" sz="1200" dirty="0" err="1">
                <a:solidFill>
                  <a:srgbClr val="1F497D"/>
                </a:solidFill>
              </a:rPr>
              <a:t>EndpointURI</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    &lt;</a:t>
            </a:r>
            <a:r>
              <a:rPr lang="en-US" sz="1200" dirty="0" err="1">
                <a:solidFill>
                  <a:srgbClr val="1F497D"/>
                </a:solidFill>
              </a:rPr>
              <a:t>RequireBusinessLevelSignature</a:t>
            </a:r>
            <a:r>
              <a:rPr lang="en-US" sz="1200" dirty="0">
                <a:solidFill>
                  <a:srgbClr val="1F497D"/>
                </a:solidFill>
              </a:rPr>
              <a:t>&gt;</a:t>
            </a:r>
            <a:r>
              <a:rPr lang="en-US" sz="1200" dirty="0"/>
              <a:t>false</a:t>
            </a:r>
            <a:r>
              <a:rPr lang="en-US" sz="1200" dirty="0">
                <a:solidFill>
                  <a:srgbClr val="1F497D"/>
                </a:solidFill>
              </a:rPr>
              <a:t>&lt;/</a:t>
            </a:r>
            <a:r>
              <a:rPr lang="en-US" sz="1200" dirty="0" err="1">
                <a:solidFill>
                  <a:srgbClr val="1F497D"/>
                </a:solidFill>
              </a:rPr>
              <a:t>RequireBusinessLevelSignature</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 &lt;</a:t>
            </a:r>
            <a:r>
              <a:rPr lang="en-US" sz="1200" dirty="0" err="1">
                <a:solidFill>
                  <a:srgbClr val="1F497D"/>
                </a:solidFill>
              </a:rPr>
              <a:t>MinimumAuthenticationLevel</a:t>
            </a:r>
            <a:r>
              <a:rPr lang="en-US" sz="1200" dirty="0">
                <a:solidFill>
                  <a:srgbClr val="1F497D"/>
                </a:solidFill>
              </a:rPr>
              <a:t>&gt;</a:t>
            </a:r>
            <a:r>
              <a:rPr lang="en-US" sz="1200" dirty="0"/>
              <a:t>urn:epSOS:loa:1</a:t>
            </a:r>
            <a:r>
              <a:rPr lang="en-US" sz="1200" dirty="0">
                <a:solidFill>
                  <a:srgbClr val="1F497D"/>
                </a:solidFill>
              </a:rPr>
              <a:t>&lt;/</a:t>
            </a:r>
            <a:r>
              <a:rPr lang="en-US" sz="1200" dirty="0" err="1">
                <a:solidFill>
                  <a:srgbClr val="1F497D"/>
                </a:solidFill>
              </a:rPr>
              <a:t>MinimumAuthenticationLevel</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&lt;</a:t>
            </a:r>
            <a:r>
              <a:rPr lang="en-US" sz="1200" dirty="0" err="1">
                <a:solidFill>
                  <a:srgbClr val="1F497D"/>
                </a:solidFill>
              </a:rPr>
              <a:t>ServiceActivationDate</a:t>
            </a:r>
            <a:r>
              <a:rPr lang="en-US" sz="1200" dirty="0">
                <a:solidFill>
                  <a:srgbClr val="1F497D"/>
                </a:solidFill>
              </a:rPr>
              <a:t>&gt;</a:t>
            </a:r>
            <a:r>
              <a:rPr lang="en-US" sz="1200" dirty="0"/>
              <a:t>2015-04-29T12:55:39Z</a:t>
            </a:r>
            <a:r>
              <a:rPr lang="en-US" sz="1200" dirty="0">
                <a:solidFill>
                  <a:srgbClr val="1F497D"/>
                </a:solidFill>
              </a:rPr>
              <a:t>&lt;/</a:t>
            </a:r>
            <a:r>
              <a:rPr lang="en-US" sz="1200" dirty="0" err="1">
                <a:solidFill>
                  <a:srgbClr val="1F497D"/>
                </a:solidFill>
              </a:rPr>
              <a:t>ServiceActivationDate</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&lt;</a:t>
            </a:r>
            <a:r>
              <a:rPr lang="en-US" sz="1200" dirty="0" err="1">
                <a:solidFill>
                  <a:srgbClr val="1F497D"/>
                </a:solidFill>
              </a:rPr>
              <a:t>ServiceExpirationDate</a:t>
            </a:r>
            <a:r>
              <a:rPr lang="en-US" sz="1200" dirty="0">
                <a:solidFill>
                  <a:srgbClr val="1F497D"/>
                </a:solidFill>
              </a:rPr>
              <a:t>&gt;</a:t>
            </a:r>
            <a:r>
              <a:rPr lang="en-US" sz="1200" dirty="0"/>
              <a:t>2015-04-29T12:55:39Z</a:t>
            </a:r>
            <a:r>
              <a:rPr lang="en-US" sz="1200" dirty="0">
                <a:solidFill>
                  <a:srgbClr val="1F497D"/>
                </a:solidFill>
              </a:rPr>
              <a:t>&lt;/</a:t>
            </a:r>
            <a:r>
              <a:rPr lang="en-US" sz="1200" dirty="0" err="1">
                <a:solidFill>
                  <a:srgbClr val="1F497D"/>
                </a:solidFill>
              </a:rPr>
              <a:t>ServiceExpirationDate</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&lt;Certificate&gt;</a:t>
            </a:r>
            <a:r>
              <a:rPr lang="en-US" sz="1200" dirty="0"/>
              <a:t>SGksIEkgYW0gYSBuaWNlIFg1MDkgQ2VydGlmaWNhdGU=</a:t>
            </a:r>
            <a:r>
              <a:rPr lang="en-US" sz="1200" dirty="0">
                <a:solidFill>
                  <a:srgbClr val="1F497D"/>
                </a:solidFill>
              </a:rPr>
              <a:t>&lt;/Certificate&gt;</a:t>
            </a:r>
            <a:br>
              <a:rPr lang="en-US" sz="1200" dirty="0">
                <a:solidFill>
                  <a:srgbClr val="1F497D"/>
                </a:solidFill>
              </a:rPr>
            </a:br>
            <a:r>
              <a:rPr lang="en-US" sz="1200" dirty="0"/>
              <a:t>                         </a:t>
            </a:r>
            <a:r>
              <a:rPr lang="en-US" sz="1200" dirty="0">
                <a:solidFill>
                  <a:srgbClr val="1F497D"/>
                </a:solidFill>
              </a:rPr>
              <a:t>   &lt;</a:t>
            </a:r>
            <a:r>
              <a:rPr lang="en-US" sz="1200" dirty="0" err="1">
                <a:solidFill>
                  <a:srgbClr val="1F497D"/>
                </a:solidFill>
              </a:rPr>
              <a:t>ServiceDescription</a:t>
            </a:r>
            <a:r>
              <a:rPr lang="en-US" sz="1200" dirty="0">
                <a:solidFill>
                  <a:srgbClr val="1F497D"/>
                </a:solidFill>
              </a:rPr>
              <a:t>&gt;</a:t>
            </a:r>
            <a:r>
              <a:rPr lang="en-US" sz="1200" dirty="0"/>
              <a:t>This is the epSOS Order Service for the German NCP</a:t>
            </a:r>
            <a:r>
              <a:rPr lang="en-US" sz="1200" dirty="0">
                <a:solidFill>
                  <a:srgbClr val="1F497D"/>
                </a:solidFill>
              </a:rPr>
              <a:t>&lt;/</a:t>
            </a:r>
            <a:r>
              <a:rPr lang="en-US" sz="1200" dirty="0" err="1">
                <a:solidFill>
                  <a:srgbClr val="1F497D"/>
                </a:solidFill>
              </a:rPr>
              <a:t>ServiceDescription</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       &lt;</a:t>
            </a:r>
            <a:r>
              <a:rPr lang="en-US" sz="1200" dirty="0" err="1">
                <a:solidFill>
                  <a:srgbClr val="1F497D"/>
                </a:solidFill>
              </a:rPr>
              <a:t>TechnicalContactUrl</a:t>
            </a:r>
            <a:r>
              <a:rPr lang="en-US" sz="1200" dirty="0">
                <a:solidFill>
                  <a:srgbClr val="1F497D"/>
                </a:solidFill>
              </a:rPr>
              <a:t>&gt;</a:t>
            </a:r>
            <a:r>
              <a:rPr lang="en-US" sz="1200" dirty="0"/>
              <a:t>http://</a:t>
            </a:r>
            <a:r>
              <a:rPr lang="en-US" sz="1200" dirty="0" err="1"/>
              <a:t>germany</a:t>
            </a:r>
            <a:r>
              <a:rPr lang="en-US" sz="1200" dirty="0"/>
              <a:t>/contact</a:t>
            </a:r>
            <a:r>
              <a:rPr lang="en-US" sz="1200" dirty="0">
                <a:solidFill>
                  <a:srgbClr val="1F497D"/>
                </a:solidFill>
              </a:rPr>
              <a:t>&lt;/</a:t>
            </a:r>
            <a:r>
              <a:rPr lang="en-US" sz="1200" dirty="0" err="1">
                <a:solidFill>
                  <a:srgbClr val="1F497D"/>
                </a:solidFill>
              </a:rPr>
              <a:t>TechnicalContactUrl</a:t>
            </a:r>
            <a:r>
              <a:rPr lang="en-US" sz="1200" dirty="0">
                <a:solidFill>
                  <a:srgbClr val="1F497D"/>
                </a:solidFill>
              </a:rPr>
              <a:t>&gt;</a:t>
            </a:r>
            <a:br>
              <a:rPr lang="en-US" sz="1200" dirty="0">
                <a:solidFill>
                  <a:srgbClr val="1F497D"/>
                </a:solidFill>
              </a:rPr>
            </a:br>
            <a:r>
              <a:rPr lang="en-US" sz="1200" dirty="0"/>
              <a:t>                            </a:t>
            </a:r>
            <a:r>
              <a:rPr lang="en-US" sz="1200" dirty="0">
                <a:solidFill>
                  <a:srgbClr val="1F497D"/>
                </a:solidFill>
              </a:rPr>
              <a:t>&lt;</a:t>
            </a:r>
            <a:r>
              <a:rPr lang="en-US" sz="1200" dirty="0" err="1">
                <a:solidFill>
                  <a:srgbClr val="1F497D"/>
                </a:solidFill>
              </a:rPr>
              <a:t>TechnicalInformationUrl</a:t>
            </a:r>
            <a:r>
              <a:rPr lang="en-US" sz="1200" dirty="0">
                <a:solidFill>
                  <a:srgbClr val="1F497D"/>
                </a:solidFill>
              </a:rPr>
              <a:t>&gt;</a:t>
            </a:r>
            <a:r>
              <a:rPr lang="en-US" sz="1200" dirty="0"/>
              <a:t>http://</a:t>
            </a:r>
            <a:r>
              <a:rPr lang="en-US" sz="1200" dirty="0" err="1"/>
              <a:t>germany</a:t>
            </a:r>
            <a:r>
              <a:rPr lang="en-US" sz="1200" dirty="0"/>
              <a:t>/contact</a:t>
            </a:r>
            <a:r>
              <a:rPr lang="en-US" sz="1200" dirty="0">
                <a:solidFill>
                  <a:srgbClr val="1F497D"/>
                </a:solidFill>
              </a:rPr>
              <a:t>&lt;/</a:t>
            </a:r>
            <a:r>
              <a:rPr lang="en-US" sz="1200" dirty="0" err="1">
                <a:solidFill>
                  <a:srgbClr val="1F497D"/>
                </a:solidFill>
              </a:rPr>
              <a:t>TechnicalInformationUrl</a:t>
            </a:r>
            <a:r>
              <a:rPr lang="en-US" sz="1200" dirty="0">
                <a:solidFill>
                  <a:srgbClr val="1F497D"/>
                </a:solidFill>
              </a:rPr>
              <a:t>&gt;</a:t>
            </a:r>
            <a:br>
              <a:rPr lang="en-US" sz="1200" dirty="0">
                <a:solidFill>
                  <a:srgbClr val="1F497D"/>
                </a:solidFill>
              </a:rPr>
            </a:br>
            <a:r>
              <a:rPr lang="en-US" sz="1200" dirty="0">
                <a:solidFill>
                  <a:srgbClr val="1F497D"/>
                </a:solidFill>
              </a:rPr>
              <a:t> </a:t>
            </a:r>
            <a:r>
              <a:rPr lang="en-US" sz="1200" dirty="0" smtClean="0">
                <a:solidFill>
                  <a:srgbClr val="1F497D"/>
                </a:solidFill>
              </a:rPr>
              <a:t>                       &lt;</a:t>
            </a:r>
            <a:r>
              <a:rPr lang="en-US" sz="1200" dirty="0">
                <a:solidFill>
                  <a:srgbClr val="1F497D"/>
                </a:solidFill>
              </a:rPr>
              <a:t>/Endpoint&gt;</a:t>
            </a:r>
            <a:br>
              <a:rPr lang="en-US" sz="1200" dirty="0">
                <a:solidFill>
                  <a:srgbClr val="1F497D"/>
                </a:solidFill>
              </a:rPr>
            </a:br>
            <a:r>
              <a:rPr lang="en-US" sz="1200" dirty="0">
                <a:solidFill>
                  <a:srgbClr val="1F497D"/>
                </a:solidFill>
              </a:rPr>
              <a:t>                    &lt;/</a:t>
            </a:r>
            <a:r>
              <a:rPr lang="en-US" sz="1200" dirty="0" err="1">
                <a:solidFill>
                  <a:srgbClr val="1F497D"/>
                </a:solidFill>
              </a:rPr>
              <a:t>ServiceEndpointList</a:t>
            </a:r>
            <a:r>
              <a:rPr lang="en-US" sz="1200" dirty="0">
                <a:solidFill>
                  <a:srgbClr val="1F497D"/>
                </a:solidFill>
              </a:rPr>
              <a:t>&gt;</a:t>
            </a:r>
            <a:br>
              <a:rPr lang="en-US" sz="1200" dirty="0">
                <a:solidFill>
                  <a:srgbClr val="1F497D"/>
                </a:solidFill>
              </a:rPr>
            </a:br>
            <a:r>
              <a:rPr lang="en-US" sz="1200" dirty="0">
                <a:solidFill>
                  <a:srgbClr val="1F497D"/>
                </a:solidFill>
              </a:rPr>
              <a:t> </a:t>
            </a:r>
            <a:r>
              <a:rPr lang="en-US" sz="1200" dirty="0" smtClean="0">
                <a:solidFill>
                  <a:srgbClr val="1F497D"/>
                </a:solidFill>
              </a:rPr>
              <a:t>                </a:t>
            </a:r>
            <a:r>
              <a:rPr lang="en-US" sz="1200" dirty="0">
                <a:solidFill>
                  <a:srgbClr val="1F497D"/>
                </a:solidFill>
              </a:rPr>
              <a:t>&lt;/Process&gt;</a:t>
            </a:r>
            <a:br>
              <a:rPr lang="en-US" sz="1200" dirty="0">
                <a:solidFill>
                  <a:srgbClr val="1F497D"/>
                </a:solidFill>
              </a:rPr>
            </a:br>
            <a:r>
              <a:rPr lang="en-US" sz="1200" dirty="0">
                <a:solidFill>
                  <a:srgbClr val="1F497D"/>
                </a:solidFill>
              </a:rPr>
              <a:t>            &lt;/</a:t>
            </a:r>
            <a:r>
              <a:rPr lang="en-US" sz="1200" dirty="0" err="1" smtClean="0">
                <a:solidFill>
                  <a:srgbClr val="1F497D"/>
                </a:solidFill>
              </a:rPr>
              <a:t>ProcessList</a:t>
            </a:r>
            <a:r>
              <a:rPr lang="en-US" sz="1200" dirty="0" smtClean="0">
                <a:solidFill>
                  <a:srgbClr val="1F497D"/>
                </a:solidFill>
              </a:rPr>
              <a:t>&gt;           </a:t>
            </a:r>
            <a:r>
              <a:rPr lang="en-US" sz="1200" dirty="0">
                <a:solidFill>
                  <a:srgbClr val="1F497D"/>
                </a:solidFill>
              </a:rPr>
              <a:t/>
            </a:r>
            <a:br>
              <a:rPr lang="en-US" sz="1200" dirty="0">
                <a:solidFill>
                  <a:srgbClr val="1F497D"/>
                </a:solidFill>
              </a:rPr>
            </a:br>
            <a:r>
              <a:rPr lang="en-US" sz="1200" dirty="0">
                <a:solidFill>
                  <a:srgbClr val="1F497D"/>
                </a:solidFill>
              </a:rPr>
              <a:t>        &lt;/</a:t>
            </a:r>
            <a:r>
              <a:rPr lang="en-US" sz="1200" dirty="0" err="1">
                <a:solidFill>
                  <a:srgbClr val="1F497D"/>
                </a:solidFill>
              </a:rPr>
              <a:t>ServiceInformation</a:t>
            </a:r>
            <a:r>
              <a:rPr lang="en-US" sz="1200" dirty="0">
                <a:solidFill>
                  <a:srgbClr val="1F497D"/>
                </a:solidFill>
              </a:rPr>
              <a:t>&gt;</a:t>
            </a:r>
          </a:p>
        </p:txBody>
      </p:sp>
    </p:spTree>
    <p:extLst>
      <p:ext uri="{BB962C8B-B14F-4D97-AF65-F5344CB8AC3E}">
        <p14:creationId xmlns:p14="http://schemas.microsoft.com/office/powerpoint/2010/main" val="85826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lstStyle/>
          <a:p>
            <a:r>
              <a:rPr lang="en-US" dirty="0"/>
              <a:t>U</a:t>
            </a:r>
            <a:r>
              <a:rPr lang="en-US" dirty="0" smtClean="0"/>
              <a:t>se SMP as a Record Locator Service</a:t>
            </a:r>
          </a:p>
          <a:p>
            <a:r>
              <a:rPr lang="en-US" dirty="0" smtClean="0"/>
              <a:t>Automatic configuration of client / servers </a:t>
            </a:r>
          </a:p>
          <a:p>
            <a:r>
              <a:rPr lang="en-US" dirty="0" smtClean="0"/>
              <a:t>Terminology services capabilities (RDF, OWL, FHIR)</a:t>
            </a:r>
          </a:p>
          <a:p>
            <a:r>
              <a:rPr lang="en-US" dirty="0" smtClean="0"/>
              <a:t>Security assertion broker (e.g., SAML to JWT)</a:t>
            </a:r>
            <a:endParaRPr lang="en-US" dirty="0"/>
          </a:p>
        </p:txBody>
      </p:sp>
    </p:spTree>
    <p:extLst>
      <p:ext uri="{BB962C8B-B14F-4D97-AF65-F5344CB8AC3E}">
        <p14:creationId xmlns:p14="http://schemas.microsoft.com/office/powerpoint/2010/main" val="415307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Location</a:t>
            </a:r>
            <a:endParaRPr lang="en-US" dirty="0"/>
          </a:p>
        </p:txBody>
      </p:sp>
      <p:sp>
        <p:nvSpPr>
          <p:cNvPr id="3" name="Content Placeholder 2"/>
          <p:cNvSpPr>
            <a:spLocks noGrp="1"/>
          </p:cNvSpPr>
          <p:nvPr>
            <p:ph idx="1"/>
          </p:nvPr>
        </p:nvSpPr>
        <p:spPr/>
        <p:txBody>
          <a:bodyPr/>
          <a:lstStyle/>
          <a:p>
            <a:r>
              <a:rPr lang="en-US" dirty="0" smtClean="0"/>
              <a:t>Based on DNS (rfc4848)</a:t>
            </a:r>
          </a:p>
          <a:p>
            <a:pPr lvl="1"/>
            <a:r>
              <a:rPr lang="en-US" dirty="0" smtClean="0"/>
              <a:t>Using the NAPTR DNS entry</a:t>
            </a:r>
          </a:p>
          <a:p>
            <a:pPr lvl="1"/>
            <a:r>
              <a:rPr lang="en-US" sz="2000" dirty="0" smtClean="0">
                <a:latin typeface="Courier"/>
                <a:cs typeface="Courier"/>
              </a:rPr>
              <a:t>http</a:t>
            </a:r>
            <a:r>
              <a:rPr lang="en-US" sz="2000" dirty="0">
                <a:latin typeface="Courier"/>
                <a:cs typeface="Courier"/>
              </a:rPr>
              <a:t>://&lt;hash over </a:t>
            </a:r>
            <a:r>
              <a:rPr lang="en-US" sz="2000" dirty="0" err="1">
                <a:latin typeface="Courier"/>
                <a:cs typeface="Courier"/>
              </a:rPr>
              <a:t>recipientID</a:t>
            </a:r>
            <a:r>
              <a:rPr lang="en-US" sz="2000" dirty="0">
                <a:latin typeface="Courier"/>
                <a:cs typeface="Courier"/>
              </a:rPr>
              <a:t>&gt;.&lt;</a:t>
            </a:r>
            <a:r>
              <a:rPr lang="en-US" sz="2000" dirty="0" err="1">
                <a:latin typeface="Courier"/>
                <a:cs typeface="Courier"/>
              </a:rPr>
              <a:t>schemeID</a:t>
            </a:r>
            <a:r>
              <a:rPr lang="en-US" sz="2000" dirty="0">
                <a:latin typeface="Courier"/>
                <a:cs typeface="Courier"/>
              </a:rPr>
              <a:t>&gt;.&lt;</a:t>
            </a:r>
            <a:r>
              <a:rPr lang="en-US" sz="2000" dirty="0" err="1">
                <a:latin typeface="Courier"/>
                <a:cs typeface="Courier"/>
              </a:rPr>
              <a:t>SMLdomain</a:t>
            </a:r>
            <a:r>
              <a:rPr lang="en-US" sz="2000" dirty="0">
                <a:latin typeface="Courier"/>
                <a:cs typeface="Courier"/>
              </a:rPr>
              <a:t>&gt;/&lt;</a:t>
            </a:r>
            <a:r>
              <a:rPr lang="en-US" sz="2000" dirty="0" err="1">
                <a:latin typeface="Courier"/>
                <a:cs typeface="Courier"/>
              </a:rPr>
              <a:t>recipientID</a:t>
            </a:r>
            <a:r>
              <a:rPr lang="en-US" sz="2000" dirty="0">
                <a:latin typeface="Courier"/>
                <a:cs typeface="Courier"/>
              </a:rPr>
              <a:t>&gt;/services/&lt;</a:t>
            </a:r>
            <a:r>
              <a:rPr lang="en-US" sz="2000" dirty="0" err="1">
                <a:latin typeface="Courier"/>
                <a:cs typeface="Courier"/>
              </a:rPr>
              <a:t>documentType</a:t>
            </a:r>
            <a:r>
              <a:rPr lang="en-US" sz="2000" dirty="0">
                <a:latin typeface="Courier"/>
                <a:cs typeface="Courier"/>
              </a:rPr>
              <a:t>&gt;</a:t>
            </a:r>
          </a:p>
          <a:p>
            <a:pPr lvl="1"/>
            <a:r>
              <a:rPr lang="en-US" sz="2000" dirty="0">
                <a:latin typeface="Courier"/>
                <a:cs typeface="Courier"/>
              </a:rPr>
              <a:t>IN NAPTR 100 10 "U" "</a:t>
            </a:r>
            <a:r>
              <a:rPr lang="en-US" sz="2000" dirty="0" err="1">
                <a:latin typeface="Courier"/>
                <a:cs typeface="Courier"/>
              </a:rPr>
              <a:t>Meta:SMP</a:t>
            </a:r>
            <a:r>
              <a:rPr lang="en-US" sz="2000" dirty="0">
                <a:latin typeface="Courier"/>
                <a:cs typeface="Courier"/>
              </a:rPr>
              <a:t>" "!^.*$!https://</a:t>
            </a:r>
            <a:r>
              <a:rPr lang="en-US" sz="2000" dirty="0" err="1">
                <a:latin typeface="Courier"/>
                <a:cs typeface="Courier"/>
              </a:rPr>
              <a:t>serviceprovider.peppol.eu</a:t>
            </a:r>
            <a:r>
              <a:rPr lang="en-US" sz="2000" dirty="0">
                <a:latin typeface="Courier"/>
                <a:cs typeface="Courier"/>
              </a:rPr>
              <a:t>/e49b223851f6e97cbfce4f72c3402aac/!" .</a:t>
            </a:r>
          </a:p>
          <a:p>
            <a:pPr marL="457200" lvl="1" indent="0">
              <a:buNone/>
            </a:pPr>
            <a:endParaRPr lang="en-US" dirty="0"/>
          </a:p>
        </p:txBody>
      </p:sp>
    </p:spTree>
    <p:extLst>
      <p:ext uri="{BB962C8B-B14F-4D97-AF65-F5344CB8AC3E}">
        <p14:creationId xmlns:p14="http://schemas.microsoft.com/office/powerpoint/2010/main" val="86802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Two available implementations can be used</a:t>
            </a:r>
          </a:p>
          <a:p>
            <a:pPr lvl="1"/>
            <a:r>
              <a:rPr lang="en-US" dirty="0" smtClean="0"/>
              <a:t>EU Commission (register and SMP)</a:t>
            </a:r>
          </a:p>
          <a:p>
            <a:pPr lvl="1"/>
            <a:r>
              <a:rPr lang="en-US" dirty="0" smtClean="0"/>
              <a:t>University of Piraeus (SMP, register?)</a:t>
            </a:r>
          </a:p>
          <a:p>
            <a:r>
              <a:rPr lang="en-US" dirty="0" smtClean="0"/>
              <a:t>Both client libraries and services</a:t>
            </a:r>
          </a:p>
          <a:p>
            <a:r>
              <a:rPr lang="en-US" dirty="0" smtClean="0"/>
              <a:t>Technical Resources may be allocated by the commission</a:t>
            </a:r>
            <a:endParaRPr lang="en-US" dirty="0"/>
          </a:p>
        </p:txBody>
      </p:sp>
    </p:spTree>
    <p:extLst>
      <p:ext uri="{BB962C8B-B14F-4D97-AF65-F5344CB8AC3E}">
        <p14:creationId xmlns:p14="http://schemas.microsoft.com/office/powerpoint/2010/main" val="710293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628800"/>
            <a:ext cx="8229600" cy="2448271"/>
          </a:xfrm>
        </p:spPr>
        <p:txBody>
          <a:bodyPr/>
          <a:lstStyle/>
          <a:p>
            <a:r>
              <a:rPr lang="en-GB" noProof="0" dirty="0" smtClean="0">
                <a:solidFill>
                  <a:schemeClr val="tx2">
                    <a:lumMod val="60000"/>
                    <a:lumOff val="40000"/>
                  </a:schemeClr>
                </a:solidFill>
              </a:rPr>
              <a:t>Discussion?</a:t>
            </a:r>
            <a:endParaRPr lang="en-GB" sz="2000" noProof="0" dirty="0">
              <a:solidFill>
                <a:schemeClr val="tx2">
                  <a:lumMod val="60000"/>
                  <a:lumOff val="40000"/>
                </a:schemeClr>
              </a:solidFill>
            </a:endParaRPr>
          </a:p>
        </p:txBody>
      </p:sp>
      <p:sp>
        <p:nvSpPr>
          <p:cNvPr id="3" name="Fußzeilenplatzhalter 2"/>
          <p:cNvSpPr>
            <a:spLocks noGrp="1"/>
          </p:cNvSpPr>
          <p:nvPr>
            <p:ph type="ftr" sz="quarter" idx="11"/>
          </p:nvPr>
        </p:nvSpPr>
        <p:spPr/>
        <p:txBody>
          <a:bodyPr/>
          <a:lstStyle/>
          <a:p>
            <a:pPr>
              <a:defRPr/>
            </a:pPr>
            <a:r>
              <a:rPr lang="en-GB" smtClean="0"/>
              <a:t>e-SENS CC6.3 f2f, Brussels –  Security and Trust</a:t>
            </a:r>
            <a:endParaRPr lang="de-DE"/>
          </a:p>
        </p:txBody>
      </p:sp>
      <p:sp>
        <p:nvSpPr>
          <p:cNvPr id="4" name="Foliennummernplatzhalter 3"/>
          <p:cNvSpPr>
            <a:spLocks noGrp="1"/>
          </p:cNvSpPr>
          <p:nvPr>
            <p:ph type="sldNum" sz="quarter" idx="12"/>
          </p:nvPr>
        </p:nvSpPr>
        <p:spPr/>
        <p:txBody>
          <a:bodyPr/>
          <a:lstStyle/>
          <a:p>
            <a:pPr>
              <a:defRPr/>
            </a:pPr>
            <a:fld id="{2592909A-1E94-4D65-AEBB-F60EA64781A2}" type="slidenum">
              <a:rPr lang="de-DE" smtClean="0"/>
              <a:pPr>
                <a:defRPr/>
              </a:pPr>
              <a:t>14</a:t>
            </a:fld>
            <a:endParaRPr lang="de-DE"/>
          </a:p>
        </p:txBody>
      </p:sp>
    </p:spTree>
    <p:extLst>
      <p:ext uri="{BB962C8B-B14F-4D97-AF65-F5344CB8AC3E}">
        <p14:creationId xmlns:p14="http://schemas.microsoft.com/office/powerpoint/2010/main" val="380222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New e-SENS Architecture</a:t>
            </a:r>
            <a:endParaRPr lang="en-GB" noProof="0" dirty="0"/>
          </a:p>
        </p:txBody>
      </p:sp>
      <p:sp>
        <p:nvSpPr>
          <p:cNvPr id="3" name="Inhaltsplatzhalter 2"/>
          <p:cNvSpPr>
            <a:spLocks noGrp="1"/>
          </p:cNvSpPr>
          <p:nvPr>
            <p:ph idx="1"/>
          </p:nvPr>
        </p:nvSpPr>
        <p:spPr>
          <a:xfrm>
            <a:off x="467544" y="1340768"/>
            <a:ext cx="8229600" cy="4525963"/>
          </a:xfrm>
        </p:spPr>
        <p:txBody>
          <a:bodyPr/>
          <a:lstStyle/>
          <a:p>
            <a:r>
              <a:rPr lang="en-GB" sz="2800" noProof="0" dirty="0" smtClean="0"/>
              <a:t>A new e-SENS architecture has been proposed</a:t>
            </a:r>
          </a:p>
          <a:p>
            <a:r>
              <a:rPr lang="en-GB" sz="2800" dirty="0" smtClean="0"/>
              <a:t>Solution Architectural </a:t>
            </a:r>
            <a:r>
              <a:rPr lang="en-GB" sz="2800" dirty="0" smtClean="0"/>
              <a:t>Template (SAT)</a:t>
            </a:r>
          </a:p>
          <a:p>
            <a:pPr lvl="1"/>
            <a:r>
              <a:rPr lang="en-US" sz="2000" dirty="0" smtClean="0"/>
              <a:t>a </a:t>
            </a:r>
            <a:r>
              <a:rPr lang="en-US" sz="2000" dirty="0"/>
              <a:t>model of assembly of building blocks that solution architects and designer can follow to built their own </a:t>
            </a:r>
            <a:r>
              <a:rPr lang="en-US" sz="2000" dirty="0" smtClean="0"/>
              <a:t>solution</a:t>
            </a:r>
          </a:p>
          <a:p>
            <a:r>
              <a:rPr lang="en-US" sz="2400" dirty="0" smtClean="0"/>
              <a:t>Architectural Building Block (ABB)</a:t>
            </a:r>
          </a:p>
          <a:p>
            <a:pPr lvl="1"/>
            <a:r>
              <a:rPr lang="en-US" sz="2000" dirty="0" smtClean="0"/>
              <a:t>an artifact that represent a capability (e.g., Evidence Emitter)</a:t>
            </a:r>
          </a:p>
          <a:p>
            <a:pPr lvl="1"/>
            <a:r>
              <a:rPr lang="en-US" sz="2000" b="1" noProof="0" dirty="0" smtClean="0"/>
              <a:t>ABB Specs: </a:t>
            </a:r>
            <a:r>
              <a:rPr lang="en-US" sz="2000" noProof="0" dirty="0" smtClean="0"/>
              <a:t>the technical specifications of the ABB (e.g., the implementation details of the Evidence Emitter)</a:t>
            </a:r>
          </a:p>
          <a:p>
            <a:r>
              <a:rPr lang="en-US" sz="2400" noProof="0" dirty="0" smtClean="0"/>
              <a:t>Solution Building Block (SBB)</a:t>
            </a:r>
          </a:p>
          <a:p>
            <a:pPr lvl="1"/>
            <a:r>
              <a:rPr lang="en-US" sz="2000" dirty="0" smtClean="0"/>
              <a:t>The </a:t>
            </a:r>
            <a:r>
              <a:rPr lang="en-US" sz="2000" dirty="0" err="1" smtClean="0"/>
              <a:t>bytecode</a:t>
            </a:r>
            <a:r>
              <a:rPr lang="en-US" sz="2000" dirty="0" smtClean="0"/>
              <a:t>, the </a:t>
            </a:r>
            <a:r>
              <a:rPr lang="en-US" sz="2000" i="1" dirty="0" smtClean="0"/>
              <a:t>reference implementation</a:t>
            </a:r>
            <a:r>
              <a:rPr lang="en-US" sz="2000" dirty="0" smtClean="0"/>
              <a:t>. </a:t>
            </a:r>
            <a:endParaRPr lang="en-GB" sz="2000" noProof="0" dirty="0" smtClean="0"/>
          </a:p>
        </p:txBody>
      </p:sp>
      <p:sp>
        <p:nvSpPr>
          <p:cNvPr id="4" name="Fußzeilenplatzhalter 3"/>
          <p:cNvSpPr>
            <a:spLocks noGrp="1"/>
          </p:cNvSpPr>
          <p:nvPr>
            <p:ph type="ftr" sz="quarter" idx="11"/>
          </p:nvPr>
        </p:nvSpPr>
        <p:spPr/>
        <p:txBody>
          <a:bodyPr/>
          <a:lstStyle/>
          <a:p>
            <a:pPr eaLnBrk="1" hangingPunct="1"/>
            <a:r>
              <a:rPr lang="en-US" altLang="en-US" dirty="0" smtClean="0"/>
              <a:t>e-SENS CC6.1 f2f, Brussels –  Non Repudiation</a:t>
            </a:r>
            <a:endParaRPr lang="en-US" altLang="en-US" dirty="0"/>
          </a:p>
        </p:txBody>
      </p:sp>
      <p:sp>
        <p:nvSpPr>
          <p:cNvPr id="5" name="Foliennummernplatzhalter 4"/>
          <p:cNvSpPr>
            <a:spLocks noGrp="1"/>
          </p:cNvSpPr>
          <p:nvPr>
            <p:ph type="sldNum" sz="quarter" idx="12"/>
          </p:nvPr>
        </p:nvSpPr>
        <p:spPr/>
        <p:txBody>
          <a:bodyPr/>
          <a:lstStyle/>
          <a:p>
            <a:pPr>
              <a:defRPr/>
            </a:pPr>
            <a:fld id="{DE419BDA-DC33-4018-A03F-5A30A2B6AB07}" type="slidenum">
              <a:rPr lang="de-DE" smtClean="0"/>
              <a:pPr>
                <a:defRPr/>
              </a:pPr>
              <a:t>2</a:t>
            </a:fld>
            <a:endParaRPr lang="de-DE" dirty="0"/>
          </a:p>
        </p:txBody>
      </p:sp>
    </p:spTree>
    <p:extLst>
      <p:ext uri="{BB962C8B-B14F-4D97-AF65-F5344CB8AC3E}">
        <p14:creationId xmlns:p14="http://schemas.microsoft.com/office/powerpoint/2010/main" val="36035859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Static configuration</a:t>
            </a:r>
          </a:p>
          <a:p>
            <a:pPr lvl="1"/>
            <a:r>
              <a:rPr lang="en-US" sz="2000" dirty="0" err="1" smtClean="0"/>
              <a:t>OpenNCP</a:t>
            </a:r>
            <a:r>
              <a:rPr lang="en-US" sz="2000" dirty="0" smtClean="0"/>
              <a:t> relies on a set of static configuration entries mapping the remote capabilities; FET NCP used the Central Configuration Services</a:t>
            </a:r>
          </a:p>
          <a:p>
            <a:pPr lvl="1"/>
            <a:r>
              <a:rPr lang="en-US" sz="2000" dirty="0" smtClean="0"/>
              <a:t>Due to the epSOS modular architecture, the capability of the remote NCP are not known in advance</a:t>
            </a:r>
          </a:p>
          <a:p>
            <a:pPr lvl="1"/>
            <a:r>
              <a:rPr lang="en-US" sz="2000" b="1" i="1" dirty="0" smtClean="0"/>
              <a:t>This is the second BB that tries to fill the gaps left open by epSOS</a:t>
            </a:r>
          </a:p>
          <a:p>
            <a:r>
              <a:rPr lang="en-US" sz="2400" dirty="0" smtClean="0"/>
              <a:t>Sample questions</a:t>
            </a:r>
          </a:p>
          <a:p>
            <a:pPr lvl="1"/>
            <a:r>
              <a:rPr lang="en-US" sz="2000" dirty="0" smtClean="0"/>
              <a:t>Does the remote NCP support XCA? Or XCF? </a:t>
            </a:r>
          </a:p>
          <a:p>
            <a:pPr lvl="1"/>
            <a:r>
              <a:rPr lang="en-US" sz="2000" dirty="0" smtClean="0"/>
              <a:t>Which Identity Traits? </a:t>
            </a:r>
          </a:p>
          <a:p>
            <a:pPr lvl="1"/>
            <a:r>
              <a:rPr lang="en-US" sz="2000" dirty="0" smtClean="0"/>
              <a:t>Which certificate the remote is used to secure the specific epSOS endpoint? </a:t>
            </a:r>
          </a:p>
          <a:p>
            <a:pPr lvl="1"/>
            <a:r>
              <a:rPr lang="en-US" sz="2000" dirty="0" smtClean="0"/>
              <a:t>Is the patient identifier exchanged using Stork / </a:t>
            </a:r>
            <a:r>
              <a:rPr lang="en-US" sz="2000" dirty="0" err="1" smtClean="0"/>
              <a:t>FutureID</a:t>
            </a:r>
            <a:r>
              <a:rPr lang="en-US" sz="2000" dirty="0" smtClean="0"/>
              <a:t> or XCPD? </a:t>
            </a:r>
          </a:p>
          <a:p>
            <a:pPr lvl="1"/>
            <a:r>
              <a:rPr lang="en-US" sz="2000" dirty="0" smtClean="0"/>
              <a:t>Is the remote ready for FHIR? </a:t>
            </a:r>
          </a:p>
          <a:p>
            <a:pPr lvl="1"/>
            <a:endParaRPr lang="en-US" sz="2400" dirty="0"/>
          </a:p>
        </p:txBody>
      </p:sp>
    </p:spTree>
    <p:extLst>
      <p:ext uri="{BB962C8B-B14F-4D97-AF65-F5344CB8AC3E}">
        <p14:creationId xmlns:p14="http://schemas.microsoft.com/office/powerpoint/2010/main" val="282011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e-SENS solution	</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Capability Lookup ABB</a:t>
            </a:r>
          </a:p>
          <a:p>
            <a:pPr lvl="1"/>
            <a:r>
              <a:rPr lang="en-US" sz="2000" dirty="0" smtClean="0"/>
              <a:t>provide </a:t>
            </a:r>
            <a:r>
              <a:rPr lang="en-US" sz="2000" dirty="0"/>
              <a:t>metadata about the communication partner’s interoperability capabilities on all levels defined in the European Interoperability Framework (Legal, Organizational, Process, Semantic and Technical interoperability levels). The metadata can be used to dynamically set interoperability parameters and ambitions between the sender and </a:t>
            </a:r>
            <a:r>
              <a:rPr lang="en-US" sz="2000" dirty="0" smtClean="0"/>
              <a:t>receiver (</a:t>
            </a:r>
            <a:r>
              <a:rPr lang="en-US" sz="2000" b="1" dirty="0"/>
              <a:t>Service Metadata </a:t>
            </a:r>
            <a:r>
              <a:rPr lang="en-US" sz="2000" b="1" dirty="0" smtClean="0"/>
              <a:t>Publishing, BDX-SMP</a:t>
            </a:r>
            <a:r>
              <a:rPr lang="en-US" sz="2000" dirty="0" smtClean="0"/>
              <a:t>)</a:t>
            </a:r>
            <a:endParaRPr lang="en-US" sz="2000" dirty="0"/>
          </a:p>
          <a:p>
            <a:r>
              <a:rPr lang="en-US" sz="2400" dirty="0" smtClean="0"/>
              <a:t>Service Location ABB</a:t>
            </a:r>
          </a:p>
          <a:p>
            <a:pPr lvl="1"/>
            <a:r>
              <a:rPr lang="en-US" sz="2100" dirty="0"/>
              <a:t>To use to a metadata service, the sender needs to know the location of that service. The e-SENS Service Location ABB defines a standard location for metadata service providers</a:t>
            </a:r>
            <a:r>
              <a:rPr lang="en-US" sz="2100" dirty="0" smtClean="0"/>
              <a:t>. The </a:t>
            </a:r>
            <a:r>
              <a:rPr lang="en-US" sz="2100" dirty="0"/>
              <a:t>located metadata service can be used to obtain service metadata to properly configure the transport connection to the endpoint for that entity (or service provider) and to send documents or data to an end entity (or its service </a:t>
            </a:r>
            <a:r>
              <a:rPr lang="en-US" sz="2100" dirty="0" smtClean="0"/>
              <a:t>provider, </a:t>
            </a:r>
            <a:r>
              <a:rPr lang="en-US" sz="2100" b="1" dirty="0" smtClean="0"/>
              <a:t>BDX-Location</a:t>
            </a:r>
            <a:r>
              <a:rPr lang="en-US" sz="2100" dirty="0" smtClean="0"/>
              <a:t>)</a:t>
            </a:r>
            <a:r>
              <a:rPr lang="en-US" sz="2100" dirty="0"/>
              <a:t>.</a:t>
            </a:r>
          </a:p>
        </p:txBody>
      </p:sp>
    </p:spTree>
    <p:extLst>
      <p:ext uri="{BB962C8B-B14F-4D97-AF65-F5344CB8AC3E}">
        <p14:creationId xmlns:p14="http://schemas.microsoft.com/office/powerpoint/2010/main" val="153000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Metadata Publishing</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OASIS standard from the BDXR TC</a:t>
            </a:r>
          </a:p>
          <a:p>
            <a:r>
              <a:rPr lang="en-US" sz="2800" dirty="0" smtClean="0"/>
              <a:t>Based on the PEPPOL Experience</a:t>
            </a:r>
          </a:p>
          <a:p>
            <a:pPr lvl="1"/>
            <a:r>
              <a:rPr lang="en-US" dirty="0" smtClean="0"/>
              <a:t>Having in PEPPOL its most important stakeholder</a:t>
            </a:r>
          </a:p>
          <a:p>
            <a:r>
              <a:rPr lang="en-US" sz="2800" dirty="0" smtClean="0"/>
              <a:t>Editor is Sven Rasmussen (former e-SENS lead architect)</a:t>
            </a:r>
          </a:p>
          <a:p>
            <a:r>
              <a:rPr lang="en-US" sz="2800" dirty="0" smtClean="0"/>
              <a:t>Extensible data model  + REST Interface</a:t>
            </a:r>
          </a:p>
          <a:p>
            <a:r>
              <a:rPr lang="en-US" sz="2800" dirty="0" smtClean="0"/>
              <a:t>Service location is based on DNS (BDXL) </a:t>
            </a:r>
          </a:p>
          <a:p>
            <a:r>
              <a:rPr lang="en-US" sz="2800" dirty="0" smtClean="0"/>
              <a:t>Two mode of operation: </a:t>
            </a:r>
          </a:p>
          <a:p>
            <a:pPr lvl="1"/>
            <a:r>
              <a:rPr lang="en-US" sz="2400" dirty="0" smtClean="0"/>
              <a:t>Centralized</a:t>
            </a:r>
          </a:p>
          <a:p>
            <a:pPr lvl="1"/>
            <a:r>
              <a:rPr lang="en-US" sz="2400" dirty="0" smtClean="0"/>
              <a:t>Distributed</a:t>
            </a:r>
            <a:endParaRPr lang="en-US" sz="2400" dirty="0"/>
          </a:p>
        </p:txBody>
      </p:sp>
    </p:spTree>
    <p:extLst>
      <p:ext uri="{BB962C8B-B14F-4D97-AF65-F5344CB8AC3E}">
        <p14:creationId xmlns:p14="http://schemas.microsoft.com/office/powerpoint/2010/main" val="9978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SMP</a:t>
            </a:r>
            <a:endParaRPr lang="en-US" dirty="0"/>
          </a:p>
        </p:txBody>
      </p:sp>
      <p:pic>
        <p:nvPicPr>
          <p:cNvPr id="4" name="Content Placeholder 3" descr="image00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218" t="-7832" r="-4830" b="-5823"/>
          <a:stretch/>
        </p:blipFill>
        <p:spPr>
          <a:xfrm>
            <a:off x="457200" y="1043214"/>
            <a:ext cx="7734300" cy="5433786"/>
          </a:xfrm>
        </p:spPr>
      </p:pic>
    </p:spTree>
    <p:extLst>
      <p:ext uri="{BB962C8B-B14F-4D97-AF65-F5344CB8AC3E}">
        <p14:creationId xmlns:p14="http://schemas.microsoft.com/office/powerpoint/2010/main" val="185862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SMP</a:t>
            </a:r>
            <a:endParaRPr lang="en-US" dirty="0"/>
          </a:p>
        </p:txBody>
      </p:sp>
      <p:pic>
        <p:nvPicPr>
          <p:cNvPr id="4" name="Content Placeholder 3" descr="image003.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53" b="-1225"/>
          <a:stretch/>
        </p:blipFill>
        <p:spPr>
          <a:xfrm>
            <a:off x="879929" y="1417638"/>
            <a:ext cx="6936014" cy="4821264"/>
          </a:xfrm>
        </p:spPr>
      </p:pic>
    </p:spTree>
    <p:extLst>
      <p:ext uri="{BB962C8B-B14F-4D97-AF65-F5344CB8AC3E}">
        <p14:creationId xmlns:p14="http://schemas.microsoft.com/office/powerpoint/2010/main" val="186488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lstStyle/>
          <a:p>
            <a:r>
              <a:rPr lang="en-US" dirty="0" err="1" smtClean="0"/>
              <a:t>ServiceGroup</a:t>
            </a:r>
            <a:endParaRPr lang="en-US" dirty="0"/>
          </a:p>
          <a:p>
            <a:pPr lvl="1"/>
            <a:r>
              <a:rPr lang="en-US" dirty="0" smtClean="0"/>
              <a:t>represents </a:t>
            </a:r>
            <a:r>
              <a:rPr lang="en-US" dirty="0"/>
              <a:t>a set of services associated with a specific Participant Identifier that is handled by a specific </a:t>
            </a:r>
            <a:r>
              <a:rPr lang="en-US" dirty="0" smtClean="0"/>
              <a:t>SMP</a:t>
            </a:r>
          </a:p>
          <a:p>
            <a:r>
              <a:rPr lang="en-US" dirty="0" err="1" smtClean="0"/>
              <a:t>ServiceInformation</a:t>
            </a:r>
            <a:endParaRPr lang="en-US" dirty="0" smtClean="0"/>
          </a:p>
          <a:p>
            <a:pPr lvl="1"/>
            <a:r>
              <a:rPr lang="en-US" dirty="0" smtClean="0"/>
              <a:t>contains information about a specific service</a:t>
            </a:r>
          </a:p>
          <a:p>
            <a:pPr lvl="2"/>
            <a:r>
              <a:rPr lang="en-US" dirty="0" smtClean="0"/>
              <a:t>its identifier</a:t>
            </a:r>
          </a:p>
          <a:p>
            <a:pPr lvl="2"/>
            <a:r>
              <a:rPr lang="en-US" dirty="0" smtClean="0"/>
              <a:t>type of document exchanged</a:t>
            </a:r>
          </a:p>
          <a:p>
            <a:endParaRPr lang="en-US" dirty="0"/>
          </a:p>
        </p:txBody>
      </p:sp>
    </p:spTree>
    <p:extLst>
      <p:ext uri="{BB962C8B-B14F-4D97-AF65-F5344CB8AC3E}">
        <p14:creationId xmlns:p14="http://schemas.microsoft.com/office/powerpoint/2010/main" val="44545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first mapping</a:t>
            </a:r>
            <a:endParaRPr lang="en-US" dirty="0"/>
          </a:p>
        </p:txBody>
      </p:sp>
      <p:sp>
        <p:nvSpPr>
          <p:cNvPr id="3" name="Content Placeholder 2"/>
          <p:cNvSpPr>
            <a:spLocks noGrp="1"/>
          </p:cNvSpPr>
          <p:nvPr>
            <p:ph idx="1"/>
          </p:nvPr>
        </p:nvSpPr>
        <p:spPr/>
        <p:txBody>
          <a:bodyPr>
            <a:normAutofit fontScale="55000" lnSpcReduction="20000"/>
          </a:bodyPr>
          <a:lstStyle/>
          <a:p>
            <a:r>
              <a:rPr lang="en-US" sz="4200" dirty="0" smtClean="0"/>
              <a:t>A first na</a:t>
            </a:r>
            <a:r>
              <a:rPr lang="en-US" sz="4200" dirty="0" smtClean="0"/>
              <a:t>ïve mapping is to group an NCP to a Service Group</a:t>
            </a:r>
          </a:p>
          <a:p>
            <a:endParaRPr lang="en-US" dirty="0" smtClean="0"/>
          </a:p>
          <a:p>
            <a:pPr marL="0" indent="0">
              <a:buNone/>
            </a:pPr>
            <a:r>
              <a:rPr lang="en-US" dirty="0"/>
              <a:t>&lt;!-- This is the Service Group file for the German NCP, according with 4.5.8.1 epSOS </a:t>
            </a:r>
            <a:r>
              <a:rPr lang="en-US" dirty="0" err="1"/>
              <a:t>EventIDs</a:t>
            </a:r>
            <a:r>
              <a:rPr lang="en-US" dirty="0"/>
              <a:t> --&gt;</a:t>
            </a:r>
            <a:br>
              <a:rPr lang="en-US" dirty="0"/>
            </a:br>
            <a:r>
              <a:rPr lang="en-US" dirty="0">
                <a:solidFill>
                  <a:schemeClr val="tx2"/>
                </a:solidFill>
              </a:rPr>
              <a:t>&lt;</a:t>
            </a:r>
            <a:r>
              <a:rPr lang="en-US" dirty="0" err="1" smtClean="0">
                <a:solidFill>
                  <a:schemeClr val="tx2"/>
                </a:solidFill>
              </a:rPr>
              <a:t>ServiceGroup</a:t>
            </a:r>
            <a:r>
              <a:rPr lang="en-US" dirty="0" smtClean="0">
                <a:solidFill>
                  <a:schemeClr val="tx2"/>
                </a:solidFill>
              </a:rPr>
              <a:t>&gt;</a:t>
            </a:r>
            <a:r>
              <a:rPr lang="en-US" dirty="0">
                <a:solidFill>
                  <a:schemeClr val="tx2"/>
                </a:solidFill>
              </a:rPr>
              <a:t/>
            </a:r>
            <a:br>
              <a:rPr lang="en-US" dirty="0">
                <a:solidFill>
                  <a:schemeClr val="tx2"/>
                </a:solidFill>
              </a:rPr>
            </a:br>
            <a:r>
              <a:rPr lang="en-US" dirty="0"/>
              <a:t>   </a:t>
            </a:r>
            <a:r>
              <a:rPr lang="en-US" dirty="0">
                <a:solidFill>
                  <a:srgbClr val="1F497D"/>
                </a:solidFill>
              </a:rPr>
              <a:t> &lt;</a:t>
            </a:r>
            <a:r>
              <a:rPr lang="en-US" dirty="0" err="1">
                <a:solidFill>
                  <a:srgbClr val="1F497D"/>
                </a:solidFill>
              </a:rPr>
              <a:t>ParticipantIdentifier</a:t>
            </a:r>
            <a:r>
              <a:rPr lang="en-US" dirty="0">
                <a:solidFill>
                  <a:srgbClr val="1F497D"/>
                </a:solidFill>
              </a:rPr>
              <a:t> </a:t>
            </a:r>
            <a:r>
              <a:rPr lang="en-US" dirty="0"/>
              <a:t>scheme="</a:t>
            </a:r>
            <a:r>
              <a:rPr lang="en-US" dirty="0">
                <a:solidFill>
                  <a:schemeClr val="accent6">
                    <a:lumMod val="75000"/>
                  </a:schemeClr>
                </a:solidFill>
              </a:rPr>
              <a:t>urn:epsos:2015:smp:scheme:participant_id</a:t>
            </a:r>
            <a:r>
              <a:rPr lang="en-US" dirty="0"/>
              <a:t>"&gt;</a:t>
            </a:r>
            <a:r>
              <a:rPr lang="en-US" dirty="0" err="1"/>
              <a:t>urn:germany:ncpb</a:t>
            </a:r>
            <a:r>
              <a:rPr lang="en-US" dirty="0">
                <a:solidFill>
                  <a:srgbClr val="1F497D"/>
                </a:solidFill>
              </a:rPr>
              <a:t>&lt;/</a:t>
            </a:r>
            <a:r>
              <a:rPr lang="en-US" dirty="0" err="1">
                <a:solidFill>
                  <a:srgbClr val="1F497D"/>
                </a:solidFill>
              </a:rPr>
              <a:t>ParticipantIdentifier</a:t>
            </a:r>
            <a:r>
              <a:rPr lang="en-US" dirty="0">
                <a:solidFill>
                  <a:srgbClr val="1F497D"/>
                </a:solidFill>
              </a:rPr>
              <a:t>&gt;</a:t>
            </a:r>
            <a:r>
              <a:rPr lang="en-US" dirty="0"/>
              <a:t/>
            </a:r>
            <a:br>
              <a:rPr lang="en-US" dirty="0"/>
            </a:br>
            <a:r>
              <a:rPr lang="en-US" dirty="0"/>
              <a:t>    &lt;</a:t>
            </a:r>
            <a:r>
              <a:rPr lang="en-US" dirty="0" err="1"/>
              <a:t>ServiceMetadataReferenceCollection</a:t>
            </a:r>
            <a:r>
              <a:rPr lang="en-US" dirty="0"/>
              <a:t>&gt;</a:t>
            </a:r>
            <a:br>
              <a:rPr lang="en-US" dirty="0"/>
            </a:br>
            <a:r>
              <a:rPr lang="en-US" dirty="0"/>
              <a:t>       </a:t>
            </a:r>
            <a:r>
              <a:rPr lang="en-US" dirty="0">
                <a:solidFill>
                  <a:schemeClr val="accent3"/>
                </a:solidFill>
              </a:rPr>
              <a:t> &lt;!-- For the 1,2 transaction: should we group them, or we allow to have different endpoints for the same service? --&gt;</a:t>
            </a:r>
            <a:br>
              <a:rPr lang="en-US" dirty="0">
                <a:solidFill>
                  <a:schemeClr val="accent3"/>
                </a:solidFill>
              </a:rPr>
            </a:br>
            <a:r>
              <a:rPr lang="en-US" dirty="0"/>
              <a:t>    </a:t>
            </a:r>
            <a:r>
              <a:rPr lang="en-US" dirty="0">
                <a:solidFill>
                  <a:srgbClr val="9BBB59"/>
                </a:solidFill>
              </a:rPr>
              <a:t>    &lt;!-- </a:t>
            </a:r>
            <a:r>
              <a:rPr lang="en-US" dirty="0" err="1">
                <a:solidFill>
                  <a:srgbClr val="9BBB59"/>
                </a:solidFill>
              </a:rPr>
              <a:t>epsosIdentityService</a:t>
            </a:r>
            <a:r>
              <a:rPr lang="en-US" dirty="0">
                <a:solidFill>
                  <a:srgbClr val="9BBB59"/>
                </a:solidFill>
              </a:rPr>
              <a:t>::</a:t>
            </a:r>
            <a:r>
              <a:rPr lang="en-US" dirty="0" err="1">
                <a:solidFill>
                  <a:srgbClr val="9BBB59"/>
                </a:solidFill>
              </a:rPr>
              <a:t>FindIdentityByTraits</a:t>
            </a:r>
            <a:r>
              <a:rPr lang="en-US" dirty="0">
                <a:solidFill>
                  <a:srgbClr val="9BBB59"/>
                </a:solidFill>
              </a:rPr>
              <a:t> </a:t>
            </a:r>
            <a:r>
              <a:rPr lang="en-US" dirty="0" err="1">
                <a:solidFill>
                  <a:srgbClr val="9BBB59"/>
                </a:solidFill>
              </a:rPr>
              <a:t>epsos-docid-qns</a:t>
            </a:r>
            <a:r>
              <a:rPr lang="en-US" dirty="0">
                <a:solidFill>
                  <a:srgbClr val="9BBB59"/>
                </a:solidFill>
              </a:rPr>
              <a:t>::</a:t>
            </a:r>
            <a:r>
              <a:rPr lang="en-US" dirty="0" err="1">
                <a:solidFill>
                  <a:srgbClr val="9BBB59"/>
                </a:solidFill>
              </a:rPr>
              <a:t>urn:epsos:services</a:t>
            </a:r>
            <a:r>
              <a:rPr lang="en-US" dirty="0">
                <a:solidFill>
                  <a:srgbClr val="9BBB59"/>
                </a:solidFill>
              </a:rPr>
              <a:t>##epsos-11 --&gt;</a:t>
            </a:r>
            <a:br>
              <a:rPr lang="en-US" dirty="0">
                <a:solidFill>
                  <a:srgbClr val="9BBB59"/>
                </a:solidFill>
              </a:rPr>
            </a:br>
            <a:r>
              <a:rPr lang="en-US" dirty="0"/>
              <a:t>        </a:t>
            </a:r>
            <a:r>
              <a:rPr lang="en-US" dirty="0">
                <a:solidFill>
                  <a:srgbClr val="1F497D"/>
                </a:solidFill>
              </a:rPr>
              <a:t>&lt;</a:t>
            </a:r>
            <a:r>
              <a:rPr lang="en-US" dirty="0" err="1">
                <a:solidFill>
                  <a:srgbClr val="1F497D"/>
                </a:solidFill>
              </a:rPr>
              <a:t>ServiceMetadataReference</a:t>
            </a:r>
            <a:r>
              <a:rPr lang="en-US" dirty="0">
                <a:solidFill>
                  <a:srgbClr val="1F497D"/>
                </a:solidFill>
              </a:rPr>
              <a:t> </a:t>
            </a:r>
            <a:r>
              <a:rPr lang="en-US" dirty="0" err="1"/>
              <a:t>href</a:t>
            </a:r>
            <a:r>
              <a:rPr lang="en-US" dirty="0"/>
              <a:t>="</a:t>
            </a:r>
            <a:r>
              <a:rPr lang="en-US" dirty="0">
                <a:solidFill>
                  <a:srgbClr val="E46C0A"/>
                </a:solidFill>
              </a:rPr>
              <a:t>http://</a:t>
            </a:r>
            <a:r>
              <a:rPr lang="en-US" dirty="0" err="1">
                <a:solidFill>
                  <a:srgbClr val="E46C0A"/>
                </a:solidFill>
              </a:rPr>
              <a:t>smp.location.de</a:t>
            </a:r>
            <a:r>
              <a:rPr lang="en-US" dirty="0">
                <a:solidFill>
                  <a:srgbClr val="E46C0A"/>
                </a:solidFill>
              </a:rPr>
              <a:t>/urn%3Aepsos%3A2015%3Asmp%3Ascheme%3Aparticipant_id%3A%3Aurn%3Agermany%3Ancpb/services/epsos-docid-qns%3A%3Aurn%3Aepsos%3Aservices%23%23epsos-11</a:t>
            </a:r>
            <a:r>
              <a:rPr lang="en-US" dirty="0"/>
              <a:t>"</a:t>
            </a:r>
            <a:r>
              <a:rPr lang="en-US" dirty="0">
                <a:solidFill>
                  <a:srgbClr val="1F497D"/>
                </a:solidFill>
              </a:rPr>
              <a:t>/&gt;</a:t>
            </a:r>
            <a:br>
              <a:rPr lang="en-US" dirty="0">
                <a:solidFill>
                  <a:srgbClr val="1F497D"/>
                </a:solidFill>
              </a:rPr>
            </a:br>
            <a:r>
              <a:rPr lang="en-US" dirty="0"/>
              <a:t>        </a:t>
            </a:r>
            <a:r>
              <a:rPr lang="en-US" dirty="0">
                <a:solidFill>
                  <a:srgbClr val="9BBB59"/>
                </a:solidFill>
              </a:rPr>
              <a:t>&lt;!-- </a:t>
            </a:r>
            <a:r>
              <a:rPr lang="en-US" dirty="0" err="1">
                <a:solidFill>
                  <a:srgbClr val="9BBB59"/>
                </a:solidFill>
              </a:rPr>
              <a:t>epsosPatientService</a:t>
            </a:r>
            <a:r>
              <a:rPr lang="en-US" dirty="0">
                <a:solidFill>
                  <a:srgbClr val="9BBB59"/>
                </a:solidFill>
              </a:rPr>
              <a:t>::List --&gt;</a:t>
            </a:r>
            <a:br>
              <a:rPr lang="en-US" dirty="0">
                <a:solidFill>
                  <a:srgbClr val="9BBB59"/>
                </a:solidFill>
              </a:rPr>
            </a:br>
            <a:r>
              <a:rPr lang="en-US" dirty="0"/>
              <a:t>      </a:t>
            </a:r>
            <a:r>
              <a:rPr lang="en-US" dirty="0">
                <a:solidFill>
                  <a:srgbClr val="1F497D"/>
                </a:solidFill>
              </a:rPr>
              <a:t>  &lt;</a:t>
            </a:r>
            <a:r>
              <a:rPr lang="en-US" dirty="0" err="1">
                <a:solidFill>
                  <a:srgbClr val="1F497D"/>
                </a:solidFill>
              </a:rPr>
              <a:t>ServiceMetadataReference</a:t>
            </a:r>
            <a:r>
              <a:rPr lang="en-US" dirty="0">
                <a:solidFill>
                  <a:srgbClr val="1F497D"/>
                </a:solidFill>
              </a:rPr>
              <a:t> </a:t>
            </a:r>
            <a:r>
              <a:rPr lang="en-US" dirty="0" err="1"/>
              <a:t>href</a:t>
            </a:r>
            <a:r>
              <a:rPr lang="en-US" dirty="0"/>
              <a:t>="</a:t>
            </a:r>
            <a:r>
              <a:rPr lang="en-US" dirty="0">
                <a:solidFill>
                  <a:srgbClr val="E46C0A"/>
                </a:solidFill>
              </a:rPr>
              <a:t>http://</a:t>
            </a:r>
            <a:r>
              <a:rPr lang="en-US" dirty="0" err="1">
                <a:solidFill>
                  <a:srgbClr val="E46C0A"/>
                </a:solidFill>
              </a:rPr>
              <a:t>smp.location.de</a:t>
            </a:r>
            <a:r>
              <a:rPr lang="en-US" dirty="0">
                <a:solidFill>
                  <a:srgbClr val="E46C0A"/>
                </a:solidFill>
              </a:rPr>
              <a:t>/urn%3Aepsos%3A2015%3Asmp%3Ascheme%3Aparticipant_id%3A%3Aurn%3Agermany%3Ancpb/services/epsos-docid-qns%3A%3Aurn%3Aepsos%3Aservices%23%23epsos-21</a:t>
            </a:r>
            <a:r>
              <a:rPr lang="en-US" dirty="0"/>
              <a:t>"</a:t>
            </a:r>
            <a:r>
              <a:rPr lang="en-US" dirty="0">
                <a:solidFill>
                  <a:srgbClr val="1F497D"/>
                </a:solidFill>
              </a:rPr>
              <a:t>/&gt;</a:t>
            </a:r>
            <a:r>
              <a:rPr lang="en-US" dirty="0"/>
              <a:t/>
            </a:r>
            <a:br>
              <a:rPr lang="en-US" dirty="0"/>
            </a:br>
            <a:endParaRPr lang="en-US" dirty="0" smtClean="0"/>
          </a:p>
        </p:txBody>
      </p:sp>
    </p:spTree>
    <p:extLst>
      <p:ext uri="{BB962C8B-B14F-4D97-AF65-F5344CB8AC3E}">
        <p14:creationId xmlns:p14="http://schemas.microsoft.com/office/powerpoint/2010/main" val="3179595096"/>
      </p:ext>
    </p:extLst>
  </p:cSld>
  <p:clrMapOvr>
    <a:masterClrMapping/>
  </p:clrMapOvr>
</p:sld>
</file>

<file path=ppt/theme/theme1.xml><?xml version="1.0" encoding="utf-8"?>
<a:theme xmlns:a="http://schemas.openxmlformats.org/drawingml/2006/main" name="e-SENS">
  <a:themeElements>
    <a:clrScheme name="e-SENS">
      <a:dk1>
        <a:srgbClr val="0668B2"/>
      </a:dk1>
      <a:lt1>
        <a:srgbClr val="FFFFFF"/>
      </a:lt1>
      <a:dk2>
        <a:srgbClr val="25336D"/>
      </a:dk2>
      <a:lt2>
        <a:srgbClr val="FFFFFF"/>
      </a:lt2>
      <a:accent1>
        <a:srgbClr val="177CC1"/>
      </a:accent1>
      <a:accent2>
        <a:srgbClr val="EDEDED"/>
      </a:accent2>
      <a:accent3>
        <a:srgbClr val="25336D"/>
      </a:accent3>
      <a:accent4>
        <a:srgbClr val="BFBFBF"/>
      </a:accent4>
      <a:accent5>
        <a:srgbClr val="006699"/>
      </a:accent5>
      <a:accent6>
        <a:srgbClr val="7F7F7F"/>
      </a:accent6>
      <a:hlink>
        <a:srgbClr val="FFC000"/>
      </a:hlink>
      <a:folHlink>
        <a:srgbClr val="99CC00"/>
      </a:folHlink>
    </a:clrScheme>
    <a:fontScheme name="Standarddesign">
      <a:majorFont>
        <a:latin typeface="Georgi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pattFill prst="pct25">
          <a:fgClr>
            <a:schemeClr val="bg1"/>
          </a:fgClr>
          <a:bgClr>
            <a:schemeClr val="bg1">
              <a:lumMod val="85000"/>
            </a:schemeClr>
          </a:bgClr>
        </a:pattFill>
        <a:ln>
          <a:noFill/>
          <a:headEnd/>
          <a:tailEnd/>
        </a:ln>
      </a:spPr>
      <a:bodyPr wrap="none" anchor="ctr"/>
      <a:lstStyle>
        <a:defPPr>
          <a:defRPr/>
        </a:defPPr>
      </a:lstStyle>
      <a:style>
        <a:lnRef idx="2">
          <a:schemeClr val="accent3"/>
        </a:lnRef>
        <a:fillRef idx="1">
          <a:schemeClr val="lt1"/>
        </a:fillRef>
        <a:effectRef idx="0">
          <a:schemeClr val="accent3"/>
        </a:effectRef>
        <a:fontRef idx="minor">
          <a:schemeClr val="dk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e-SENS</Template>
  <TotalTime>251</TotalTime>
  <Words>669</Words>
  <Application>Microsoft Macintosh PowerPoint</Application>
  <PresentationFormat>On-screen Show (4:3)</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e-SENS</vt:lpstr>
      <vt:lpstr>PowerPoint Presentation</vt:lpstr>
      <vt:lpstr>New e-SENS Architecture</vt:lpstr>
      <vt:lpstr>The problem </vt:lpstr>
      <vt:lpstr>The e-SENS solution </vt:lpstr>
      <vt:lpstr>Service Metadata Publishing</vt:lpstr>
      <vt:lpstr>Centralized SMP</vt:lpstr>
      <vt:lpstr>Distributed SMP</vt:lpstr>
      <vt:lpstr>Data Model</vt:lpstr>
      <vt:lpstr>A first mapping</vt:lpstr>
      <vt:lpstr>Service Information</vt:lpstr>
      <vt:lpstr>Suggestions</vt:lpstr>
      <vt:lpstr>Service Location</vt:lpstr>
      <vt:lpstr>Implementation</vt:lpstr>
      <vt:lpstr>PowerPoint Presentation</vt:lpstr>
    </vt:vector>
  </TitlesOfParts>
  <Manager>Pim van der Eijk</Manager>
  <Company>IT.NRW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Force Security &amp; Tust</dc:title>
  <dc:subject>Initiatian of Task Force Work</dc:subject>
  <dc:creator>Jörg Apitzsch</dc:creator>
  <cp:keywords>Security&amp;Trust HBB;Task Force</cp:keywords>
  <cp:lastModifiedBy>Massimiliano Masi</cp:lastModifiedBy>
  <cp:revision>181</cp:revision>
  <dcterms:created xsi:type="dcterms:W3CDTF">2014-01-14T13:26:41Z</dcterms:created>
  <dcterms:modified xsi:type="dcterms:W3CDTF">2015-05-11T13:55:02Z</dcterms:modified>
</cp:coreProperties>
</file>