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 descr="e-Sens_Logo_la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76250"/>
            <a:ext cx="77009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/>
          <p:cNvPicPr>
            <a:picLocks noChangeAspect="1"/>
          </p:cNvPicPr>
          <p:nvPr/>
        </p:nvPicPr>
        <p:blipFill>
          <a:blip r:embed="rId4" cstate="print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5650" y="2205038"/>
            <a:ext cx="45799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9750" y="2708275"/>
            <a:ext cx="77771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e-SENS</a:t>
            </a:r>
            <a:br>
              <a:rPr lang="en-US" i="1" dirty="0">
                <a:solidFill>
                  <a:srgbClr val="1C2A65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Electronic Simple European Networked Services</a:t>
            </a:r>
            <a:endParaRPr lang="de-DE" i="1" dirty="0">
              <a:solidFill>
                <a:srgbClr val="1C2A65"/>
              </a:solidFill>
              <a:latin typeface="Calibri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89040"/>
            <a:ext cx="7777163" cy="360040"/>
          </a:xfrm>
        </p:spPr>
        <p:txBody>
          <a:bodyPr/>
          <a:lstStyle>
            <a:lvl1pPr marL="0" indent="0">
              <a:buNone/>
              <a:defRPr sz="1800">
                <a:solidFill>
                  <a:srgbClr val="1C2A6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e-SENS CC6.3 f2f</a:t>
            </a:r>
            <a:endParaRPr lang="pl-PL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221163"/>
            <a:ext cx="7777163" cy="35996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en-US" altLang="en-US" dirty="0" smtClean="0"/>
              <a:t>2014-02-06/07 </a:t>
            </a:r>
            <a:r>
              <a:rPr lang="en-GB" dirty="0" smtClean="0"/>
              <a:t>, Brussels</a:t>
            </a:r>
            <a:endParaRPr lang="pl-PL" dirty="0" smtClean="0"/>
          </a:p>
          <a:p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39750" y="5661025"/>
            <a:ext cx="7848600" cy="4318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539750" y="4652963"/>
            <a:ext cx="7777163" cy="863600"/>
          </a:xfrm>
        </p:spPr>
        <p:txBody>
          <a:bodyPr anchor="t"/>
          <a:lstStyle>
            <a:lvl1pPr eaLnBrk="1" hangingPunct="1">
              <a:defRPr sz="20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Security and Trust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7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6131024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48064" y="6381710"/>
            <a:ext cx="1080269" cy="476250"/>
          </a:xfrm>
          <a:ln/>
        </p:spPr>
        <p:txBody>
          <a:bodyPr/>
          <a:lstStyle>
            <a:lvl1pPr>
              <a:defRPr sz="1000"/>
            </a:lvl1pPr>
          </a:lstStyle>
          <a:p>
            <a:r>
              <a:rPr lang="en-US" altLang="en-US" dirty="0" smtClean="0"/>
              <a:t>2014-02-06/07</a:t>
            </a: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0192" y="6361390"/>
            <a:ext cx="284380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 eaLnBrk="1" hangingPunct="1"/>
            <a:r>
              <a:rPr lang="en-US" altLang="en-US" dirty="0" smtClean="0"/>
              <a:t>e-SENS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6381710"/>
            <a:ext cx="43338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01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154-D10A-4B71-828B-30E4D4A2A66F}" type="datetimeFigureOut">
              <a:rPr lang="tr-TR" smtClean="0"/>
              <a:pPr/>
              <a:t>30.6.2014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6313-4235-42CC-BC56-547FCDA4E900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154-D10A-4B71-828B-30E4D4A2A66F}" type="datetimeFigureOut">
              <a:rPr lang="tr-TR" smtClean="0"/>
              <a:pPr/>
              <a:t>30.6.2014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C6313-4235-42CC-BC56-547FCDA4E900}" type="slidenum">
              <a:rPr lang="tr-TR" smtClean="0"/>
              <a:pPr/>
              <a:t>‹nº›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1"/>
          <p:cNvPicPr>
            <a:picLocks noChangeAspect="1"/>
          </p:cNvPicPr>
          <p:nvPr/>
        </p:nvPicPr>
        <p:blipFill>
          <a:blip r:embed="rId7" cstate="print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84213" y="6237288"/>
            <a:ext cx="1584325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>
              <a:spcBef>
                <a:spcPct val="0"/>
              </a:spcBef>
              <a:buSzTx/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pic>
        <p:nvPicPr>
          <p:cNvPr id="1028" name="Bild 11"/>
          <p:cNvPicPr>
            <a:picLocks noChangeAspect="1"/>
          </p:cNvPicPr>
          <p:nvPr/>
        </p:nvPicPr>
        <p:blipFill>
          <a:blip r:embed="rId7" cstate="print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235700"/>
            <a:ext cx="51831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237288"/>
            <a:ext cx="4333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ED0371-3324-42CC-9881-45BF2ED17FC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pic>
        <p:nvPicPr>
          <p:cNvPr id="1033" name="Picture 13" descr="e-Sens-corn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730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 descr="G:\p-e-SENS\vv\Website\Images\Logo\e-Sens_Logo_sente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34432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0"/>
        </a:buBlip>
        <a:defRPr sz="2800">
          <a:solidFill>
            <a:srgbClr val="0668B2"/>
          </a:solidFill>
          <a:latin typeface="+mn-lt"/>
          <a:ea typeface="Geneva" pitchFamily="125" charset="-128"/>
          <a:cs typeface="Geneva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ea typeface="Geneva" pitchFamily="125" charset="-128"/>
          <a:cs typeface="Geneva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Geneva" pitchFamily="125" charset="-128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1"/>
          </a:solidFill>
          <a:latin typeface="+mn-lt"/>
          <a:ea typeface="Geneva" pitchFamily="125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1"/>
          </a:solidFill>
          <a:latin typeface="+mn-lt"/>
          <a:ea typeface="Geneva" pitchFamily="125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e-SENS </a:t>
            </a:r>
            <a:r>
              <a:rPr lang="de-DE" smtClean="0"/>
              <a:t>eHealth Use Cases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tr-TR" kern="1200" dirty="0" smtClean="0">
              <a:solidFill>
                <a:schemeClr val="tx1"/>
              </a:solidFill>
            </a:endParaRPr>
          </a:p>
          <a:p>
            <a:endParaRPr lang="tr-TR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539750" y="5661025"/>
            <a:ext cx="78486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eHealth </a:t>
            </a:r>
            <a:r>
              <a:rPr lang="de-DE" dirty="0" err="1" smtClean="0"/>
              <a:t>Use</a:t>
            </a:r>
            <a:r>
              <a:rPr lang="de-DE" dirty="0" smtClean="0"/>
              <a:t> Cases (</a:t>
            </a:r>
            <a:r>
              <a:rPr lang="de-DE" dirty="0" err="1" smtClean="0"/>
              <a:t>Overview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eConfirmation</a:t>
            </a:r>
            <a:endParaRPr lang="de-DE" sz="2000" dirty="0" smtClean="0"/>
          </a:p>
          <a:p>
            <a:pPr lvl="1"/>
            <a:r>
              <a:rPr lang="en-GB" sz="1800" dirty="0" smtClean="0"/>
              <a:t>How </a:t>
            </a:r>
            <a:r>
              <a:rPr lang="en-GB" sz="1800" dirty="0"/>
              <a:t> is </a:t>
            </a:r>
            <a:r>
              <a:rPr lang="en-GB" sz="1800" dirty="0" smtClean="0"/>
              <a:t>a </a:t>
            </a:r>
            <a:r>
              <a:rPr lang="en-GB" sz="1800" i="1" dirty="0"/>
              <a:t>health care provider</a:t>
            </a:r>
            <a:r>
              <a:rPr lang="en-GB" sz="1800" dirty="0"/>
              <a:t> in MS </a:t>
            </a:r>
            <a:r>
              <a:rPr lang="en-GB" sz="1800" dirty="0" smtClean="0"/>
              <a:t>B able </a:t>
            </a:r>
            <a:r>
              <a:rPr lang="en-GB" sz="1800" dirty="0"/>
              <a:t>to get an insurance confirmation for a </a:t>
            </a:r>
            <a:r>
              <a:rPr lang="en-GB" sz="1800" i="1" dirty="0"/>
              <a:t>patient</a:t>
            </a:r>
            <a:r>
              <a:rPr lang="en-GB" sz="1800" dirty="0"/>
              <a:t> who is insured with a </a:t>
            </a:r>
            <a:r>
              <a:rPr lang="en-GB" sz="1800" i="1" dirty="0"/>
              <a:t>Health Insurance Organization</a:t>
            </a:r>
            <a:r>
              <a:rPr lang="en-GB" sz="1800" dirty="0"/>
              <a:t> in a member state of the EU/EES</a:t>
            </a:r>
            <a:r>
              <a:rPr lang="en-GB" sz="1800" dirty="0" smtClean="0"/>
              <a:t>.</a:t>
            </a:r>
          </a:p>
          <a:p>
            <a:pPr lvl="1"/>
            <a:endParaRPr lang="de-DE" sz="1800" dirty="0" smtClean="0"/>
          </a:p>
          <a:p>
            <a:r>
              <a:rPr lang="de-DE" sz="2000" dirty="0" err="1" smtClean="0"/>
              <a:t>ePrescription</a:t>
            </a:r>
            <a:r>
              <a:rPr lang="de-DE" sz="2000" dirty="0" smtClean="0"/>
              <a:t>/</a:t>
            </a:r>
            <a:r>
              <a:rPr lang="de-DE" sz="2000" dirty="0" err="1" smtClean="0"/>
              <a:t>eDispensation</a:t>
            </a:r>
            <a:endParaRPr lang="de-DE" sz="2000" dirty="0" smtClean="0"/>
          </a:p>
          <a:p>
            <a:pPr lvl="1"/>
            <a:r>
              <a:rPr lang="de-DE" sz="1800" dirty="0" smtClean="0"/>
              <a:t>Adaption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epSOS</a:t>
            </a:r>
            <a:r>
              <a:rPr lang="de-DE" sz="1800" dirty="0" smtClean="0"/>
              <a:t> </a:t>
            </a:r>
            <a:r>
              <a:rPr lang="de-DE" sz="1800" dirty="0" err="1" smtClean="0"/>
              <a:t>use-case</a:t>
            </a:r>
            <a:r>
              <a:rPr lang="de-DE" sz="1800" dirty="0" smtClean="0"/>
              <a:t> (</a:t>
            </a:r>
            <a:r>
              <a:rPr lang="de-DE" sz="1800" dirty="0" err="1" smtClean="0"/>
              <a:t>inclusion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trust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security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r>
              <a:rPr lang="de-DE" sz="1800" dirty="0" smtClean="0"/>
              <a:t> </a:t>
            </a:r>
            <a:r>
              <a:rPr lang="de-DE" sz="1800" dirty="0" err="1" smtClean="0"/>
              <a:t>blocks</a:t>
            </a:r>
            <a:r>
              <a:rPr lang="de-DE" sz="1800" dirty="0" smtClean="0"/>
              <a:t>)</a:t>
            </a:r>
          </a:p>
          <a:p>
            <a:pPr lvl="1"/>
            <a:endParaRPr lang="de-DE" sz="1800" dirty="0"/>
          </a:p>
          <a:p>
            <a:r>
              <a:rPr lang="de-DE" sz="2000" dirty="0" smtClean="0"/>
              <a:t>Patient Summary</a:t>
            </a:r>
          </a:p>
          <a:p>
            <a:pPr lvl="1"/>
            <a:r>
              <a:rPr lang="de-DE" sz="1800" dirty="0" smtClean="0"/>
              <a:t>Adaption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epSOS</a:t>
            </a:r>
            <a:r>
              <a:rPr lang="de-DE" sz="1800" dirty="0" smtClean="0"/>
              <a:t> </a:t>
            </a:r>
            <a:r>
              <a:rPr lang="de-DE" sz="1800" dirty="0" err="1" smtClean="0"/>
              <a:t>use-case</a:t>
            </a:r>
            <a:r>
              <a:rPr lang="de-DE" sz="1800" dirty="0" smtClean="0"/>
              <a:t> (</a:t>
            </a:r>
            <a:r>
              <a:rPr lang="de-DE" sz="1800" dirty="0" err="1" smtClean="0"/>
              <a:t>inclusion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trust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security</a:t>
            </a:r>
            <a:r>
              <a:rPr lang="de-DE" sz="1800" dirty="0" smtClean="0"/>
              <a:t> </a:t>
            </a:r>
            <a:r>
              <a:rPr lang="de-DE" sz="1800" dirty="0" err="1" smtClean="0"/>
              <a:t>building</a:t>
            </a:r>
            <a:r>
              <a:rPr lang="de-DE" sz="1800" dirty="0" smtClean="0"/>
              <a:t> </a:t>
            </a:r>
            <a:r>
              <a:rPr lang="de-DE" sz="1800" dirty="0" err="1" smtClean="0"/>
              <a:t>blocks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Relevant Trust </a:t>
            </a:r>
            <a:r>
              <a:rPr lang="de-DE" dirty="0" err="1" smtClean="0"/>
              <a:t>and</a:t>
            </a:r>
            <a:r>
              <a:rPr lang="de-DE" dirty="0" smtClean="0"/>
              <a:t> Security BBs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>
                <a:sym typeface="Wingdings" panose="05000000000000000000" pitchFamily="2" charset="2"/>
              </a:rPr>
              <a:t>The </a:t>
            </a:r>
            <a:r>
              <a:rPr lang="de-DE" sz="2000" dirty="0" err="1" smtClean="0">
                <a:sym typeface="Wingdings" panose="05000000000000000000" pitchFamily="2" charset="2"/>
              </a:rPr>
              <a:t>main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focus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is</a:t>
            </a:r>
            <a:r>
              <a:rPr lang="de-DE" sz="2000" dirty="0" smtClean="0">
                <a:sym typeface="Wingdings" panose="05000000000000000000" pitchFamily="2" charset="2"/>
              </a:rPr>
              <a:t> on </a:t>
            </a:r>
            <a:r>
              <a:rPr lang="de-DE" sz="2000" dirty="0" err="1" smtClean="0">
                <a:sym typeface="Wingdings" panose="05000000000000000000" pitchFamily="2" charset="2"/>
              </a:rPr>
              <a:t>the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creation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building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blocks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that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b="1" dirty="0" err="1">
                <a:sym typeface="Wingdings" panose="05000000000000000000" pitchFamily="2" charset="2"/>
              </a:rPr>
              <a:t>usable</a:t>
            </a:r>
            <a:r>
              <a:rPr lang="de-DE" sz="2000" b="1" dirty="0">
                <a:sym typeface="Wingdings" panose="05000000000000000000" pitchFamily="2" charset="2"/>
              </a:rPr>
              <a:t> in different </a:t>
            </a:r>
            <a:r>
              <a:rPr lang="de-DE" sz="2000" b="1" dirty="0" err="1">
                <a:sym typeface="Wingdings" panose="05000000000000000000" pitchFamily="2" charset="2"/>
              </a:rPr>
              <a:t>domains</a:t>
            </a:r>
            <a:r>
              <a:rPr lang="de-DE" sz="2000" b="1" dirty="0">
                <a:sym typeface="Wingdings" panose="05000000000000000000" pitchFamily="2" charset="2"/>
              </a:rPr>
              <a:t> </a:t>
            </a:r>
            <a:r>
              <a:rPr lang="de-DE" sz="2000" dirty="0">
                <a:sym typeface="Wingdings" panose="05000000000000000000" pitchFamily="2" charset="2"/>
              </a:rPr>
              <a:t>(not </a:t>
            </a:r>
            <a:r>
              <a:rPr lang="de-DE" sz="2000" dirty="0" err="1">
                <a:sym typeface="Wingdings" panose="05000000000000000000" pitchFamily="2" charset="2"/>
              </a:rPr>
              <a:t>only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eHealthcare</a:t>
            </a:r>
            <a:r>
              <a:rPr lang="de-DE" sz="20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err="1" smtClean="0"/>
              <a:t>eID</a:t>
            </a:r>
            <a:endParaRPr lang="de-DE" sz="2000" dirty="0" smtClean="0"/>
          </a:p>
          <a:p>
            <a:pPr lvl="1"/>
            <a:r>
              <a:rPr lang="de-DE" sz="1800" dirty="0" err="1" smtClean="0"/>
              <a:t>Identification</a:t>
            </a:r>
            <a:r>
              <a:rPr lang="de-DE" sz="1800" dirty="0" smtClean="0"/>
              <a:t>/</a:t>
            </a:r>
            <a:r>
              <a:rPr lang="de-DE" sz="1800" dirty="0" err="1" smtClean="0"/>
              <a:t>authentication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national </a:t>
            </a:r>
            <a:r>
              <a:rPr lang="de-DE" sz="1800" dirty="0" err="1" smtClean="0"/>
              <a:t>eIDs</a:t>
            </a:r>
            <a:r>
              <a:rPr lang="de-DE" sz="1800" dirty="0" smtClean="0"/>
              <a:t> (</a:t>
            </a:r>
            <a:r>
              <a:rPr lang="de-DE" sz="1800" dirty="0" err="1" smtClean="0"/>
              <a:t>including</a:t>
            </a:r>
            <a:r>
              <a:rPr lang="de-DE" sz="1800" dirty="0" smtClean="0"/>
              <a:t> mobile </a:t>
            </a:r>
            <a:r>
              <a:rPr lang="de-DE" sz="1800" dirty="0" err="1" smtClean="0"/>
              <a:t>eID</a:t>
            </a:r>
            <a:r>
              <a:rPr lang="de-DE" sz="1800" dirty="0" smtClean="0"/>
              <a:t>)</a:t>
            </a:r>
          </a:p>
          <a:p>
            <a:pPr lvl="1"/>
            <a:endParaRPr lang="de-DE" sz="1800" dirty="0" smtClean="0"/>
          </a:p>
          <a:p>
            <a:r>
              <a:rPr lang="de-DE" sz="2000" dirty="0" err="1" smtClean="0"/>
              <a:t>eSignature</a:t>
            </a:r>
            <a:endParaRPr lang="de-DE" sz="2000" dirty="0" smtClean="0"/>
          </a:p>
          <a:p>
            <a:pPr lvl="1"/>
            <a:r>
              <a:rPr lang="de-DE" sz="1800" dirty="0" err="1" smtClean="0"/>
              <a:t>Creating</a:t>
            </a:r>
            <a:r>
              <a:rPr lang="de-DE" sz="1800" dirty="0" smtClean="0"/>
              <a:t> </a:t>
            </a:r>
            <a:r>
              <a:rPr lang="de-DE" sz="1800" dirty="0" err="1" smtClean="0"/>
              <a:t>signed</a:t>
            </a:r>
            <a:r>
              <a:rPr lang="de-DE" sz="1800" dirty="0" smtClean="0"/>
              <a:t> </a:t>
            </a:r>
            <a:r>
              <a:rPr lang="de-DE" sz="1800" dirty="0" err="1" smtClean="0"/>
              <a:t>documents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seals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national </a:t>
            </a:r>
            <a:r>
              <a:rPr lang="de-DE" sz="1800" dirty="0" err="1" smtClean="0"/>
              <a:t>eIDs</a:t>
            </a:r>
            <a:r>
              <a:rPr lang="de-DE" sz="1800" dirty="0" smtClean="0"/>
              <a:t> (</a:t>
            </a:r>
            <a:r>
              <a:rPr lang="de-DE" sz="1800" dirty="0" err="1" smtClean="0"/>
              <a:t>including</a:t>
            </a:r>
            <a:r>
              <a:rPr lang="de-DE" sz="1800" dirty="0" smtClean="0"/>
              <a:t> mobile </a:t>
            </a:r>
            <a:r>
              <a:rPr lang="de-DE" sz="1800" dirty="0" err="1" smtClean="0"/>
              <a:t>eID</a:t>
            </a:r>
            <a:r>
              <a:rPr lang="de-DE" sz="1800" dirty="0" smtClean="0"/>
              <a:t>)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signature</a:t>
            </a:r>
            <a:r>
              <a:rPr lang="de-DE" sz="1800" dirty="0" smtClean="0"/>
              <a:t> </a:t>
            </a:r>
            <a:r>
              <a:rPr lang="de-DE" sz="1800" dirty="0" err="1" smtClean="0"/>
              <a:t>means</a:t>
            </a:r>
            <a:r>
              <a:rPr lang="de-DE" sz="1800" dirty="0" smtClean="0"/>
              <a:t> (</a:t>
            </a:r>
            <a:r>
              <a:rPr lang="de-DE" sz="1800" dirty="0" err="1" smtClean="0"/>
              <a:t>server</a:t>
            </a:r>
            <a:r>
              <a:rPr lang="de-DE" sz="1800" dirty="0" smtClean="0"/>
              <a:t> </a:t>
            </a:r>
            <a:r>
              <a:rPr lang="de-DE" sz="1800" dirty="0" err="1" smtClean="0"/>
              <a:t>side</a:t>
            </a:r>
            <a:r>
              <a:rPr lang="de-DE" sz="1800" dirty="0" smtClean="0"/>
              <a:t> </a:t>
            </a:r>
            <a:r>
              <a:rPr lang="de-DE" sz="1800" dirty="0" err="1" smtClean="0"/>
              <a:t>signatures</a:t>
            </a:r>
            <a:r>
              <a:rPr lang="de-DE" sz="1800" dirty="0" smtClean="0"/>
              <a:t>)</a:t>
            </a:r>
          </a:p>
          <a:p>
            <a:pPr lvl="1"/>
            <a:endParaRPr lang="de-DE" sz="2000" dirty="0"/>
          </a:p>
          <a:p>
            <a:pPr marL="457200" lvl="1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093296"/>
            <a:ext cx="8388424" cy="744344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Integration </a:t>
            </a:r>
            <a:r>
              <a:rPr lang="de-DE" sz="3200" dirty="0" err="1" smtClean="0"/>
              <a:t>of</a:t>
            </a:r>
            <a:r>
              <a:rPr lang="de-DE" sz="3200" dirty="0" smtClean="0"/>
              <a:t> BBs in eHealth UCs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Main </a:t>
            </a:r>
            <a:r>
              <a:rPr lang="de-DE" sz="2000" dirty="0" err="1" smtClean="0"/>
              <a:t>objectives</a:t>
            </a:r>
            <a:endParaRPr lang="de-DE" sz="2000" dirty="0" smtClean="0"/>
          </a:p>
          <a:p>
            <a:pPr lvl="1"/>
            <a:r>
              <a:rPr lang="de-DE" sz="1600" dirty="0" err="1" smtClean="0"/>
              <a:t>Strengthen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role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patient</a:t>
            </a:r>
            <a:endParaRPr lang="de-DE" sz="1600" dirty="0" smtClean="0"/>
          </a:p>
          <a:p>
            <a:pPr lvl="1"/>
            <a:r>
              <a:rPr lang="de-DE" sz="1600" dirty="0" err="1" smtClean="0"/>
              <a:t>Simplify</a:t>
            </a:r>
            <a:r>
              <a:rPr lang="de-DE" sz="1600" dirty="0" smtClean="0"/>
              <a:t> </a:t>
            </a:r>
            <a:r>
              <a:rPr lang="de-DE" sz="1600" dirty="0" err="1" smtClean="0"/>
              <a:t>workflows</a:t>
            </a:r>
            <a:endParaRPr lang="de-DE" sz="2000" dirty="0"/>
          </a:p>
          <a:p>
            <a:r>
              <a:rPr lang="de-DE" sz="2000" dirty="0" smtClean="0"/>
              <a:t>Patient Access Portal</a:t>
            </a:r>
          </a:p>
          <a:p>
            <a:pPr lvl="1"/>
            <a:r>
              <a:rPr lang="de-DE" sz="1800" b="1" dirty="0" smtClean="0"/>
              <a:t>[DONE] Authentication </a:t>
            </a:r>
            <a:r>
              <a:rPr lang="de-DE" sz="1800" b="1" dirty="0" smtClean="0"/>
              <a:t>of the patient</a:t>
            </a:r>
            <a:r>
              <a:rPr lang="de-DE" sz="1800" dirty="0" smtClean="0"/>
              <a:t> using his/her eID</a:t>
            </a:r>
          </a:p>
          <a:p>
            <a:r>
              <a:rPr lang="de-DE" sz="2000" dirty="0" smtClean="0"/>
              <a:t>HCP Access Country B</a:t>
            </a:r>
          </a:p>
          <a:p>
            <a:pPr lvl="1"/>
            <a:r>
              <a:rPr lang="de-DE" sz="1800" dirty="0" err="1" smtClean="0"/>
              <a:t>Identification</a:t>
            </a:r>
            <a:r>
              <a:rPr lang="de-DE" sz="1800" dirty="0" smtClean="0"/>
              <a:t>/Authentication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patient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</a:t>
            </a:r>
            <a:r>
              <a:rPr lang="de-DE" sz="1800" dirty="0" err="1" smtClean="0"/>
              <a:t>his</a:t>
            </a:r>
            <a:r>
              <a:rPr lang="de-DE" sz="1800" dirty="0" smtClean="0"/>
              <a:t>/her </a:t>
            </a:r>
            <a:r>
              <a:rPr lang="de-DE" sz="1800" dirty="0" err="1" smtClean="0"/>
              <a:t>eID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replace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input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identifiers</a:t>
            </a:r>
            <a:r>
              <a:rPr lang="de-DE" sz="1800" dirty="0" smtClean="0"/>
              <a:t> </a:t>
            </a:r>
            <a:r>
              <a:rPr lang="de-DE" sz="1800" dirty="0" err="1" smtClean="0"/>
              <a:t>by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HCP </a:t>
            </a:r>
          </a:p>
          <a:p>
            <a:pPr lvl="2"/>
            <a:r>
              <a:rPr lang="de-DE" sz="1600" dirty="0" err="1" smtClean="0"/>
              <a:t>eID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identifiers</a:t>
            </a:r>
            <a:r>
              <a:rPr lang="de-DE" sz="1600" dirty="0" smtClean="0"/>
              <a:t> (</a:t>
            </a:r>
            <a:r>
              <a:rPr lang="de-DE" sz="1600" dirty="0" err="1" smtClean="0"/>
              <a:t>attributes</a:t>
            </a:r>
            <a:r>
              <a:rPr lang="de-DE" sz="1600" dirty="0" smtClean="0"/>
              <a:t>)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b="1" dirty="0" err="1" smtClean="0"/>
              <a:t>fill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XCPD-Request</a:t>
            </a:r>
          </a:p>
          <a:p>
            <a:pPr lvl="2"/>
            <a:r>
              <a:rPr lang="de-DE" sz="1600" dirty="0"/>
              <a:t>i</a:t>
            </a:r>
            <a:r>
              <a:rPr lang="de-DE" sz="1600" dirty="0" smtClean="0"/>
              <a:t>n 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: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patient‘s</a:t>
            </a:r>
            <a:r>
              <a:rPr lang="de-DE" sz="1600" i="1" dirty="0" smtClean="0"/>
              <a:t> </a:t>
            </a:r>
            <a:r>
              <a:rPr lang="de-DE" sz="1600" b="1" i="1" dirty="0" smtClean="0"/>
              <a:t>SAML </a:t>
            </a:r>
            <a:r>
              <a:rPr lang="de-DE" sz="1600" b="1" i="1" dirty="0" err="1" smtClean="0"/>
              <a:t>identity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assertion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might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be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embedded</a:t>
            </a:r>
            <a:r>
              <a:rPr lang="de-DE" sz="1600" b="1" i="1" dirty="0" smtClean="0"/>
              <a:t> </a:t>
            </a:r>
            <a:r>
              <a:rPr lang="de-DE" sz="1600" i="1" dirty="0" err="1" smtClean="0"/>
              <a:t>into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TRC Assertion</a:t>
            </a:r>
          </a:p>
          <a:p>
            <a:pPr lvl="1"/>
            <a:r>
              <a:rPr lang="de-DE" sz="1800" dirty="0" err="1" smtClean="0"/>
              <a:t>eSignature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patient‘s</a:t>
            </a:r>
            <a:r>
              <a:rPr lang="de-DE" sz="1800" dirty="0" smtClean="0"/>
              <a:t> </a:t>
            </a:r>
            <a:r>
              <a:rPr lang="de-DE" sz="1800" dirty="0" err="1" smtClean="0"/>
              <a:t>eID</a:t>
            </a:r>
            <a:endParaRPr lang="de-DE" sz="1800" dirty="0" smtClean="0"/>
          </a:p>
          <a:p>
            <a:pPr lvl="2"/>
            <a:r>
              <a:rPr lang="de-DE" sz="1600" dirty="0" smtClean="0"/>
              <a:t>in 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: </a:t>
            </a:r>
            <a:r>
              <a:rPr lang="de-DE" sz="1600" i="1" dirty="0" err="1" smtClean="0"/>
              <a:t>using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eID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to</a:t>
            </a:r>
            <a:r>
              <a:rPr lang="de-DE" sz="1600" i="1" dirty="0" smtClean="0"/>
              <a:t> </a:t>
            </a:r>
            <a:r>
              <a:rPr lang="de-DE" sz="1600" b="1" i="1" dirty="0" err="1" smtClean="0"/>
              <a:t>sign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the</a:t>
            </a:r>
            <a:r>
              <a:rPr lang="de-DE" sz="1600" b="1" i="1" dirty="0" smtClean="0"/>
              <a:t> TRC </a:t>
            </a:r>
            <a:r>
              <a:rPr lang="de-DE" sz="1600" b="1" i="1" dirty="0" err="1" smtClean="0"/>
              <a:t>assertion</a:t>
            </a:r>
            <a:r>
              <a:rPr lang="de-DE" sz="1600" b="1" i="1" dirty="0" smtClean="0"/>
              <a:t> </a:t>
            </a:r>
            <a:r>
              <a:rPr lang="de-DE" sz="1600" i="1" dirty="0" smtClean="0"/>
              <a:t>(</a:t>
            </a:r>
            <a:r>
              <a:rPr lang="de-DE" sz="1600" i="1" dirty="0" err="1" smtClean="0"/>
              <a:t>eSeal</a:t>
            </a:r>
            <a:r>
              <a:rPr lang="de-DE" sz="1600" i="1" dirty="0" smtClean="0"/>
              <a:t>)</a:t>
            </a:r>
          </a:p>
          <a:p>
            <a:pPr lvl="2"/>
            <a:r>
              <a:rPr lang="de-DE" sz="1600" dirty="0" smtClean="0"/>
              <a:t>In </a:t>
            </a:r>
            <a:r>
              <a:rPr lang="de-DE" sz="1600" dirty="0" err="1" smtClean="0"/>
              <a:t>discussion</a:t>
            </a:r>
            <a:r>
              <a:rPr lang="de-DE" sz="1600" dirty="0" smtClean="0"/>
              <a:t>: </a:t>
            </a:r>
            <a:r>
              <a:rPr lang="de-DE" sz="1600" i="1" dirty="0" err="1" smtClean="0"/>
              <a:t>using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eID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to</a:t>
            </a:r>
            <a:r>
              <a:rPr lang="de-DE" sz="1600" i="1" dirty="0" smtClean="0"/>
              <a:t> </a:t>
            </a:r>
            <a:r>
              <a:rPr lang="de-DE" sz="1600" b="1" i="1" dirty="0" err="1" smtClean="0"/>
              <a:t>sign</a:t>
            </a:r>
            <a:r>
              <a:rPr lang="de-DE" sz="1600" b="1" i="1" dirty="0" smtClean="0"/>
              <a:t> a CDA </a:t>
            </a:r>
            <a:r>
              <a:rPr lang="de-DE" sz="1600" b="1" i="1" dirty="0" err="1" smtClean="0"/>
              <a:t>based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consent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document</a:t>
            </a:r>
            <a:r>
              <a:rPr lang="de-DE" sz="1600" b="1" i="1" dirty="0" smtClean="0"/>
              <a:t> </a:t>
            </a:r>
            <a:r>
              <a:rPr lang="de-DE" sz="1600" i="1" dirty="0" smtClean="0"/>
              <a:t>(</a:t>
            </a:r>
            <a:r>
              <a:rPr lang="de-DE" sz="1600" i="1" dirty="0" err="1" smtClean="0"/>
              <a:t>eSignature</a:t>
            </a:r>
            <a:r>
              <a:rPr lang="de-DE" sz="1600" i="1" dirty="0" smtClean="0"/>
              <a:t>) in </a:t>
            </a:r>
            <a:r>
              <a:rPr lang="de-DE" sz="1600" i="1" dirty="0" err="1" smtClean="0"/>
              <a:t>country</a:t>
            </a:r>
            <a:r>
              <a:rPr lang="de-DE" sz="1600" i="1" dirty="0" smtClean="0"/>
              <a:t> B </a:t>
            </a:r>
            <a:r>
              <a:rPr lang="de-DE" sz="1600" i="1" dirty="0" err="1" smtClean="0"/>
              <a:t>that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can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be</a:t>
            </a:r>
            <a:r>
              <a:rPr lang="de-DE" sz="1600" i="1" dirty="0" smtClean="0"/>
              <a:t> registered </a:t>
            </a:r>
            <a:r>
              <a:rPr lang="de-DE" sz="1600" i="1" dirty="0" err="1" smtClean="0"/>
              <a:t>and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evaluated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country</a:t>
            </a:r>
            <a:r>
              <a:rPr lang="de-DE" sz="1600" i="1" dirty="0" smtClean="0"/>
              <a:t> A (e.g. </a:t>
            </a:r>
            <a:r>
              <a:rPr lang="de-DE" sz="1600" i="1" dirty="0" err="1" smtClean="0"/>
              <a:t>render</a:t>
            </a:r>
            <a:r>
              <a:rPr lang="de-DE" sz="1600" i="1" dirty="0" smtClean="0"/>
              <a:t> a </a:t>
            </a:r>
            <a:r>
              <a:rPr lang="de-DE" sz="1600" i="1" dirty="0" err="1" smtClean="0"/>
              <a:t>signed</a:t>
            </a:r>
            <a:r>
              <a:rPr lang="de-DE" sz="1600" i="1" dirty="0" smtClean="0"/>
              <a:t> CDA </a:t>
            </a:r>
            <a:r>
              <a:rPr lang="de-DE" sz="1600" i="1" dirty="0" err="1" smtClean="0"/>
              <a:t>consent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document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into</a:t>
            </a:r>
            <a:r>
              <a:rPr lang="de-DE" sz="1600" i="1" dirty="0" smtClean="0"/>
              <a:t> an XACML </a:t>
            </a:r>
            <a:r>
              <a:rPr lang="de-DE" sz="1600" i="1" dirty="0" err="1" smtClean="0"/>
              <a:t>policy</a:t>
            </a:r>
            <a:r>
              <a:rPr lang="de-DE" sz="1600" i="1" dirty="0" smtClean="0"/>
              <a:t>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2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Technical / </a:t>
            </a:r>
            <a:r>
              <a:rPr lang="de-DE" sz="2000" dirty="0" err="1" smtClean="0"/>
              <a:t>Infrastructural</a:t>
            </a:r>
            <a:r>
              <a:rPr lang="de-DE" sz="2000" dirty="0" smtClean="0"/>
              <a:t> </a:t>
            </a:r>
            <a:r>
              <a:rPr lang="de-DE" sz="2000" dirty="0" err="1" smtClean="0"/>
              <a:t>Challenges</a:t>
            </a:r>
            <a:endParaRPr lang="de-DE" sz="2000" dirty="0" smtClean="0"/>
          </a:p>
          <a:p>
            <a:pPr lvl="1"/>
            <a:r>
              <a:rPr lang="de-DE" sz="1800" dirty="0" smtClean="0"/>
              <a:t>Attributes </a:t>
            </a:r>
            <a:r>
              <a:rPr lang="de-DE" sz="1800" dirty="0" err="1" smtClean="0"/>
              <a:t>included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STORK </a:t>
            </a:r>
            <a:r>
              <a:rPr lang="de-DE" sz="1800" dirty="0" err="1" smtClean="0"/>
              <a:t>identity</a:t>
            </a:r>
            <a:r>
              <a:rPr lang="de-DE" sz="1800" dirty="0" smtClean="0"/>
              <a:t> </a:t>
            </a:r>
            <a:r>
              <a:rPr lang="de-DE" sz="1800" dirty="0" err="1" smtClean="0"/>
              <a:t>asserton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usable</a:t>
            </a:r>
            <a:r>
              <a:rPr lang="de-DE" sz="1800" dirty="0" smtClean="0"/>
              <a:t> </a:t>
            </a:r>
            <a:r>
              <a:rPr lang="de-DE" sz="1800" dirty="0" err="1" smtClean="0"/>
              <a:t>within</a:t>
            </a:r>
            <a:r>
              <a:rPr lang="de-DE" sz="1800" dirty="0" smtClean="0"/>
              <a:t> </a:t>
            </a:r>
            <a:r>
              <a:rPr lang="de-DE" sz="1800" dirty="0" err="1" smtClean="0"/>
              <a:t>epSOS</a:t>
            </a:r>
            <a:r>
              <a:rPr lang="de-DE" sz="1800" dirty="0" smtClean="0"/>
              <a:t> UCs</a:t>
            </a:r>
          </a:p>
          <a:p>
            <a:pPr lvl="2"/>
            <a:r>
              <a:rPr lang="de-DE" sz="1600" dirty="0" smtClean="0"/>
              <a:t>Mapping </a:t>
            </a:r>
            <a:r>
              <a:rPr lang="de-DE" sz="1600" dirty="0" err="1" smtClean="0"/>
              <a:t>from</a:t>
            </a:r>
            <a:r>
              <a:rPr lang="de-DE" sz="1600" dirty="0" smtClean="0"/>
              <a:t> STORK </a:t>
            </a:r>
            <a:r>
              <a:rPr lang="de-DE" sz="1600" dirty="0" err="1" smtClean="0"/>
              <a:t>identifiers</a:t>
            </a:r>
            <a:r>
              <a:rPr lang="de-DE" sz="1600" dirty="0" smtClean="0"/>
              <a:t> </a:t>
            </a:r>
            <a:r>
              <a:rPr lang="de-DE" sz="1600" dirty="0" err="1" smtClean="0"/>
              <a:t>onto</a:t>
            </a:r>
            <a:r>
              <a:rPr lang="de-DE" sz="1600" dirty="0" smtClean="0"/>
              <a:t> </a:t>
            </a:r>
            <a:r>
              <a:rPr lang="de-DE" sz="1600" dirty="0" err="1" smtClean="0"/>
              <a:t>epSOS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identifiers</a:t>
            </a:r>
            <a:r>
              <a:rPr lang="de-DE" sz="1600" dirty="0" smtClean="0"/>
              <a:t> (</a:t>
            </a:r>
            <a:r>
              <a:rPr lang="de-DE" sz="1600" dirty="0" err="1" smtClean="0"/>
              <a:t>epSOS</a:t>
            </a:r>
            <a:r>
              <a:rPr lang="de-DE" sz="1600" dirty="0" smtClean="0"/>
              <a:t> </a:t>
            </a:r>
            <a:r>
              <a:rPr lang="de-DE" sz="1600" dirty="0" err="1" smtClean="0"/>
              <a:t>infrastructure</a:t>
            </a:r>
            <a:r>
              <a:rPr lang="de-DE" sz="1600" dirty="0" smtClean="0"/>
              <a:t> Country A – additional </a:t>
            </a:r>
            <a:r>
              <a:rPr lang="de-DE" sz="1600" dirty="0" err="1" smtClean="0"/>
              <a:t>attribute</a:t>
            </a:r>
            <a:r>
              <a:rPr lang="de-DE" sz="1600" dirty="0" smtClean="0"/>
              <a:t> </a:t>
            </a:r>
            <a:r>
              <a:rPr lang="de-DE" sz="1600" dirty="0" err="1" smtClean="0"/>
              <a:t>source</a:t>
            </a:r>
            <a:r>
              <a:rPr lang="de-DE" sz="1600" dirty="0" smtClean="0"/>
              <a:t>)</a:t>
            </a:r>
          </a:p>
          <a:p>
            <a:pPr lvl="2"/>
            <a:r>
              <a:rPr lang="de-DE" sz="1600" dirty="0" smtClean="0"/>
              <a:t>Embedding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epSOS</a:t>
            </a:r>
            <a:r>
              <a:rPr lang="de-DE" sz="1600" dirty="0" smtClean="0"/>
              <a:t> </a:t>
            </a:r>
            <a:r>
              <a:rPr lang="de-DE" sz="1600" dirty="0" err="1" smtClean="0"/>
              <a:t>usable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identifiers</a:t>
            </a:r>
            <a:r>
              <a:rPr lang="de-DE" sz="1600" dirty="0" smtClean="0"/>
              <a:t> </a:t>
            </a:r>
            <a:r>
              <a:rPr lang="de-DE" sz="1600" dirty="0" err="1" smtClean="0"/>
              <a:t>within</a:t>
            </a:r>
            <a:r>
              <a:rPr lang="de-DE" sz="1600" dirty="0" smtClean="0"/>
              <a:t> a STORK </a:t>
            </a:r>
            <a:r>
              <a:rPr lang="de-DE" sz="1600" dirty="0" err="1" smtClean="0"/>
              <a:t>assertion</a:t>
            </a:r>
            <a:r>
              <a:rPr lang="de-DE" sz="1600" dirty="0" smtClean="0"/>
              <a:t> (additional </a:t>
            </a:r>
            <a:r>
              <a:rPr lang="de-DE" sz="1600" dirty="0" err="1" smtClean="0"/>
              <a:t>attribute</a:t>
            </a:r>
            <a:r>
              <a:rPr lang="de-DE" sz="1600" dirty="0" smtClean="0"/>
              <a:t> </a:t>
            </a:r>
            <a:r>
              <a:rPr lang="de-DE" sz="1600" dirty="0" err="1" smtClean="0"/>
              <a:t>source</a:t>
            </a:r>
            <a:r>
              <a:rPr lang="de-DE" sz="1600" dirty="0" smtClean="0"/>
              <a:t>)</a:t>
            </a:r>
          </a:p>
          <a:p>
            <a:pPr lvl="1"/>
            <a:r>
              <a:rPr lang="de-DE" sz="1800" dirty="0" smtClean="0"/>
              <a:t>Different </a:t>
            </a:r>
            <a:r>
              <a:rPr lang="de-DE" sz="1800" dirty="0" err="1" smtClean="0"/>
              <a:t>eID-Types</a:t>
            </a:r>
            <a:r>
              <a:rPr lang="de-DE" sz="1800" dirty="0" smtClean="0"/>
              <a:t> must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usable</a:t>
            </a:r>
            <a:r>
              <a:rPr lang="de-DE" sz="1800" dirty="0" smtClean="0"/>
              <a:t> at HCP </a:t>
            </a:r>
            <a:r>
              <a:rPr lang="de-DE" sz="1800" dirty="0" err="1" smtClean="0"/>
              <a:t>B‘s</a:t>
            </a:r>
            <a:r>
              <a:rPr lang="de-DE" sz="1800" dirty="0" smtClean="0"/>
              <a:t> </a:t>
            </a:r>
            <a:r>
              <a:rPr lang="de-DE" sz="1800" dirty="0" err="1" smtClean="0"/>
              <a:t>site</a:t>
            </a:r>
            <a:endParaRPr lang="de-DE" sz="1800" dirty="0" smtClean="0"/>
          </a:p>
          <a:p>
            <a:pPr lvl="2"/>
            <a:r>
              <a:rPr lang="de-DE" sz="1600" dirty="0" smtClean="0"/>
              <a:t>Problems </a:t>
            </a:r>
            <a:r>
              <a:rPr lang="de-DE" sz="1600" dirty="0" err="1" smtClean="0"/>
              <a:t>with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card</a:t>
            </a:r>
            <a:r>
              <a:rPr lang="de-DE" sz="1600" dirty="0" smtClean="0"/>
              <a:t> </a:t>
            </a:r>
            <a:r>
              <a:rPr lang="de-DE" sz="1600" dirty="0" err="1" smtClean="0"/>
              <a:t>drivers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middleware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components</a:t>
            </a:r>
            <a:r>
              <a:rPr lang="de-DE" sz="1600" dirty="0" smtClean="0"/>
              <a:t> (an </a:t>
            </a:r>
            <a:r>
              <a:rPr lang="de-DE" sz="1600" dirty="0" err="1" smtClean="0"/>
              <a:t>highly</a:t>
            </a:r>
            <a:r>
              <a:rPr lang="de-DE" sz="1600" dirty="0" smtClean="0"/>
              <a:t>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component</a:t>
            </a:r>
            <a:r>
              <a:rPr lang="de-DE" sz="1600" dirty="0" smtClean="0"/>
              <a:t> must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provided</a:t>
            </a:r>
            <a:r>
              <a:rPr lang="de-DE" sz="1600" dirty="0" smtClean="0"/>
              <a:t> – </a:t>
            </a:r>
            <a:r>
              <a:rPr lang="de-DE" sz="1600" dirty="0" err="1" smtClean="0"/>
              <a:t>cooperation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FutureID</a:t>
            </a:r>
            <a:r>
              <a:rPr lang="de-DE" sz="1600" dirty="0" smtClean="0"/>
              <a:t>?!)</a:t>
            </a:r>
          </a:p>
          <a:p>
            <a:pPr lvl="1"/>
            <a:endParaRPr lang="de-DE" sz="1800" dirty="0" smtClean="0"/>
          </a:p>
          <a:p>
            <a:r>
              <a:rPr lang="de-DE" sz="2000" dirty="0" smtClean="0"/>
              <a:t>Legal </a:t>
            </a:r>
            <a:r>
              <a:rPr lang="de-DE" sz="2000" dirty="0" err="1" smtClean="0"/>
              <a:t>Challanges</a:t>
            </a:r>
            <a:endParaRPr lang="de-DE" sz="2000" dirty="0" smtClean="0"/>
          </a:p>
          <a:p>
            <a:pPr lvl="1"/>
            <a:r>
              <a:rPr lang="de-DE" sz="1800" dirty="0" err="1" smtClean="0"/>
              <a:t>Usage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eIDs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associated</a:t>
            </a:r>
            <a:r>
              <a:rPr lang="de-DE" sz="1800" dirty="0" smtClean="0"/>
              <a:t> </a:t>
            </a:r>
            <a:r>
              <a:rPr lang="de-DE" sz="1800" dirty="0" err="1" smtClean="0"/>
              <a:t>attributes</a:t>
            </a:r>
            <a:r>
              <a:rPr lang="de-DE" sz="1800" dirty="0" smtClean="0"/>
              <a:t> in different </a:t>
            </a:r>
            <a:r>
              <a:rPr lang="de-DE" sz="1800" dirty="0" err="1" smtClean="0"/>
              <a:t>domains</a:t>
            </a:r>
            <a:r>
              <a:rPr lang="de-DE" sz="1800" dirty="0" smtClean="0"/>
              <a:t> (</a:t>
            </a:r>
            <a:r>
              <a:rPr lang="de-DE" sz="1800" dirty="0" err="1" smtClean="0"/>
              <a:t>might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an </a:t>
            </a:r>
            <a:r>
              <a:rPr lang="de-DE" sz="1800" dirty="0" err="1" smtClean="0"/>
              <a:t>issue</a:t>
            </a:r>
            <a:r>
              <a:rPr lang="de-DE" sz="1800" dirty="0" smtClean="0"/>
              <a:t> in </a:t>
            </a:r>
            <a:r>
              <a:rPr lang="de-DE" sz="1800" dirty="0" err="1" smtClean="0"/>
              <a:t>some</a:t>
            </a:r>
            <a:r>
              <a:rPr lang="de-DE" sz="1800" dirty="0" smtClean="0"/>
              <a:t> </a:t>
            </a:r>
            <a:r>
              <a:rPr lang="de-DE" sz="1800" dirty="0" err="1" smtClean="0"/>
              <a:t>memberstates</a:t>
            </a:r>
            <a:r>
              <a:rPr lang="de-DE" sz="1800" dirty="0" smtClean="0"/>
              <a:t>)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3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-SENS">
  <a:themeElements>
    <a:clrScheme name="e-SENS">
      <a:dk1>
        <a:srgbClr val="0668B2"/>
      </a:dk1>
      <a:lt1>
        <a:srgbClr val="FFFFFF"/>
      </a:lt1>
      <a:dk2>
        <a:srgbClr val="25336D"/>
      </a:dk2>
      <a:lt2>
        <a:srgbClr val="FFFFFF"/>
      </a:lt2>
      <a:accent1>
        <a:srgbClr val="177CC1"/>
      </a:accent1>
      <a:accent2>
        <a:srgbClr val="EDEDED"/>
      </a:accent2>
      <a:accent3>
        <a:srgbClr val="25336D"/>
      </a:accent3>
      <a:accent4>
        <a:srgbClr val="BFBFBF"/>
      </a:accent4>
      <a:accent5>
        <a:srgbClr val="006699"/>
      </a:accent5>
      <a:accent6>
        <a:srgbClr val="7F7F7F"/>
      </a:accent6>
      <a:hlink>
        <a:srgbClr val="FFC000"/>
      </a:hlink>
      <a:folHlink>
        <a:srgbClr val="99CC00"/>
      </a:folHlink>
    </a:clrScheme>
    <a:fontScheme name="Standarddesig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25">
          <a:fgClr>
            <a:schemeClr val="bg1"/>
          </a:fgClr>
          <a:bgClr>
            <a:schemeClr val="bg1">
              <a:lumMod val="85000"/>
            </a:schemeClr>
          </a:bgClr>
        </a:pattFill>
        <a:ln>
          <a:noFill/>
          <a:headEnd/>
          <a:tailEnd/>
        </a:ln>
      </a:spPr>
      <a:bodyPr wrap="none" anchor="ctr"/>
      <a:lstStyle>
        <a:defPPr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375</Words>
  <Application>Microsoft Office PowerPoint</Application>
  <PresentationFormat>Apresentação no Ecrã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Calibri</vt:lpstr>
      <vt:lpstr>Geneva</vt:lpstr>
      <vt:lpstr>Georgia</vt:lpstr>
      <vt:lpstr>Wingdings</vt:lpstr>
      <vt:lpstr>e-SENS</vt:lpstr>
      <vt:lpstr>e-SENS eHealth Use Cases</vt:lpstr>
      <vt:lpstr>eHealth Use Cases (Overview)</vt:lpstr>
      <vt:lpstr>Relevant Trust and Security BBs</vt:lpstr>
      <vt:lpstr>Integration of BBs in eHealth UCs</vt:lpstr>
      <vt:lpstr>Challenges</vt:lpstr>
    </vt:vector>
  </TitlesOfParts>
  <Company>TÜBİTAK BİLGEM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e-SENS eHealth Use-Cases</dc:title>
  <dc:creator>Licinio Mano</dc:creator>
  <cp:lastModifiedBy>Licinio Mano</cp:lastModifiedBy>
  <cp:revision>72</cp:revision>
  <dcterms:created xsi:type="dcterms:W3CDTF">2014-02-17T14:22:00Z</dcterms:created>
  <dcterms:modified xsi:type="dcterms:W3CDTF">2014-06-30T15:33:03Z</dcterms:modified>
</cp:coreProperties>
</file>