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56" r:id="rId4"/>
    <p:sldId id="257" r:id="rId5"/>
    <p:sldId id="259" r:id="rId6"/>
    <p:sldId id="258" r:id="rId7"/>
    <p:sldId id="260" r:id="rId8"/>
    <p:sldId id="261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AE0CC-858C-4D1E-AD02-26103A04EFEE}" type="datetimeFigureOut">
              <a:rPr lang="fi-FI" smtClean="0"/>
              <a:t>2.3.2015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A1ABE-B671-4201-93B6-935B38B856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299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AE0CC-858C-4D1E-AD02-26103A04EFEE}" type="datetimeFigureOut">
              <a:rPr lang="fi-FI" smtClean="0"/>
              <a:t>2.3.2015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A1ABE-B671-4201-93B6-935B38B856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7220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AE0CC-858C-4D1E-AD02-26103A04EFEE}" type="datetimeFigureOut">
              <a:rPr lang="fi-FI" smtClean="0"/>
              <a:t>2.3.2015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A1ABE-B671-4201-93B6-935B38B856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942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AE0CC-858C-4D1E-AD02-26103A04EFEE}" type="datetimeFigureOut">
              <a:rPr lang="fi-FI" smtClean="0"/>
              <a:t>2.3.2015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A1ABE-B671-4201-93B6-935B38B856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584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AE0CC-858C-4D1E-AD02-26103A04EFEE}" type="datetimeFigureOut">
              <a:rPr lang="fi-FI" smtClean="0"/>
              <a:t>2.3.2015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A1ABE-B671-4201-93B6-935B38B856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4111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AE0CC-858C-4D1E-AD02-26103A04EFEE}" type="datetimeFigureOut">
              <a:rPr lang="fi-FI" smtClean="0"/>
              <a:t>2.3.2015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A1ABE-B671-4201-93B6-935B38B856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776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AE0CC-858C-4D1E-AD02-26103A04EFEE}" type="datetimeFigureOut">
              <a:rPr lang="fi-FI" smtClean="0"/>
              <a:t>2.3.2015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A1ABE-B671-4201-93B6-935B38B856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3065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AE0CC-858C-4D1E-AD02-26103A04EFEE}" type="datetimeFigureOut">
              <a:rPr lang="fi-FI" smtClean="0"/>
              <a:t>2.3.2015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A1ABE-B671-4201-93B6-935B38B856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08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AE0CC-858C-4D1E-AD02-26103A04EFEE}" type="datetimeFigureOut">
              <a:rPr lang="fi-FI" smtClean="0"/>
              <a:t>2.3.2015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A1ABE-B671-4201-93B6-935B38B856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7989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AE0CC-858C-4D1E-AD02-26103A04EFEE}" type="datetimeFigureOut">
              <a:rPr lang="fi-FI" smtClean="0"/>
              <a:t>2.3.2015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A1ABE-B671-4201-93B6-935B38B856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3453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AE0CC-858C-4D1E-AD02-26103A04EFEE}" type="datetimeFigureOut">
              <a:rPr lang="fi-FI" smtClean="0"/>
              <a:t>2.3.2015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A1ABE-B671-4201-93B6-935B38B856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9664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AE0CC-858C-4D1E-AD02-26103A04EFEE}" type="datetimeFigureOut">
              <a:rPr lang="fi-FI" smtClean="0"/>
              <a:t>2.3.2015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A1ABE-B671-4201-93B6-935B38B856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044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/>
              <a:t>Functional</a:t>
            </a:r>
            <a:r>
              <a:rPr lang="fi-FI" dirty="0" smtClean="0"/>
              <a:t> </a:t>
            </a:r>
            <a:r>
              <a:rPr lang="fi-FI" dirty="0" err="1" smtClean="0"/>
              <a:t>requirements</a:t>
            </a:r>
            <a:r>
              <a:rPr lang="fi-FI" dirty="0" smtClean="0"/>
              <a:t> for </a:t>
            </a:r>
            <a:r>
              <a:rPr lang="fi-FI" dirty="0" err="1" smtClean="0"/>
              <a:t>non-repudiation</a:t>
            </a:r>
            <a:r>
              <a:rPr lang="fi-FI" dirty="0" smtClean="0"/>
              <a:t> in </a:t>
            </a:r>
            <a:r>
              <a:rPr lang="fi-FI" dirty="0" err="1" smtClean="0"/>
              <a:t>eHealth</a:t>
            </a:r>
            <a:r>
              <a:rPr lang="fi-FI" dirty="0" smtClean="0"/>
              <a:t> </a:t>
            </a:r>
            <a:r>
              <a:rPr lang="fi-FI" dirty="0" err="1" smtClean="0"/>
              <a:t>domain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fi-FI" dirty="0" smtClean="0"/>
              <a:t>For </a:t>
            </a:r>
            <a:r>
              <a:rPr lang="fi-FI" dirty="0" err="1" smtClean="0"/>
              <a:t>potential</a:t>
            </a:r>
            <a:r>
              <a:rPr lang="fi-FI" dirty="0" smtClean="0"/>
              <a:t> </a:t>
            </a:r>
            <a:r>
              <a:rPr lang="fi-FI" dirty="0" err="1" smtClean="0"/>
              <a:t>eHealth</a:t>
            </a:r>
            <a:r>
              <a:rPr lang="fi-FI" dirty="0" smtClean="0"/>
              <a:t> </a:t>
            </a:r>
            <a:r>
              <a:rPr lang="fi-FI" dirty="0" err="1" smtClean="0"/>
              <a:t>dispute</a:t>
            </a:r>
            <a:r>
              <a:rPr lang="fi-FI" dirty="0" smtClean="0"/>
              <a:t> </a:t>
            </a:r>
            <a:r>
              <a:rPr lang="fi-FI" dirty="0" err="1" smtClean="0"/>
              <a:t>resolution</a:t>
            </a:r>
            <a:r>
              <a:rPr lang="fi-FI" dirty="0" smtClean="0"/>
              <a:t>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need</a:t>
            </a:r>
            <a:r>
              <a:rPr lang="fi-FI" dirty="0" smtClean="0"/>
              <a:t> the </a:t>
            </a:r>
            <a:r>
              <a:rPr lang="fi-FI" dirty="0" err="1" smtClean="0"/>
              <a:t>following</a:t>
            </a:r>
            <a:r>
              <a:rPr lang="fi-FI" dirty="0" smtClean="0"/>
              <a:t> (</a:t>
            </a:r>
            <a:r>
              <a:rPr lang="fi-FI" dirty="0" err="1" smtClean="0"/>
              <a:t>among</a:t>
            </a:r>
            <a:r>
              <a:rPr lang="fi-FI" dirty="0" smtClean="0"/>
              <a:t> </a:t>
            </a:r>
            <a:r>
              <a:rPr lang="fi-FI" dirty="0" err="1" smtClean="0"/>
              <a:t>possible</a:t>
            </a:r>
            <a:r>
              <a:rPr lang="fi-FI" dirty="0" smtClean="0"/>
              <a:t> </a:t>
            </a:r>
            <a:r>
              <a:rPr lang="fi-FI" dirty="0" err="1" smtClean="0"/>
              <a:t>other</a:t>
            </a:r>
            <a:r>
              <a:rPr lang="fi-FI" dirty="0" smtClean="0"/>
              <a:t> data):</a:t>
            </a:r>
          </a:p>
          <a:p>
            <a:pPr lvl="1"/>
            <a:r>
              <a:rPr lang="fi-FI" dirty="0" err="1" smtClean="0"/>
              <a:t>Query</a:t>
            </a:r>
            <a:r>
              <a:rPr lang="fi-FI" dirty="0" smtClean="0"/>
              <a:t> </a:t>
            </a:r>
            <a:r>
              <a:rPr lang="fi-FI" dirty="0" err="1" smtClean="0"/>
              <a:t>contents</a:t>
            </a:r>
            <a:endParaRPr lang="fi-FI" dirty="0" smtClean="0"/>
          </a:p>
          <a:p>
            <a:pPr lvl="2"/>
            <a:r>
              <a:rPr lang="fi-FI" dirty="0" err="1" smtClean="0"/>
              <a:t>Like</a:t>
            </a:r>
            <a:r>
              <a:rPr lang="fi-FI" dirty="0" smtClean="0"/>
              <a:t> </a:t>
            </a:r>
            <a:r>
              <a:rPr lang="fi-FI" dirty="0" err="1" smtClean="0"/>
              <a:t>patient</a:t>
            </a:r>
            <a:r>
              <a:rPr lang="fi-FI" dirty="0" smtClean="0"/>
              <a:t> </a:t>
            </a:r>
            <a:r>
              <a:rPr lang="fi-FI" dirty="0" err="1" smtClean="0"/>
              <a:t>identity</a:t>
            </a:r>
            <a:r>
              <a:rPr lang="fi-FI" dirty="0" smtClean="0"/>
              <a:t> </a:t>
            </a:r>
            <a:r>
              <a:rPr lang="fi-FI" dirty="0" err="1" smtClean="0"/>
              <a:t>traits</a:t>
            </a:r>
            <a:r>
              <a:rPr lang="fi-FI" dirty="0" smtClean="0"/>
              <a:t> in XCPD</a:t>
            </a:r>
          </a:p>
          <a:p>
            <a:pPr lvl="2"/>
            <a:r>
              <a:rPr lang="fi-FI" dirty="0" err="1" smtClean="0"/>
              <a:t>Like</a:t>
            </a:r>
            <a:r>
              <a:rPr lang="fi-FI" dirty="0" smtClean="0"/>
              <a:t> id of the </a:t>
            </a:r>
            <a:r>
              <a:rPr lang="fi-FI" dirty="0" err="1" smtClean="0"/>
              <a:t>document</a:t>
            </a:r>
            <a:r>
              <a:rPr lang="fi-FI" dirty="0" smtClean="0"/>
              <a:t> </a:t>
            </a:r>
            <a:r>
              <a:rPr lang="fi-FI" dirty="0" err="1" smtClean="0"/>
              <a:t>requested</a:t>
            </a:r>
            <a:r>
              <a:rPr lang="fi-FI" dirty="0" smtClean="0"/>
              <a:t> in XCA</a:t>
            </a:r>
          </a:p>
          <a:p>
            <a:pPr lvl="2"/>
            <a:r>
              <a:rPr lang="fi-FI" dirty="0" err="1" smtClean="0"/>
              <a:t>Includes</a:t>
            </a:r>
            <a:r>
              <a:rPr lang="fi-FI" dirty="0" smtClean="0"/>
              <a:t> </a:t>
            </a:r>
            <a:r>
              <a:rPr lang="fi-FI" dirty="0" err="1" smtClean="0"/>
              <a:t>document</a:t>
            </a:r>
            <a:r>
              <a:rPr lang="fi-FI" dirty="0" smtClean="0"/>
              <a:t> and </a:t>
            </a:r>
            <a:r>
              <a:rPr lang="fi-FI" dirty="0" err="1" smtClean="0"/>
              <a:t>its</a:t>
            </a:r>
            <a:r>
              <a:rPr lang="fi-FI" dirty="0" smtClean="0"/>
              <a:t> metadata in XDR</a:t>
            </a:r>
          </a:p>
          <a:p>
            <a:pPr lvl="1"/>
            <a:r>
              <a:rPr lang="fi-FI" dirty="0" err="1" smtClean="0"/>
              <a:t>Response</a:t>
            </a:r>
            <a:r>
              <a:rPr lang="fi-FI" dirty="0" smtClean="0"/>
              <a:t> </a:t>
            </a:r>
            <a:r>
              <a:rPr lang="fi-FI" dirty="0" err="1" smtClean="0"/>
              <a:t>contents</a:t>
            </a:r>
            <a:endParaRPr lang="fi-FI" dirty="0"/>
          </a:p>
          <a:p>
            <a:pPr lvl="2"/>
            <a:r>
              <a:rPr lang="fi-FI" dirty="0" err="1" smtClean="0"/>
              <a:t>Patient</a:t>
            </a:r>
            <a:r>
              <a:rPr lang="fi-FI" dirty="0" smtClean="0"/>
              <a:t> </a:t>
            </a:r>
            <a:r>
              <a:rPr lang="fi-FI" dirty="0" err="1" smtClean="0"/>
              <a:t>demographical</a:t>
            </a:r>
            <a:r>
              <a:rPr lang="fi-FI" dirty="0" smtClean="0"/>
              <a:t> data in XCPD</a:t>
            </a:r>
          </a:p>
          <a:p>
            <a:pPr lvl="2"/>
            <a:r>
              <a:rPr lang="fi-FI" dirty="0" err="1" smtClean="0"/>
              <a:t>Document</a:t>
            </a:r>
            <a:r>
              <a:rPr lang="fi-FI" dirty="0" smtClean="0"/>
              <a:t> metadata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full</a:t>
            </a:r>
            <a:r>
              <a:rPr lang="fi-FI" dirty="0" smtClean="0"/>
              <a:t> </a:t>
            </a:r>
            <a:r>
              <a:rPr lang="fi-FI" dirty="0" err="1" smtClean="0"/>
              <a:t>document</a:t>
            </a:r>
            <a:r>
              <a:rPr lang="fi-FI" dirty="0" smtClean="0"/>
              <a:t> in XCA</a:t>
            </a:r>
          </a:p>
          <a:p>
            <a:pPr lvl="2"/>
            <a:r>
              <a:rPr lang="fi-FI" dirty="0" err="1" smtClean="0"/>
              <a:t>OK/Error</a:t>
            </a:r>
            <a:r>
              <a:rPr lang="fi-FI" dirty="0" smtClean="0"/>
              <a:t> in XDR (and in </a:t>
            </a:r>
            <a:r>
              <a:rPr lang="fi-FI" dirty="0" err="1" smtClean="0"/>
              <a:t>fact</a:t>
            </a:r>
            <a:r>
              <a:rPr lang="fi-FI" dirty="0" smtClean="0"/>
              <a:t> </a:t>
            </a:r>
            <a:r>
              <a:rPr lang="fi-FI" dirty="0" err="1" smtClean="0"/>
              <a:t>also</a:t>
            </a:r>
            <a:r>
              <a:rPr lang="fi-FI" dirty="0" smtClean="0"/>
              <a:t> in XCPD and XCA)</a:t>
            </a:r>
          </a:p>
          <a:p>
            <a:pPr lvl="1"/>
            <a:r>
              <a:rPr lang="fi-FI" dirty="0" err="1" smtClean="0"/>
              <a:t>When</a:t>
            </a:r>
            <a:r>
              <a:rPr lang="fi-FI" dirty="0" smtClean="0"/>
              <a:t> </a:t>
            </a:r>
            <a:r>
              <a:rPr lang="fi-FI" dirty="0" err="1" smtClean="0"/>
              <a:t>this</a:t>
            </a:r>
            <a:r>
              <a:rPr lang="fi-FI" dirty="0" smtClean="0"/>
              <a:t> </a:t>
            </a:r>
            <a:r>
              <a:rPr lang="fi-FI" dirty="0" err="1" smtClean="0"/>
              <a:t>happened</a:t>
            </a:r>
            <a:r>
              <a:rPr lang="fi-FI" dirty="0" smtClean="0"/>
              <a:t> and </a:t>
            </a:r>
            <a:r>
              <a:rPr lang="fi-FI" dirty="0" err="1" smtClean="0"/>
              <a:t>who</a:t>
            </a:r>
            <a:r>
              <a:rPr lang="fi-FI" dirty="0" smtClean="0"/>
              <a:t> </a:t>
            </a:r>
            <a:r>
              <a:rPr lang="fi-FI" dirty="0" err="1" smtClean="0"/>
              <a:t>were</a:t>
            </a:r>
            <a:r>
              <a:rPr lang="fi-FI" dirty="0" smtClean="0"/>
              <a:t> </a:t>
            </a:r>
            <a:r>
              <a:rPr lang="fi-FI" dirty="0" err="1" smtClean="0"/>
              <a:t>involved</a:t>
            </a:r>
            <a:endParaRPr lang="fi-FI" dirty="0" smtClean="0"/>
          </a:p>
          <a:p>
            <a:pPr lvl="2"/>
            <a:r>
              <a:rPr lang="fi-FI" dirty="0" smtClean="0"/>
              <a:t>HCP</a:t>
            </a:r>
          </a:p>
          <a:p>
            <a:pPr lvl="2"/>
            <a:r>
              <a:rPr lang="fi-FI" dirty="0" err="1" smtClean="0"/>
              <a:t>Patient</a:t>
            </a:r>
            <a:endParaRPr lang="fi-FI" dirty="0" smtClean="0"/>
          </a:p>
          <a:p>
            <a:pPr lvl="2"/>
            <a:r>
              <a:rPr lang="fi-FI" dirty="0" err="1" smtClean="0"/>
              <a:t>NCPs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45626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Need to better understand what is brought by these standards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Support for XACML </a:t>
            </a:r>
            <a:r>
              <a:rPr lang="fi-FI" dirty="0" err="1" smtClean="0"/>
              <a:t>policies</a:t>
            </a:r>
            <a:r>
              <a:rPr lang="fi-FI" dirty="0" smtClean="0"/>
              <a:t> </a:t>
            </a:r>
            <a:r>
              <a:rPr lang="fi-FI" dirty="0" err="1" smtClean="0"/>
              <a:t>makes</a:t>
            </a:r>
            <a:r>
              <a:rPr lang="fi-FI" dirty="0" smtClean="0"/>
              <a:t> </a:t>
            </a:r>
            <a:r>
              <a:rPr lang="fi-FI" dirty="0" err="1" smtClean="0"/>
              <a:t>it</a:t>
            </a:r>
            <a:r>
              <a:rPr lang="fi-FI" dirty="0" smtClean="0"/>
              <a:t> </a:t>
            </a:r>
            <a:r>
              <a:rPr lang="fi-FI" dirty="0" err="1" smtClean="0"/>
              <a:t>possible</a:t>
            </a:r>
            <a:r>
              <a:rPr lang="fi-FI" dirty="0" smtClean="0"/>
              <a:t> to </a:t>
            </a:r>
            <a:r>
              <a:rPr lang="fi-FI" dirty="0" err="1" smtClean="0"/>
              <a:t>define</a:t>
            </a:r>
            <a:r>
              <a:rPr lang="fi-FI" dirty="0" smtClean="0"/>
              <a:t> </a:t>
            </a:r>
            <a:r>
              <a:rPr lang="fi-FI" dirty="0" err="1" smtClean="0"/>
              <a:t>different</a:t>
            </a:r>
            <a:r>
              <a:rPr lang="fi-FI" dirty="0" smtClean="0"/>
              <a:t> </a:t>
            </a:r>
            <a:r>
              <a:rPr lang="fi-FI" dirty="0" err="1" smtClean="0"/>
              <a:t>processing</a:t>
            </a:r>
            <a:r>
              <a:rPr lang="fi-FI" dirty="0" smtClean="0"/>
              <a:t> </a:t>
            </a:r>
            <a:r>
              <a:rPr lang="fi-FI" dirty="0" err="1" smtClean="0"/>
              <a:t>rules</a:t>
            </a:r>
            <a:r>
              <a:rPr lang="fi-FI" dirty="0" smtClean="0"/>
              <a:t> for </a:t>
            </a:r>
            <a:r>
              <a:rPr lang="fi-FI" dirty="0" err="1" smtClean="0"/>
              <a:t>different</a:t>
            </a:r>
            <a:r>
              <a:rPr lang="fi-FI" dirty="0" smtClean="0"/>
              <a:t> </a:t>
            </a:r>
            <a:r>
              <a:rPr lang="fi-FI" dirty="0" err="1" smtClean="0"/>
              <a:t>NCPs</a:t>
            </a:r>
            <a:endParaRPr lang="fi-FI" dirty="0" smtClean="0"/>
          </a:p>
          <a:p>
            <a:pPr lvl="1"/>
            <a:r>
              <a:rPr lang="fi-FI" dirty="0" err="1" smtClean="0"/>
              <a:t>Currently</a:t>
            </a:r>
            <a:r>
              <a:rPr lang="fi-FI" dirty="0" smtClean="0"/>
              <a:t> no XACML </a:t>
            </a:r>
            <a:r>
              <a:rPr lang="fi-FI" dirty="0" err="1" smtClean="0"/>
              <a:t>policy</a:t>
            </a:r>
            <a:r>
              <a:rPr lang="fi-FI" dirty="0" smtClean="0"/>
              <a:t> </a:t>
            </a:r>
            <a:r>
              <a:rPr lang="fi-FI" dirty="0" err="1" smtClean="0"/>
              <a:t>engine</a:t>
            </a:r>
            <a:r>
              <a:rPr lang="fi-FI" dirty="0" smtClean="0"/>
              <a:t> </a:t>
            </a:r>
            <a:r>
              <a:rPr lang="fi-FI" dirty="0" smtClean="0"/>
              <a:t>is </a:t>
            </a:r>
            <a:r>
              <a:rPr lang="fi-FI" dirty="0" err="1" smtClean="0"/>
              <a:t>implemented</a:t>
            </a:r>
            <a:r>
              <a:rPr lang="fi-FI" dirty="0" smtClean="0"/>
              <a:t> in </a:t>
            </a:r>
            <a:r>
              <a:rPr lang="fi-FI" dirty="0" err="1" smtClean="0"/>
              <a:t>OpenNCP</a:t>
            </a:r>
            <a:r>
              <a:rPr lang="fi-FI" dirty="0" smtClean="0"/>
              <a:t>, </a:t>
            </a:r>
            <a:r>
              <a:rPr lang="fi-FI" dirty="0" err="1" smtClean="0"/>
              <a:t>this</a:t>
            </a:r>
            <a:r>
              <a:rPr lang="fi-FI" dirty="0" smtClean="0"/>
              <a:t> </a:t>
            </a:r>
            <a:r>
              <a:rPr lang="fi-FI" dirty="0" err="1" smtClean="0"/>
              <a:t>was</a:t>
            </a:r>
            <a:r>
              <a:rPr lang="fi-FI" dirty="0" smtClean="0"/>
              <a:t> </a:t>
            </a:r>
            <a:r>
              <a:rPr lang="fi-FI" dirty="0" err="1" smtClean="0"/>
              <a:t>discussed</a:t>
            </a:r>
            <a:r>
              <a:rPr lang="fi-FI" dirty="0" smtClean="0"/>
              <a:t> </a:t>
            </a:r>
            <a:r>
              <a:rPr lang="fi-FI" dirty="0" err="1" smtClean="0"/>
              <a:t>last</a:t>
            </a:r>
            <a:r>
              <a:rPr lang="fi-FI" dirty="0" smtClean="0"/>
              <a:t> in </a:t>
            </a:r>
            <a:r>
              <a:rPr lang="fi-FI" dirty="0" err="1" smtClean="0"/>
              <a:t>winter</a:t>
            </a:r>
            <a:r>
              <a:rPr lang="fi-FI" dirty="0" smtClean="0"/>
              <a:t> 2012-2013.</a:t>
            </a:r>
            <a:endParaRPr lang="fi-FI" dirty="0" smtClean="0"/>
          </a:p>
          <a:p>
            <a:pPr lvl="1"/>
            <a:r>
              <a:rPr lang="fi-FI" dirty="0" smtClean="0"/>
              <a:t>No </a:t>
            </a:r>
            <a:r>
              <a:rPr lang="fi-FI" dirty="0" err="1" smtClean="0"/>
              <a:t>clear</a:t>
            </a:r>
            <a:r>
              <a:rPr lang="fi-FI" dirty="0" smtClean="0"/>
              <a:t> PEP PIP PDP PAP </a:t>
            </a:r>
            <a:r>
              <a:rPr lang="fi-FI" dirty="0" err="1" smtClean="0"/>
              <a:t>services</a:t>
            </a:r>
            <a:r>
              <a:rPr lang="fi-FI" dirty="0" smtClean="0"/>
              <a:t>, </a:t>
            </a:r>
            <a:r>
              <a:rPr lang="fi-FI" dirty="0" err="1" smtClean="0"/>
              <a:t>though</a:t>
            </a:r>
            <a:r>
              <a:rPr lang="fi-FI" dirty="0" smtClean="0"/>
              <a:t> </a:t>
            </a:r>
            <a:r>
              <a:rPr lang="fi-FI" dirty="0" err="1" smtClean="0"/>
              <a:t>implementation</a:t>
            </a:r>
            <a:r>
              <a:rPr lang="fi-FI" dirty="0" smtClean="0"/>
              <a:t> of the </a:t>
            </a:r>
            <a:r>
              <a:rPr lang="fi-FI" dirty="0" err="1" smtClean="0"/>
              <a:t>assertion</a:t>
            </a:r>
            <a:r>
              <a:rPr lang="fi-FI" dirty="0" smtClean="0"/>
              <a:t> </a:t>
            </a:r>
            <a:r>
              <a:rPr lang="fi-FI" dirty="0" err="1" smtClean="0"/>
              <a:t>validator</a:t>
            </a:r>
            <a:r>
              <a:rPr lang="fi-FI" dirty="0" smtClean="0"/>
              <a:t> is a </a:t>
            </a:r>
            <a:r>
              <a:rPr lang="fi-FI" dirty="0" err="1" smtClean="0"/>
              <a:t>separate</a:t>
            </a:r>
            <a:r>
              <a:rPr lang="fi-FI" dirty="0" smtClean="0"/>
              <a:t> </a:t>
            </a:r>
            <a:r>
              <a:rPr lang="fi-FI" dirty="0" err="1" smtClean="0"/>
              <a:t>module</a:t>
            </a:r>
            <a:r>
              <a:rPr lang="fi-FI" dirty="0" smtClean="0"/>
              <a:t> </a:t>
            </a:r>
            <a:r>
              <a:rPr lang="fi-FI" dirty="0" smtClean="0"/>
              <a:t>(</a:t>
            </a:r>
            <a:r>
              <a:rPr lang="fi-FI" dirty="0" smtClean="0"/>
              <a:t>Java API</a:t>
            </a:r>
            <a:r>
              <a:rPr lang="fi-FI" dirty="0" smtClean="0"/>
              <a:t>).</a:t>
            </a:r>
          </a:p>
          <a:p>
            <a:pPr lvl="1"/>
            <a:r>
              <a:rPr lang="fi-FI" dirty="0" err="1"/>
              <a:t>Implementing</a:t>
            </a:r>
            <a:r>
              <a:rPr lang="fi-FI" dirty="0"/>
              <a:t> a </a:t>
            </a:r>
            <a:r>
              <a:rPr lang="fi-FI" dirty="0" err="1"/>
              <a:t>full</a:t>
            </a:r>
            <a:r>
              <a:rPr lang="fi-FI" dirty="0"/>
              <a:t> XACML </a:t>
            </a:r>
            <a:r>
              <a:rPr lang="fi-FI" dirty="0" err="1"/>
              <a:t>policy</a:t>
            </a:r>
            <a:r>
              <a:rPr lang="fi-FI" dirty="0"/>
              <a:t> </a:t>
            </a:r>
            <a:r>
              <a:rPr lang="fi-FI" dirty="0" err="1"/>
              <a:t>engine</a:t>
            </a:r>
            <a:r>
              <a:rPr lang="fi-FI" dirty="0"/>
              <a:t> is a </a:t>
            </a:r>
            <a:r>
              <a:rPr lang="fi-FI" dirty="0" err="1"/>
              <a:t>considerable</a:t>
            </a:r>
            <a:r>
              <a:rPr lang="fi-FI" dirty="0"/>
              <a:t> </a:t>
            </a:r>
            <a:r>
              <a:rPr lang="fi-FI" dirty="0" err="1"/>
              <a:t>effort</a:t>
            </a:r>
            <a:r>
              <a:rPr lang="fi-FI" dirty="0"/>
              <a:t> for </a:t>
            </a:r>
            <a:r>
              <a:rPr lang="fi-FI" dirty="0" err="1"/>
              <a:t>OpenNCP</a:t>
            </a:r>
            <a:r>
              <a:rPr lang="fi-FI" dirty="0" smtClean="0"/>
              <a:t>.</a:t>
            </a:r>
            <a:endParaRPr lang="fi-FI" dirty="0" smtClean="0"/>
          </a:p>
          <a:p>
            <a:pPr lvl="1"/>
            <a:r>
              <a:rPr lang="fi-FI" dirty="0" err="1" smtClean="0"/>
              <a:t>Most</a:t>
            </a:r>
            <a:r>
              <a:rPr lang="fi-FI" dirty="0" smtClean="0"/>
              <a:t> of the </a:t>
            </a:r>
            <a:r>
              <a:rPr lang="fi-FI" dirty="0" err="1" smtClean="0"/>
              <a:t>polic</a:t>
            </a:r>
            <a:r>
              <a:rPr lang="fi-FI" dirty="0" err="1" smtClean="0"/>
              <a:t>y</a:t>
            </a:r>
            <a:r>
              <a:rPr lang="fi-FI" dirty="0" smtClean="0"/>
              <a:t> </a:t>
            </a:r>
            <a:r>
              <a:rPr lang="fi-FI" dirty="0" err="1" smtClean="0"/>
              <a:t>rules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mandated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smtClean="0"/>
              <a:t>epSOS. </a:t>
            </a:r>
            <a:r>
              <a:rPr lang="fi-FI" dirty="0" err="1" smtClean="0"/>
              <a:t>There</a:t>
            </a:r>
            <a:r>
              <a:rPr lang="fi-FI" dirty="0" smtClean="0"/>
              <a:t> is </a:t>
            </a:r>
            <a:r>
              <a:rPr lang="fi-FI" dirty="0" err="1" smtClean="0"/>
              <a:t>support</a:t>
            </a:r>
            <a:r>
              <a:rPr lang="fi-FI" dirty="0" smtClean="0"/>
              <a:t> for </a:t>
            </a:r>
            <a:r>
              <a:rPr lang="fi-FI" dirty="0" err="1" smtClean="0"/>
              <a:t>certain</a:t>
            </a:r>
            <a:r>
              <a:rPr lang="fi-FI" dirty="0" smtClean="0"/>
              <a:t> </a:t>
            </a:r>
            <a:r>
              <a:rPr lang="fi-FI" dirty="0" err="1" smtClean="0"/>
              <a:t>variation</a:t>
            </a:r>
            <a:r>
              <a:rPr lang="fi-FI" dirty="0" smtClean="0"/>
              <a:t> </a:t>
            </a:r>
            <a:r>
              <a:rPr lang="fi-FI" dirty="0" err="1" smtClean="0"/>
              <a:t>country-by-country</a:t>
            </a:r>
            <a:r>
              <a:rPr lang="fi-FI" dirty="0" smtClean="0"/>
              <a:t> (</a:t>
            </a:r>
            <a:r>
              <a:rPr lang="fi-FI" dirty="0" err="1"/>
              <a:t>D</a:t>
            </a:r>
            <a:r>
              <a:rPr lang="fi-FI" dirty="0" err="1" smtClean="0"/>
              <a:t>efaultPolicyManager</a:t>
            </a:r>
            <a:r>
              <a:rPr lang="fi-FI" dirty="0" smtClean="0"/>
              <a:t> </a:t>
            </a:r>
            <a:r>
              <a:rPr lang="fi-FI" dirty="0" err="1" smtClean="0"/>
              <a:t>provided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OpenNCP</a:t>
            </a:r>
            <a:r>
              <a:rPr lang="fi-FI" dirty="0" smtClean="0"/>
              <a:t>, </a:t>
            </a:r>
            <a:r>
              <a:rPr lang="fi-FI" dirty="0" err="1" smtClean="0"/>
              <a:t>may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overridden</a:t>
            </a:r>
            <a:r>
              <a:rPr lang="fi-FI" dirty="0" smtClean="0"/>
              <a:t> in </a:t>
            </a:r>
            <a:r>
              <a:rPr lang="fi-FI" dirty="0" err="1" smtClean="0"/>
              <a:t>each</a:t>
            </a:r>
            <a:r>
              <a:rPr lang="fi-FI" dirty="0" smtClean="0"/>
              <a:t> country).</a:t>
            </a:r>
          </a:p>
          <a:p>
            <a:pPr lvl="1"/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define</a:t>
            </a:r>
            <a:r>
              <a:rPr lang="fi-FI" dirty="0" smtClean="0"/>
              <a:t> a </a:t>
            </a:r>
            <a:r>
              <a:rPr lang="fi-FI" dirty="0" err="1" smtClean="0"/>
              <a:t>standard</a:t>
            </a:r>
            <a:r>
              <a:rPr lang="fi-FI" dirty="0" smtClean="0"/>
              <a:t> </a:t>
            </a:r>
            <a:r>
              <a:rPr lang="fi-FI" dirty="0" err="1" smtClean="0"/>
              <a:t>non-rep</a:t>
            </a:r>
            <a:r>
              <a:rPr lang="fi-FI" dirty="0" smtClean="0"/>
              <a:t> </a:t>
            </a:r>
            <a:r>
              <a:rPr lang="fi-FI" dirty="0" err="1" smtClean="0"/>
              <a:t>policy</a:t>
            </a:r>
            <a:r>
              <a:rPr lang="fi-FI" dirty="0" smtClean="0"/>
              <a:t> for </a:t>
            </a:r>
            <a:r>
              <a:rPr lang="fi-FI" dirty="0" err="1" smtClean="0"/>
              <a:t>eHealth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need</a:t>
            </a:r>
            <a:r>
              <a:rPr lang="fi-FI" dirty="0" smtClean="0"/>
              <a:t> to </a:t>
            </a:r>
            <a:r>
              <a:rPr lang="fi-FI" dirty="0" err="1" smtClean="0"/>
              <a:t>support</a:t>
            </a:r>
            <a:r>
              <a:rPr lang="fi-FI" dirty="0" smtClean="0"/>
              <a:t> </a:t>
            </a:r>
            <a:r>
              <a:rPr lang="fi-FI" dirty="0" err="1" smtClean="0"/>
              <a:t>varying</a:t>
            </a:r>
            <a:r>
              <a:rPr lang="fi-FI" dirty="0" smtClean="0"/>
              <a:t> </a:t>
            </a:r>
            <a:r>
              <a:rPr lang="fi-FI" dirty="0" err="1" smtClean="0"/>
              <a:t>policies</a:t>
            </a:r>
            <a:r>
              <a:rPr lang="fi-FI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9181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Need to better understand what is brought by these standards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IHE ATNA extensions: need to better understand what they are. </a:t>
            </a:r>
          </a:p>
          <a:p>
            <a:pPr lvl="1"/>
            <a:r>
              <a:rPr lang="en-GB" dirty="0" smtClean="0"/>
              <a:t>IHE ATNA has progressed since </a:t>
            </a:r>
            <a:r>
              <a:rPr lang="en-GB" dirty="0" err="1" smtClean="0"/>
              <a:t>OpenNCP</a:t>
            </a:r>
            <a:r>
              <a:rPr lang="en-GB" dirty="0" smtClean="0"/>
              <a:t> implementation, new version of the standard needs to be accommodated?</a:t>
            </a:r>
          </a:p>
          <a:p>
            <a:pPr lvl="1"/>
            <a:r>
              <a:rPr lang="en-GB" dirty="0" smtClean="0"/>
              <a:t>Are there any extensions related to the non-rep solution? If there are, need to understand their function.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896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other stupid questions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If the target of CEF is to establish a common message exchange infrastructure, do we need to define a common set of rules, protocols, and a common implementation?</a:t>
            </a:r>
          </a:p>
          <a:p>
            <a:pPr lvl="1"/>
            <a:r>
              <a:rPr lang="en-GB" dirty="0" smtClean="0"/>
              <a:t>Like Estonian X-Road</a:t>
            </a:r>
          </a:p>
          <a:p>
            <a:pPr lvl="1"/>
            <a:r>
              <a:rPr lang="en-GB" dirty="0" smtClean="0"/>
              <a:t>Or </a:t>
            </a:r>
            <a:r>
              <a:rPr lang="en-GB" dirty="0" smtClean="0"/>
              <a:t>Microsoft BizTalk but without a central server</a:t>
            </a:r>
          </a:p>
          <a:p>
            <a:pPr lvl="1"/>
            <a:r>
              <a:rPr lang="en-GB" dirty="0" smtClean="0"/>
              <a:t>Or any other ESB-type solution</a:t>
            </a:r>
          </a:p>
          <a:p>
            <a:r>
              <a:rPr lang="en-GB" dirty="0" err="1" smtClean="0"/>
              <a:t>Communicatoin</a:t>
            </a:r>
            <a:r>
              <a:rPr lang="en-GB" dirty="0" smtClean="0"/>
              <a:t> protocols vary by domains, do we define a common message exchange protocol instead of, or in addition to, or on top of them?</a:t>
            </a:r>
          </a:p>
          <a:p>
            <a:r>
              <a:rPr lang="en-GB" dirty="0" smtClean="0"/>
              <a:t>Is </a:t>
            </a:r>
            <a:r>
              <a:rPr lang="en-GB" dirty="0" err="1" smtClean="0"/>
              <a:t>OpenNCP</a:t>
            </a:r>
            <a:r>
              <a:rPr lang="en-GB" dirty="0" smtClean="0"/>
              <a:t> thought as a start of the European ”information backbone”? It only supports </a:t>
            </a:r>
            <a:r>
              <a:rPr lang="en-GB" dirty="0" err="1" smtClean="0"/>
              <a:t>eHealth</a:t>
            </a:r>
            <a:r>
              <a:rPr lang="en-GB" dirty="0" smtClean="0"/>
              <a:t> and synchronous communication at the moment.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93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What</a:t>
            </a:r>
            <a:r>
              <a:rPr lang="fi-FI" dirty="0" smtClean="0"/>
              <a:t> is in the </a:t>
            </a:r>
            <a:r>
              <a:rPr lang="fi-FI" dirty="0" err="1" smtClean="0"/>
              <a:t>non-rep</a:t>
            </a:r>
            <a:r>
              <a:rPr lang="fi-FI" dirty="0" smtClean="0"/>
              <a:t> </a:t>
            </a:r>
            <a:r>
              <a:rPr lang="fi-FI" dirty="0" err="1" smtClean="0"/>
              <a:t>token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r>
              <a:rPr lang="fi-FI" dirty="0" err="1" smtClean="0"/>
              <a:t>From</a:t>
            </a:r>
            <a:r>
              <a:rPr lang="fi-FI" dirty="0" smtClean="0"/>
              <a:t> ISO 13888-1, </a:t>
            </a:r>
            <a:r>
              <a:rPr lang="fi-FI" dirty="0" err="1" smtClean="0"/>
              <a:t>Non-Repudiation</a:t>
            </a:r>
            <a:r>
              <a:rPr lang="fi-FI" dirty="0" smtClean="0"/>
              <a:t> of </a:t>
            </a:r>
            <a:r>
              <a:rPr lang="fi-FI" dirty="0" err="1" smtClean="0"/>
              <a:t>Origin</a:t>
            </a:r>
            <a:r>
              <a:rPr lang="fi-FI" dirty="0" smtClean="0"/>
              <a:t> </a:t>
            </a:r>
            <a:r>
              <a:rPr lang="fi-FI" dirty="0" err="1" smtClean="0"/>
              <a:t>token</a:t>
            </a:r>
            <a:r>
              <a:rPr lang="fi-FI" dirty="0" smtClean="0"/>
              <a:t> (NROT), </a:t>
            </a:r>
            <a:r>
              <a:rPr lang="fi-FI" dirty="0" smtClean="0"/>
              <a:t>and </a:t>
            </a:r>
            <a:r>
              <a:rPr lang="fi-FI" dirty="0" err="1" smtClean="0"/>
              <a:t>assumptions</a:t>
            </a:r>
            <a:r>
              <a:rPr lang="fi-FI" dirty="0" smtClean="0"/>
              <a:t> for </a:t>
            </a:r>
            <a:r>
              <a:rPr lang="fi-FI" dirty="0" err="1" smtClean="0"/>
              <a:t>its</a:t>
            </a:r>
            <a:r>
              <a:rPr lang="fi-FI" dirty="0" smtClean="0"/>
              <a:t> </a:t>
            </a:r>
            <a:r>
              <a:rPr lang="fi-FI" dirty="0" err="1" smtClean="0"/>
              <a:t>implementation</a:t>
            </a:r>
            <a:r>
              <a:rPr lang="fi-FI" dirty="0" smtClean="0"/>
              <a:t> in </a:t>
            </a:r>
            <a:r>
              <a:rPr lang="fi-FI" dirty="0" err="1" smtClean="0"/>
              <a:t>OpenNCP</a:t>
            </a:r>
            <a:r>
              <a:rPr lang="fi-FI" dirty="0" smtClean="0"/>
              <a:t>:</a:t>
            </a:r>
          </a:p>
          <a:p>
            <a:pPr lvl="1"/>
            <a:r>
              <a:rPr lang="fi-FI" b="1" dirty="0" err="1" smtClean="0"/>
              <a:t>Identifier</a:t>
            </a:r>
            <a:r>
              <a:rPr lang="fi-FI" dirty="0" smtClean="0"/>
              <a:t> of the </a:t>
            </a:r>
            <a:r>
              <a:rPr lang="fi-FI" dirty="0" err="1" smtClean="0"/>
              <a:t>non-rep</a:t>
            </a:r>
            <a:r>
              <a:rPr lang="fi-FI" dirty="0" smtClean="0"/>
              <a:t> </a:t>
            </a:r>
            <a:r>
              <a:rPr lang="fi-FI" dirty="0" err="1" smtClean="0"/>
              <a:t>policy</a:t>
            </a:r>
            <a:r>
              <a:rPr lang="fi-FI" dirty="0" smtClean="0"/>
              <a:t> – </a:t>
            </a:r>
            <a:r>
              <a:rPr lang="fi-FI" dirty="0" err="1" smtClean="0"/>
              <a:t>assume</a:t>
            </a:r>
            <a:r>
              <a:rPr lang="fi-FI" dirty="0" smtClean="0"/>
              <a:t> </a:t>
            </a:r>
            <a:r>
              <a:rPr lang="fi-FI" dirty="0" err="1" smtClean="0"/>
              <a:t>constant</a:t>
            </a:r>
            <a:endParaRPr lang="fi-FI" dirty="0" smtClean="0"/>
          </a:p>
          <a:p>
            <a:pPr lvl="1"/>
            <a:r>
              <a:rPr lang="fi-FI" b="1" dirty="0" err="1" smtClean="0"/>
              <a:t>Flag</a:t>
            </a:r>
            <a:r>
              <a:rPr lang="fi-FI" dirty="0" smtClean="0"/>
              <a:t> </a:t>
            </a:r>
            <a:r>
              <a:rPr lang="fi-FI" dirty="0" err="1" smtClean="0"/>
              <a:t>indicating</a:t>
            </a:r>
            <a:r>
              <a:rPr lang="fi-FI" dirty="0" smtClean="0"/>
              <a:t> the </a:t>
            </a:r>
            <a:r>
              <a:rPr lang="fi-FI" dirty="0" err="1" smtClean="0"/>
              <a:t>non-rep</a:t>
            </a:r>
            <a:r>
              <a:rPr lang="fi-FI" dirty="0" smtClean="0"/>
              <a:t> of the </a:t>
            </a:r>
            <a:r>
              <a:rPr lang="fi-FI" dirty="0" err="1" smtClean="0"/>
              <a:t>origin</a:t>
            </a:r>
            <a:r>
              <a:rPr lang="fi-FI" dirty="0" smtClean="0"/>
              <a:t> – </a:t>
            </a:r>
            <a:r>
              <a:rPr lang="fi-FI" dirty="0" err="1" smtClean="0"/>
              <a:t>assume</a:t>
            </a:r>
            <a:r>
              <a:rPr lang="fi-FI" dirty="0" smtClean="0"/>
              <a:t> </a:t>
            </a:r>
            <a:r>
              <a:rPr lang="fi-FI" dirty="0" err="1" smtClean="0"/>
              <a:t>constant</a:t>
            </a:r>
            <a:endParaRPr lang="fi-FI" dirty="0" smtClean="0"/>
          </a:p>
          <a:p>
            <a:pPr lvl="1"/>
            <a:r>
              <a:rPr lang="fi-FI" dirty="0" err="1" smtClean="0"/>
              <a:t>Identifier</a:t>
            </a:r>
            <a:r>
              <a:rPr lang="fi-FI" dirty="0" smtClean="0"/>
              <a:t> of the </a:t>
            </a:r>
            <a:r>
              <a:rPr lang="fi-FI" dirty="0" err="1" smtClean="0"/>
              <a:t>originator</a:t>
            </a:r>
            <a:r>
              <a:rPr lang="fi-FI" dirty="0" smtClean="0"/>
              <a:t> – </a:t>
            </a:r>
            <a:r>
              <a:rPr lang="fi-FI" dirty="0" err="1" smtClean="0"/>
              <a:t>assume</a:t>
            </a:r>
            <a:r>
              <a:rPr lang="fi-FI" dirty="0" smtClean="0"/>
              <a:t> HCID of the </a:t>
            </a:r>
            <a:r>
              <a:rPr lang="fi-FI" dirty="0" err="1" smtClean="0"/>
              <a:t>originating</a:t>
            </a:r>
            <a:r>
              <a:rPr lang="fi-FI" dirty="0" smtClean="0"/>
              <a:t> NCP</a:t>
            </a:r>
          </a:p>
          <a:p>
            <a:pPr lvl="1"/>
            <a:r>
              <a:rPr lang="fi-FI" dirty="0" err="1" smtClean="0"/>
              <a:t>Identifier</a:t>
            </a:r>
            <a:r>
              <a:rPr lang="fi-FI" dirty="0" smtClean="0"/>
              <a:t> of the </a:t>
            </a:r>
            <a:r>
              <a:rPr lang="fi-FI" dirty="0" err="1" smtClean="0"/>
              <a:t>recipient</a:t>
            </a:r>
            <a:r>
              <a:rPr lang="fi-FI" dirty="0" smtClean="0"/>
              <a:t> – </a:t>
            </a:r>
            <a:r>
              <a:rPr lang="fi-FI" dirty="0" err="1" smtClean="0"/>
              <a:t>assume</a:t>
            </a:r>
            <a:r>
              <a:rPr lang="fi-FI" dirty="0" smtClean="0"/>
              <a:t> HCID of the </a:t>
            </a:r>
            <a:r>
              <a:rPr lang="fi-FI" dirty="0" err="1" smtClean="0"/>
              <a:t>target</a:t>
            </a:r>
            <a:r>
              <a:rPr lang="fi-FI" dirty="0" smtClean="0"/>
              <a:t> NCP</a:t>
            </a:r>
          </a:p>
          <a:p>
            <a:pPr lvl="1"/>
            <a:r>
              <a:rPr lang="fi-FI" b="1" dirty="0" err="1" smtClean="0"/>
              <a:t>Timestamp</a:t>
            </a:r>
            <a:r>
              <a:rPr lang="fi-FI" dirty="0" smtClean="0"/>
              <a:t> – </a:t>
            </a:r>
            <a:r>
              <a:rPr lang="fi-FI" dirty="0" err="1" smtClean="0"/>
              <a:t>assume</a:t>
            </a:r>
            <a:r>
              <a:rPr lang="fi-FI" dirty="0" smtClean="0"/>
              <a:t> </a:t>
            </a:r>
            <a:r>
              <a:rPr lang="fi-FI" dirty="0" err="1" smtClean="0"/>
              <a:t>generated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the </a:t>
            </a:r>
            <a:r>
              <a:rPr lang="fi-FI" dirty="0" err="1" smtClean="0"/>
              <a:t>originating</a:t>
            </a:r>
            <a:r>
              <a:rPr lang="fi-FI" dirty="0" smtClean="0"/>
              <a:t> NCP</a:t>
            </a:r>
          </a:p>
          <a:p>
            <a:pPr lvl="1"/>
            <a:r>
              <a:rPr lang="fi-FI" dirty="0" err="1" smtClean="0"/>
              <a:t>Optional</a:t>
            </a:r>
            <a:r>
              <a:rPr lang="fi-FI" dirty="0" smtClean="0"/>
              <a:t> </a:t>
            </a:r>
            <a:r>
              <a:rPr lang="fi-FI" dirty="0" err="1" smtClean="0"/>
              <a:t>additional</a:t>
            </a:r>
            <a:r>
              <a:rPr lang="fi-FI" dirty="0" smtClean="0"/>
              <a:t> info </a:t>
            </a:r>
            <a:r>
              <a:rPr lang="fi-FI" dirty="0" err="1" smtClean="0"/>
              <a:t>such</a:t>
            </a:r>
            <a:r>
              <a:rPr lang="fi-FI" dirty="0" smtClean="0"/>
              <a:t> as </a:t>
            </a:r>
            <a:r>
              <a:rPr lang="fi-FI" dirty="0" err="1" smtClean="0"/>
              <a:t>message</a:t>
            </a:r>
            <a:r>
              <a:rPr lang="fi-FI" dirty="0" smtClean="0"/>
              <a:t> id, </a:t>
            </a:r>
            <a:r>
              <a:rPr lang="fi-FI" dirty="0" err="1" smtClean="0"/>
              <a:t>signature</a:t>
            </a:r>
            <a:r>
              <a:rPr lang="fi-FI" dirty="0" smtClean="0"/>
              <a:t> and </a:t>
            </a:r>
            <a:r>
              <a:rPr lang="fi-FI" dirty="0" err="1" smtClean="0"/>
              <a:t>hash</a:t>
            </a:r>
            <a:r>
              <a:rPr lang="fi-FI" dirty="0" smtClean="0"/>
              <a:t> </a:t>
            </a:r>
            <a:r>
              <a:rPr lang="fi-FI" dirty="0" err="1" smtClean="0"/>
              <a:t>algorithm</a:t>
            </a:r>
            <a:r>
              <a:rPr lang="fi-FI" dirty="0" smtClean="0"/>
              <a:t> </a:t>
            </a:r>
            <a:r>
              <a:rPr lang="fi-FI" dirty="0" err="1" smtClean="0"/>
              <a:t>ids</a:t>
            </a:r>
            <a:r>
              <a:rPr lang="fi-FI" dirty="0" smtClean="0"/>
              <a:t>, </a:t>
            </a:r>
            <a:r>
              <a:rPr lang="fi-FI" dirty="0" err="1" smtClean="0"/>
              <a:t>certificates</a:t>
            </a:r>
            <a:r>
              <a:rPr lang="fi-FI" dirty="0" smtClean="0"/>
              <a:t> –</a:t>
            </a:r>
            <a:r>
              <a:rPr lang="fi-FI" dirty="0"/>
              <a:t> </a:t>
            </a:r>
            <a:r>
              <a:rPr lang="fi-FI" dirty="0" err="1" smtClean="0"/>
              <a:t>assume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needed</a:t>
            </a:r>
            <a:r>
              <a:rPr lang="fi-FI" dirty="0" smtClean="0"/>
              <a:t>, as </a:t>
            </a:r>
            <a:r>
              <a:rPr lang="fi-FI" dirty="0" err="1" smtClean="0"/>
              <a:t>it</a:t>
            </a:r>
            <a:r>
              <a:rPr lang="fi-FI" dirty="0" smtClean="0"/>
              <a:t> is </a:t>
            </a:r>
            <a:r>
              <a:rPr lang="fi-FI" dirty="0" err="1" smtClean="0"/>
              <a:t>included</a:t>
            </a:r>
            <a:r>
              <a:rPr lang="fi-FI" dirty="0" smtClean="0"/>
              <a:t> in XML Digital </a:t>
            </a:r>
            <a:r>
              <a:rPr lang="fi-FI" dirty="0" err="1" smtClean="0"/>
              <a:t>Signature</a:t>
            </a:r>
            <a:r>
              <a:rPr lang="fi-FI" dirty="0" smtClean="0"/>
              <a:t>.</a:t>
            </a:r>
          </a:p>
          <a:p>
            <a:pPr lvl="1"/>
            <a:r>
              <a:rPr lang="fi-FI" dirty="0" smtClean="0"/>
              <a:t>Message </a:t>
            </a:r>
            <a:r>
              <a:rPr lang="fi-FI" dirty="0" err="1" smtClean="0"/>
              <a:t>itself</a:t>
            </a:r>
            <a:r>
              <a:rPr lang="fi-FI" dirty="0" smtClean="0"/>
              <a:t> (</a:t>
            </a:r>
            <a:r>
              <a:rPr lang="fi-FI" dirty="0" err="1" smtClean="0"/>
              <a:t>like</a:t>
            </a:r>
            <a:r>
              <a:rPr lang="fi-FI" dirty="0" smtClean="0"/>
              <a:t> </a:t>
            </a:r>
            <a:r>
              <a:rPr lang="fi-FI" dirty="0" err="1" smtClean="0"/>
              <a:t>query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response</a:t>
            </a:r>
            <a:r>
              <a:rPr lang="fi-FI" dirty="0" smtClean="0"/>
              <a:t> data, </a:t>
            </a:r>
            <a:r>
              <a:rPr lang="fi-FI" dirty="0" err="1" smtClean="0"/>
              <a:t>including</a:t>
            </a:r>
            <a:r>
              <a:rPr lang="fi-FI" dirty="0" smtClean="0"/>
              <a:t> </a:t>
            </a:r>
            <a:r>
              <a:rPr lang="fi-FI" dirty="0" err="1" smtClean="0"/>
              <a:t>possible</a:t>
            </a:r>
            <a:r>
              <a:rPr lang="fi-FI" dirty="0" smtClean="0"/>
              <a:t> </a:t>
            </a:r>
            <a:r>
              <a:rPr lang="fi-FI" dirty="0" err="1" smtClean="0"/>
              <a:t>documents</a:t>
            </a:r>
            <a:r>
              <a:rPr lang="fi-FI" dirty="0" smtClean="0"/>
              <a:t>) </a:t>
            </a:r>
            <a:r>
              <a:rPr lang="fi-FI" i="1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its</a:t>
            </a:r>
            <a:r>
              <a:rPr lang="fi-FI" dirty="0" smtClean="0"/>
              <a:t> </a:t>
            </a:r>
            <a:r>
              <a:rPr lang="fi-FI" dirty="0" err="1" smtClean="0"/>
              <a:t>hash</a:t>
            </a:r>
            <a:r>
              <a:rPr lang="fi-FI" dirty="0" smtClean="0"/>
              <a:t> – </a:t>
            </a:r>
            <a:r>
              <a:rPr lang="fi-FI" dirty="0" err="1" smtClean="0"/>
              <a:t>assume</a:t>
            </a:r>
            <a:r>
              <a:rPr lang="fi-FI" dirty="0" smtClean="0"/>
              <a:t> </a:t>
            </a:r>
            <a:r>
              <a:rPr lang="fi-FI" dirty="0" err="1" smtClean="0"/>
              <a:t>this</a:t>
            </a:r>
            <a:r>
              <a:rPr lang="fi-FI" dirty="0" smtClean="0"/>
              <a:t> is the </a:t>
            </a:r>
            <a:r>
              <a:rPr lang="fi-FI" dirty="0" err="1" smtClean="0"/>
              <a:t>message</a:t>
            </a:r>
            <a:r>
              <a:rPr lang="fi-FI" dirty="0" smtClean="0"/>
              <a:t> </a:t>
            </a:r>
            <a:r>
              <a:rPr lang="fi-FI" dirty="0" err="1" smtClean="0"/>
              <a:t>itself</a:t>
            </a:r>
            <a:r>
              <a:rPr lang="fi-FI" dirty="0" smtClean="0"/>
              <a:t>, with </a:t>
            </a:r>
            <a:r>
              <a:rPr lang="fi-FI" dirty="0" err="1" smtClean="0"/>
              <a:t>possible</a:t>
            </a:r>
            <a:r>
              <a:rPr lang="fi-FI" dirty="0" smtClean="0"/>
              <a:t> </a:t>
            </a:r>
            <a:r>
              <a:rPr lang="fi-FI" dirty="0" err="1" smtClean="0"/>
              <a:t>documents</a:t>
            </a:r>
            <a:r>
              <a:rPr lang="fi-FI" dirty="0" smtClean="0"/>
              <a:t>, as </a:t>
            </a:r>
            <a:r>
              <a:rPr lang="fi-FI" dirty="0" err="1" smtClean="0"/>
              <a:t>message</a:t>
            </a:r>
            <a:r>
              <a:rPr lang="fi-FI" dirty="0" smtClean="0"/>
              <a:t> </a:t>
            </a:r>
            <a:r>
              <a:rPr lang="fi-FI" dirty="0" err="1" smtClean="0"/>
              <a:t>contents</a:t>
            </a:r>
            <a:r>
              <a:rPr lang="fi-FI" dirty="0" smtClean="0"/>
              <a:t> is </a:t>
            </a:r>
            <a:r>
              <a:rPr lang="fi-FI" dirty="0" err="1" smtClean="0"/>
              <a:t>needed</a:t>
            </a:r>
            <a:r>
              <a:rPr lang="fi-FI" dirty="0" smtClean="0"/>
              <a:t> for </a:t>
            </a:r>
            <a:r>
              <a:rPr lang="fi-FI" dirty="0" err="1" smtClean="0"/>
              <a:t>dispute</a:t>
            </a:r>
            <a:r>
              <a:rPr lang="fi-FI" dirty="0" smtClean="0"/>
              <a:t> </a:t>
            </a:r>
            <a:r>
              <a:rPr lang="fi-FI" dirty="0" err="1" smtClean="0"/>
              <a:t>resolution</a:t>
            </a:r>
            <a:endParaRPr lang="fi-FI" dirty="0" smtClean="0"/>
          </a:p>
          <a:p>
            <a:pPr lvl="1"/>
            <a:r>
              <a:rPr lang="fi-FI" b="1" dirty="0" smtClean="0"/>
              <a:t>The </a:t>
            </a:r>
            <a:r>
              <a:rPr lang="fi-FI" b="1" dirty="0" err="1" smtClean="0"/>
              <a:t>signature</a:t>
            </a:r>
            <a:r>
              <a:rPr lang="fi-FI" b="1" dirty="0" smtClean="0"/>
              <a:t> </a:t>
            </a:r>
            <a:r>
              <a:rPr lang="fi-FI" dirty="0" smtClean="0"/>
              <a:t>on </a:t>
            </a:r>
            <a:r>
              <a:rPr lang="fi-FI" dirty="0" err="1" smtClean="0"/>
              <a:t>everything</a:t>
            </a:r>
            <a:r>
              <a:rPr lang="fi-FI" dirty="0" smtClean="0"/>
              <a:t> </a:t>
            </a:r>
            <a:r>
              <a:rPr lang="fi-FI" dirty="0" err="1" smtClean="0"/>
              <a:t>listed</a:t>
            </a:r>
            <a:r>
              <a:rPr lang="fi-FI" dirty="0" smtClean="0"/>
              <a:t> </a:t>
            </a:r>
            <a:r>
              <a:rPr lang="fi-FI" dirty="0" err="1" smtClean="0"/>
              <a:t>above</a:t>
            </a:r>
            <a:r>
              <a:rPr lang="fi-FI" dirty="0" smtClean="0"/>
              <a:t> – </a:t>
            </a:r>
            <a:r>
              <a:rPr lang="fi-FI" dirty="0" err="1" smtClean="0"/>
              <a:t>assume</a:t>
            </a:r>
            <a:r>
              <a:rPr lang="fi-FI" dirty="0" smtClean="0"/>
              <a:t> </a:t>
            </a:r>
            <a:r>
              <a:rPr lang="fi-FI" dirty="0" err="1" smtClean="0"/>
              <a:t>this</a:t>
            </a:r>
            <a:r>
              <a:rPr lang="fi-FI" dirty="0" smtClean="0"/>
              <a:t> is an </a:t>
            </a:r>
            <a:r>
              <a:rPr lang="fi-FI" dirty="0" err="1" smtClean="0"/>
              <a:t>enveloped</a:t>
            </a:r>
            <a:r>
              <a:rPr lang="fi-FI" dirty="0" smtClean="0"/>
              <a:t> XML Digital </a:t>
            </a:r>
            <a:r>
              <a:rPr lang="fi-FI" dirty="0" err="1" smtClean="0"/>
              <a:t>Signature</a:t>
            </a:r>
            <a:r>
              <a:rPr lang="fi-FI" dirty="0" smtClean="0"/>
              <a:t>.</a:t>
            </a:r>
            <a:endParaRPr lang="fi-FI" dirty="0"/>
          </a:p>
          <a:p>
            <a:r>
              <a:rPr lang="fi-FI" dirty="0" smtClean="0"/>
              <a:t>Data </a:t>
            </a:r>
            <a:r>
              <a:rPr lang="fi-FI" dirty="0" err="1" smtClean="0"/>
              <a:t>missing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the </a:t>
            </a:r>
            <a:r>
              <a:rPr lang="fi-FI" dirty="0" err="1" smtClean="0"/>
              <a:t>current</a:t>
            </a:r>
            <a:r>
              <a:rPr lang="fi-FI" dirty="0" smtClean="0"/>
              <a:t> </a:t>
            </a:r>
            <a:r>
              <a:rPr lang="fi-FI" dirty="0" err="1" smtClean="0"/>
              <a:t>implementation</a:t>
            </a:r>
            <a:r>
              <a:rPr lang="fi-FI" dirty="0" smtClean="0"/>
              <a:t> is </a:t>
            </a:r>
            <a:r>
              <a:rPr lang="fi-FI" b="1" dirty="0" err="1" smtClean="0"/>
              <a:t>bolded</a:t>
            </a:r>
            <a:r>
              <a:rPr lang="fi-FI" dirty="0" smtClean="0"/>
              <a:t>. The </a:t>
            </a:r>
            <a:r>
              <a:rPr lang="fi-FI" dirty="0" err="1" smtClean="0"/>
              <a:t>timestamp</a:t>
            </a:r>
            <a:r>
              <a:rPr lang="fi-FI" dirty="0" smtClean="0"/>
              <a:t> is </a:t>
            </a:r>
            <a:r>
              <a:rPr lang="fi-FI" dirty="0" err="1" smtClean="0"/>
              <a:t>present</a:t>
            </a:r>
            <a:r>
              <a:rPr lang="fi-FI" dirty="0" smtClean="0"/>
              <a:t>, </a:t>
            </a:r>
            <a:r>
              <a:rPr lang="fi-FI" dirty="0" err="1" smtClean="0"/>
              <a:t>but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precise</a:t>
            </a:r>
            <a:r>
              <a:rPr lang="fi-FI" dirty="0" smtClean="0"/>
              <a:t> </a:t>
            </a:r>
            <a:r>
              <a:rPr lang="fi-FI" dirty="0" err="1" smtClean="0"/>
              <a:t>enough</a:t>
            </a:r>
            <a:r>
              <a:rPr lang="fi-FI" dirty="0" smtClean="0"/>
              <a:t> (</a:t>
            </a:r>
            <a:r>
              <a:rPr lang="fi-FI" dirty="0" err="1" smtClean="0"/>
              <a:t>only</a:t>
            </a:r>
            <a:r>
              <a:rPr lang="fi-FI" dirty="0" smtClean="0"/>
              <a:t> </a:t>
            </a:r>
            <a:r>
              <a:rPr lang="fi-FI" dirty="0" err="1" smtClean="0"/>
              <a:t>date</a:t>
            </a:r>
            <a:r>
              <a:rPr lang="fi-FI" dirty="0" smtClean="0"/>
              <a:t>).</a:t>
            </a:r>
          </a:p>
          <a:p>
            <a:r>
              <a:rPr lang="fi-FI" dirty="0" smtClean="0"/>
              <a:t>The </a:t>
            </a:r>
            <a:r>
              <a:rPr lang="fi-FI" dirty="0" err="1" smtClean="0"/>
              <a:t>contents</a:t>
            </a:r>
            <a:r>
              <a:rPr lang="fi-FI" dirty="0" smtClean="0"/>
              <a:t> of the </a:t>
            </a:r>
            <a:r>
              <a:rPr lang="fi-FI" dirty="0" err="1" smtClean="0"/>
              <a:t>token</a:t>
            </a:r>
            <a:r>
              <a:rPr lang="fi-FI" dirty="0" smtClean="0"/>
              <a:t> </a:t>
            </a:r>
            <a:r>
              <a:rPr lang="fi-FI" dirty="0" err="1" smtClean="0"/>
              <a:t>must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stored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the NCP </a:t>
            </a:r>
            <a:r>
              <a:rPr lang="fi-FI" dirty="0" err="1" smtClean="0"/>
              <a:t>or</a:t>
            </a:r>
            <a:r>
              <a:rPr lang="fi-FI" dirty="0" smtClean="0"/>
              <a:t> NI for </a:t>
            </a:r>
            <a:r>
              <a:rPr lang="fi-FI" dirty="0" err="1" smtClean="0"/>
              <a:t>dispute</a:t>
            </a:r>
            <a:r>
              <a:rPr lang="fi-FI" dirty="0" smtClean="0"/>
              <a:t> </a:t>
            </a:r>
            <a:r>
              <a:rPr lang="fi-FI" dirty="0" err="1" smtClean="0"/>
              <a:t>resolution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87345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uorakulmio 24"/>
          <p:cNvSpPr/>
          <p:nvPr/>
        </p:nvSpPr>
        <p:spPr>
          <a:xfrm>
            <a:off x="2051720" y="3909133"/>
            <a:ext cx="4464496" cy="1296144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i-FI" dirty="0" err="1" smtClean="0">
                <a:solidFill>
                  <a:schemeClr val="tx1"/>
                </a:solidFill>
              </a:rPr>
              <a:t>Response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24" name="Suorakulmio 23"/>
          <p:cNvSpPr/>
          <p:nvPr/>
        </p:nvSpPr>
        <p:spPr>
          <a:xfrm>
            <a:off x="2051720" y="1484784"/>
            <a:ext cx="4464496" cy="1194546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i-FI" dirty="0" err="1" smtClean="0">
                <a:solidFill>
                  <a:schemeClr val="tx1"/>
                </a:solidFill>
              </a:rPr>
              <a:t>Query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/>
              <a:t>Current</a:t>
            </a:r>
            <a:r>
              <a:rPr lang="fi-FI" dirty="0" smtClean="0"/>
              <a:t> </a:t>
            </a:r>
            <a:r>
              <a:rPr lang="fi-FI" dirty="0" err="1" smtClean="0"/>
              <a:t>implementation</a:t>
            </a:r>
            <a:r>
              <a:rPr lang="fi-FI" dirty="0" smtClean="0"/>
              <a:t>, </a:t>
            </a:r>
            <a:r>
              <a:rPr lang="fi-FI" dirty="0" err="1" smtClean="0"/>
              <a:t>Patient</a:t>
            </a:r>
            <a:r>
              <a:rPr lang="fi-FI" dirty="0" smtClean="0"/>
              <a:t> </a:t>
            </a:r>
            <a:r>
              <a:rPr lang="fi-FI" dirty="0" err="1" smtClean="0"/>
              <a:t>Identification</a:t>
            </a:r>
            <a:r>
              <a:rPr lang="fi-FI" dirty="0" smtClean="0"/>
              <a:t> (XCPD)</a:t>
            </a:r>
            <a:endParaRPr lang="fi-FI" dirty="0"/>
          </a:p>
        </p:txBody>
      </p:sp>
      <p:sp>
        <p:nvSpPr>
          <p:cNvPr id="6" name="Suorakulmio 5"/>
          <p:cNvSpPr/>
          <p:nvPr/>
        </p:nvSpPr>
        <p:spPr>
          <a:xfrm>
            <a:off x="395536" y="2564904"/>
            <a:ext cx="1656184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600" dirty="0" smtClean="0"/>
              <a:t>NCP B</a:t>
            </a:r>
            <a:endParaRPr lang="fi-FI" sz="3600" dirty="0"/>
          </a:p>
        </p:txBody>
      </p:sp>
      <p:sp>
        <p:nvSpPr>
          <p:cNvPr id="7" name="Suorakulmio 6"/>
          <p:cNvSpPr/>
          <p:nvPr/>
        </p:nvSpPr>
        <p:spPr>
          <a:xfrm>
            <a:off x="6516216" y="2564904"/>
            <a:ext cx="1656184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600" dirty="0" smtClean="0"/>
              <a:t>NCP A</a:t>
            </a:r>
            <a:endParaRPr lang="fi-FI" sz="3600" dirty="0"/>
          </a:p>
        </p:txBody>
      </p:sp>
      <p:cxnSp>
        <p:nvCxnSpPr>
          <p:cNvPr id="9" name="Suora nuoliyhdysviiva 8"/>
          <p:cNvCxnSpPr/>
          <p:nvPr/>
        </p:nvCxnSpPr>
        <p:spPr>
          <a:xfrm>
            <a:off x="2051720" y="2780928"/>
            <a:ext cx="4464496" cy="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uora nuoliyhdysviiva 9"/>
          <p:cNvCxnSpPr/>
          <p:nvPr/>
        </p:nvCxnSpPr>
        <p:spPr>
          <a:xfrm>
            <a:off x="2051720" y="3789040"/>
            <a:ext cx="4464496" cy="0"/>
          </a:xfrm>
          <a:prstGeom prst="straightConnector1">
            <a:avLst/>
          </a:prstGeom>
          <a:ln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orakulmio 10"/>
          <p:cNvSpPr/>
          <p:nvPr/>
        </p:nvSpPr>
        <p:spPr>
          <a:xfrm>
            <a:off x="2339752" y="1916832"/>
            <a:ext cx="1152128" cy="6480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i="1" dirty="0" smtClean="0">
                <a:solidFill>
                  <a:schemeClr val="tx1"/>
                </a:solidFill>
              </a:rPr>
              <a:t>HCP ID </a:t>
            </a:r>
            <a:r>
              <a:rPr lang="fi-FI" i="1" dirty="0" err="1" smtClean="0">
                <a:solidFill>
                  <a:schemeClr val="tx1"/>
                </a:solidFill>
              </a:rPr>
              <a:t>assertion</a:t>
            </a:r>
            <a:endParaRPr lang="fi-FI" i="1" dirty="0">
              <a:solidFill>
                <a:schemeClr val="tx1"/>
              </a:solidFill>
            </a:endParaRPr>
          </a:p>
        </p:txBody>
      </p:sp>
      <p:sp>
        <p:nvSpPr>
          <p:cNvPr id="12" name="Suorakulmio 11"/>
          <p:cNvSpPr/>
          <p:nvPr/>
        </p:nvSpPr>
        <p:spPr>
          <a:xfrm>
            <a:off x="3707904" y="1916832"/>
            <a:ext cx="1152128" cy="6480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>
                <a:solidFill>
                  <a:schemeClr val="tx1"/>
                </a:solidFill>
              </a:rPr>
              <a:t>Query</a:t>
            </a:r>
            <a:r>
              <a:rPr lang="fi-FI" dirty="0" smtClean="0">
                <a:solidFill>
                  <a:schemeClr val="tx1"/>
                </a:solidFill>
              </a:rPr>
              <a:t> data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3" name="Suorakulmio 12"/>
          <p:cNvSpPr/>
          <p:nvPr/>
        </p:nvSpPr>
        <p:spPr>
          <a:xfrm>
            <a:off x="2339752" y="4365104"/>
            <a:ext cx="1368152" cy="6480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>
                <a:solidFill>
                  <a:schemeClr val="tx1"/>
                </a:solidFill>
              </a:rPr>
              <a:t>Patient</a:t>
            </a:r>
            <a:r>
              <a:rPr lang="fi-FI" dirty="0" smtClean="0">
                <a:solidFill>
                  <a:schemeClr val="tx1"/>
                </a:solidFill>
              </a:rPr>
              <a:t> id, </a:t>
            </a:r>
            <a:r>
              <a:rPr lang="fi-FI" dirty="0" err="1" smtClean="0">
                <a:solidFill>
                  <a:schemeClr val="tx1"/>
                </a:solidFill>
              </a:rPr>
              <a:t>name</a:t>
            </a:r>
            <a:r>
              <a:rPr lang="fi-FI" dirty="0" smtClean="0">
                <a:solidFill>
                  <a:schemeClr val="tx1"/>
                </a:solidFill>
              </a:rPr>
              <a:t>, etc.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5" name="Suorakulmio 14"/>
          <p:cNvSpPr/>
          <p:nvPr/>
        </p:nvSpPr>
        <p:spPr>
          <a:xfrm>
            <a:off x="539552" y="5301208"/>
            <a:ext cx="1368152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Basic ATNA </a:t>
            </a:r>
            <a:r>
              <a:rPr lang="fi-FI" dirty="0" err="1" smtClean="0">
                <a:solidFill>
                  <a:schemeClr val="tx1"/>
                </a:solidFill>
              </a:rPr>
              <a:t>audit</a:t>
            </a:r>
            <a:r>
              <a:rPr lang="fi-FI" dirty="0" smtClean="0">
                <a:solidFill>
                  <a:schemeClr val="tx1"/>
                </a:solidFill>
              </a:rPr>
              <a:t> data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6" name="Suorakulmio 15"/>
          <p:cNvSpPr/>
          <p:nvPr/>
        </p:nvSpPr>
        <p:spPr>
          <a:xfrm>
            <a:off x="6660232" y="5301208"/>
            <a:ext cx="1368152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Basic ATNA </a:t>
            </a:r>
            <a:r>
              <a:rPr lang="fi-FI" dirty="0" err="1" smtClean="0">
                <a:solidFill>
                  <a:schemeClr val="tx1"/>
                </a:solidFill>
              </a:rPr>
              <a:t>audit</a:t>
            </a:r>
            <a:r>
              <a:rPr lang="fi-FI" dirty="0" smtClean="0">
                <a:solidFill>
                  <a:schemeClr val="tx1"/>
                </a:solidFill>
              </a:rPr>
              <a:t> data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7" name="Suorakulmio 16"/>
          <p:cNvSpPr/>
          <p:nvPr/>
        </p:nvSpPr>
        <p:spPr>
          <a:xfrm>
            <a:off x="647564" y="6021288"/>
            <a:ext cx="1152128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i="1" dirty="0">
                <a:solidFill>
                  <a:schemeClr val="tx1"/>
                </a:solidFill>
              </a:rPr>
              <a:t>HCP ID </a:t>
            </a:r>
            <a:r>
              <a:rPr lang="fi-FI" i="1" dirty="0" err="1">
                <a:solidFill>
                  <a:schemeClr val="tx1"/>
                </a:solidFill>
              </a:rPr>
              <a:t>assertion</a:t>
            </a:r>
            <a:endParaRPr lang="fi-FI" i="1" dirty="0">
              <a:solidFill>
                <a:schemeClr val="tx1"/>
              </a:solidFill>
            </a:endParaRPr>
          </a:p>
        </p:txBody>
      </p:sp>
      <p:cxnSp>
        <p:nvCxnSpPr>
          <p:cNvPr id="19" name="Suora nuoliyhdysviiva 18"/>
          <p:cNvCxnSpPr>
            <a:stCxn id="6" idx="2"/>
            <a:endCxn id="15" idx="0"/>
          </p:cNvCxnSpPr>
          <p:nvPr/>
        </p:nvCxnSpPr>
        <p:spPr>
          <a:xfrm>
            <a:off x="1223628" y="4365104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uorakulmio 19"/>
          <p:cNvSpPr/>
          <p:nvPr/>
        </p:nvSpPr>
        <p:spPr>
          <a:xfrm>
            <a:off x="6768244" y="6028591"/>
            <a:ext cx="1152128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i="1" dirty="0">
                <a:solidFill>
                  <a:schemeClr val="tx1"/>
                </a:solidFill>
              </a:rPr>
              <a:t>HCP ID </a:t>
            </a:r>
            <a:r>
              <a:rPr lang="fi-FI" i="1" dirty="0" err="1">
                <a:solidFill>
                  <a:schemeClr val="tx1"/>
                </a:solidFill>
              </a:rPr>
              <a:t>assertion</a:t>
            </a:r>
            <a:endParaRPr lang="fi-FI" i="1" dirty="0">
              <a:solidFill>
                <a:schemeClr val="tx1"/>
              </a:solidFill>
            </a:endParaRPr>
          </a:p>
        </p:txBody>
      </p:sp>
      <p:cxnSp>
        <p:nvCxnSpPr>
          <p:cNvPr id="22" name="Suora nuoliyhdysviiva 21"/>
          <p:cNvCxnSpPr>
            <a:stCxn id="7" idx="2"/>
            <a:endCxn id="16" idx="0"/>
          </p:cNvCxnSpPr>
          <p:nvPr/>
        </p:nvCxnSpPr>
        <p:spPr>
          <a:xfrm>
            <a:off x="7344308" y="4365104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kstiruutu 25"/>
          <p:cNvSpPr txBox="1"/>
          <p:nvPr/>
        </p:nvSpPr>
        <p:spPr>
          <a:xfrm>
            <a:off x="3059832" y="6345324"/>
            <a:ext cx="210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 err="1" smtClean="0"/>
              <a:t>Signed</a:t>
            </a:r>
            <a:r>
              <a:rPr lang="fi-FI" i="1" dirty="0" smtClean="0"/>
              <a:t> </a:t>
            </a:r>
            <a:r>
              <a:rPr lang="fi-FI" i="1" dirty="0" smtClean="0"/>
              <a:t>data in </a:t>
            </a:r>
            <a:r>
              <a:rPr lang="fi-FI" i="1" dirty="0" err="1" smtClean="0"/>
              <a:t>italics</a:t>
            </a:r>
            <a:endParaRPr lang="fi-FI" i="1" dirty="0"/>
          </a:p>
        </p:txBody>
      </p:sp>
    </p:spTree>
    <p:extLst>
      <p:ext uri="{BB962C8B-B14F-4D97-AF65-F5344CB8AC3E}">
        <p14:creationId xmlns:p14="http://schemas.microsoft.com/office/powerpoint/2010/main" val="36737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uorakulmio 32"/>
          <p:cNvSpPr/>
          <p:nvPr/>
        </p:nvSpPr>
        <p:spPr>
          <a:xfrm>
            <a:off x="2051720" y="3952675"/>
            <a:ext cx="4464496" cy="1296144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i-FI" i="1" dirty="0" err="1" smtClean="0">
                <a:solidFill>
                  <a:schemeClr val="tx1"/>
                </a:solidFill>
              </a:rPr>
              <a:t>Response</a:t>
            </a:r>
            <a:endParaRPr lang="fi-FI" i="1" dirty="0">
              <a:solidFill>
                <a:schemeClr val="tx1"/>
              </a:solidFill>
            </a:endParaRPr>
          </a:p>
        </p:txBody>
      </p:sp>
      <p:sp>
        <p:nvSpPr>
          <p:cNvPr id="34" name="Suorakulmio 33"/>
          <p:cNvSpPr/>
          <p:nvPr/>
        </p:nvSpPr>
        <p:spPr>
          <a:xfrm>
            <a:off x="2051720" y="1484784"/>
            <a:ext cx="4464496" cy="1296144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i-FI" i="1" dirty="0" err="1" smtClean="0">
                <a:solidFill>
                  <a:schemeClr val="tx1"/>
                </a:solidFill>
              </a:rPr>
              <a:t>Query</a:t>
            </a:r>
            <a:endParaRPr lang="fi-FI" i="1" dirty="0">
              <a:solidFill>
                <a:schemeClr val="tx1"/>
              </a:solidFill>
            </a:endParaRP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/>
              <a:t>Implementation</a:t>
            </a:r>
            <a:r>
              <a:rPr lang="fi-FI" dirty="0" smtClean="0"/>
              <a:t> with </a:t>
            </a:r>
            <a:r>
              <a:rPr lang="fi-FI" dirty="0" err="1" smtClean="0"/>
              <a:t>Non-rep</a:t>
            </a:r>
            <a:r>
              <a:rPr lang="fi-FI" dirty="0" smtClean="0"/>
              <a:t> BB, </a:t>
            </a:r>
            <a:r>
              <a:rPr lang="fi-FI" dirty="0" err="1" smtClean="0"/>
              <a:t>Patient</a:t>
            </a:r>
            <a:r>
              <a:rPr lang="fi-FI" dirty="0" smtClean="0"/>
              <a:t> </a:t>
            </a:r>
            <a:r>
              <a:rPr lang="fi-FI" dirty="0" err="1" smtClean="0"/>
              <a:t>Identification</a:t>
            </a:r>
            <a:r>
              <a:rPr lang="fi-FI" dirty="0" smtClean="0"/>
              <a:t> (XCPD)</a:t>
            </a:r>
            <a:endParaRPr lang="fi-FI" dirty="0"/>
          </a:p>
        </p:txBody>
      </p:sp>
      <p:sp>
        <p:nvSpPr>
          <p:cNvPr id="6" name="Suorakulmio 5"/>
          <p:cNvSpPr/>
          <p:nvPr/>
        </p:nvSpPr>
        <p:spPr>
          <a:xfrm>
            <a:off x="395536" y="2564904"/>
            <a:ext cx="1656184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600" dirty="0" smtClean="0"/>
              <a:t>NCP B</a:t>
            </a:r>
            <a:endParaRPr lang="fi-FI" sz="3600" dirty="0"/>
          </a:p>
        </p:txBody>
      </p:sp>
      <p:sp>
        <p:nvSpPr>
          <p:cNvPr id="7" name="Suorakulmio 6"/>
          <p:cNvSpPr/>
          <p:nvPr/>
        </p:nvSpPr>
        <p:spPr>
          <a:xfrm>
            <a:off x="6516216" y="2564904"/>
            <a:ext cx="1656184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600" dirty="0" smtClean="0"/>
              <a:t>NCP A</a:t>
            </a:r>
            <a:endParaRPr lang="fi-FI" sz="3600" dirty="0"/>
          </a:p>
        </p:txBody>
      </p:sp>
      <p:cxnSp>
        <p:nvCxnSpPr>
          <p:cNvPr id="9" name="Suora nuoliyhdysviiva 8"/>
          <p:cNvCxnSpPr/>
          <p:nvPr/>
        </p:nvCxnSpPr>
        <p:spPr>
          <a:xfrm>
            <a:off x="2051720" y="2780928"/>
            <a:ext cx="4464496" cy="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uora nuoliyhdysviiva 9"/>
          <p:cNvCxnSpPr/>
          <p:nvPr/>
        </p:nvCxnSpPr>
        <p:spPr>
          <a:xfrm>
            <a:off x="2051720" y="3789040"/>
            <a:ext cx="4464496" cy="0"/>
          </a:xfrm>
          <a:prstGeom prst="straightConnector1">
            <a:avLst/>
          </a:prstGeom>
          <a:ln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orakulmio 10"/>
          <p:cNvSpPr/>
          <p:nvPr/>
        </p:nvSpPr>
        <p:spPr>
          <a:xfrm>
            <a:off x="2339752" y="1916832"/>
            <a:ext cx="1152128" cy="6480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i="1" dirty="0" smtClean="0">
                <a:solidFill>
                  <a:schemeClr val="tx1"/>
                </a:solidFill>
              </a:rPr>
              <a:t>HCP ID </a:t>
            </a:r>
            <a:r>
              <a:rPr lang="fi-FI" i="1" dirty="0" err="1" smtClean="0">
                <a:solidFill>
                  <a:schemeClr val="tx1"/>
                </a:solidFill>
              </a:rPr>
              <a:t>assertion</a:t>
            </a:r>
            <a:endParaRPr lang="fi-FI" i="1" dirty="0">
              <a:solidFill>
                <a:schemeClr val="tx1"/>
              </a:solidFill>
            </a:endParaRPr>
          </a:p>
        </p:txBody>
      </p:sp>
      <p:sp>
        <p:nvSpPr>
          <p:cNvPr id="12" name="Suorakulmio 11"/>
          <p:cNvSpPr/>
          <p:nvPr/>
        </p:nvSpPr>
        <p:spPr>
          <a:xfrm>
            <a:off x="3707904" y="1916832"/>
            <a:ext cx="1152128" cy="6480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>
                <a:solidFill>
                  <a:schemeClr val="tx1"/>
                </a:solidFill>
              </a:rPr>
              <a:t>Query</a:t>
            </a:r>
            <a:r>
              <a:rPr lang="fi-FI" dirty="0" smtClean="0">
                <a:solidFill>
                  <a:schemeClr val="tx1"/>
                </a:solidFill>
              </a:rPr>
              <a:t> data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3" name="Suorakulmio 12"/>
          <p:cNvSpPr/>
          <p:nvPr/>
        </p:nvSpPr>
        <p:spPr>
          <a:xfrm>
            <a:off x="2339752" y="4365104"/>
            <a:ext cx="1368152" cy="6480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>
                <a:solidFill>
                  <a:schemeClr val="tx1"/>
                </a:solidFill>
              </a:rPr>
              <a:t>Patient</a:t>
            </a:r>
            <a:r>
              <a:rPr lang="fi-FI" dirty="0" smtClean="0">
                <a:solidFill>
                  <a:schemeClr val="tx1"/>
                </a:solidFill>
              </a:rPr>
              <a:t> id, </a:t>
            </a:r>
            <a:r>
              <a:rPr lang="fi-FI" dirty="0" err="1" smtClean="0">
                <a:solidFill>
                  <a:schemeClr val="tx1"/>
                </a:solidFill>
              </a:rPr>
              <a:t>name</a:t>
            </a:r>
            <a:r>
              <a:rPr lang="fi-FI" dirty="0" smtClean="0">
                <a:solidFill>
                  <a:schemeClr val="tx1"/>
                </a:solidFill>
              </a:rPr>
              <a:t>, etc.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5" name="Suorakulmio 14"/>
          <p:cNvSpPr/>
          <p:nvPr/>
        </p:nvSpPr>
        <p:spPr>
          <a:xfrm>
            <a:off x="395536" y="5373216"/>
            <a:ext cx="1656184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ATNA </a:t>
            </a:r>
            <a:r>
              <a:rPr lang="fi-FI" dirty="0" err="1" smtClean="0">
                <a:solidFill>
                  <a:schemeClr val="tx1"/>
                </a:solidFill>
              </a:rPr>
              <a:t>audit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incl</a:t>
            </a:r>
            <a:r>
              <a:rPr lang="fi-FI" dirty="0" smtClean="0">
                <a:solidFill>
                  <a:schemeClr val="tx1"/>
                </a:solidFill>
              </a:rPr>
              <a:t>. </a:t>
            </a:r>
            <a:r>
              <a:rPr lang="fi-FI" i="1" dirty="0" err="1" smtClean="0">
                <a:solidFill>
                  <a:schemeClr val="tx1"/>
                </a:solidFill>
              </a:rPr>
              <a:t>assertions</a:t>
            </a:r>
            <a:endParaRPr lang="fi-FI" i="1" dirty="0">
              <a:solidFill>
                <a:schemeClr val="tx1"/>
              </a:solidFill>
            </a:endParaRPr>
          </a:p>
        </p:txBody>
      </p:sp>
      <p:sp>
        <p:nvSpPr>
          <p:cNvPr id="18" name="Suorakulmio 17"/>
          <p:cNvSpPr/>
          <p:nvPr/>
        </p:nvSpPr>
        <p:spPr>
          <a:xfrm>
            <a:off x="5076056" y="1916832"/>
            <a:ext cx="1296144" cy="6480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err="1" smtClean="0">
                <a:solidFill>
                  <a:schemeClr val="tx1"/>
                </a:solidFill>
              </a:rPr>
              <a:t>Non-rep</a:t>
            </a:r>
            <a:r>
              <a:rPr lang="fi-FI" b="1" dirty="0" smtClean="0">
                <a:solidFill>
                  <a:schemeClr val="tx1"/>
                </a:solidFill>
              </a:rPr>
              <a:t> </a:t>
            </a:r>
            <a:r>
              <a:rPr lang="fi-FI" b="1" dirty="0" err="1" smtClean="0">
                <a:solidFill>
                  <a:schemeClr val="tx1"/>
                </a:solidFill>
              </a:rPr>
              <a:t>token</a:t>
            </a:r>
            <a:r>
              <a:rPr lang="fi-FI" b="1" dirty="0" smtClean="0">
                <a:solidFill>
                  <a:schemeClr val="tx1"/>
                </a:solidFill>
              </a:rPr>
              <a:t> B</a:t>
            </a:r>
            <a:endParaRPr lang="fi-FI" b="1" dirty="0">
              <a:solidFill>
                <a:schemeClr val="tx1"/>
              </a:solidFill>
            </a:endParaRPr>
          </a:p>
        </p:txBody>
      </p:sp>
      <p:sp>
        <p:nvSpPr>
          <p:cNvPr id="21" name="Suorakulmio 20"/>
          <p:cNvSpPr/>
          <p:nvPr/>
        </p:nvSpPr>
        <p:spPr>
          <a:xfrm>
            <a:off x="3923928" y="4375494"/>
            <a:ext cx="1368152" cy="6480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err="1" smtClean="0">
                <a:solidFill>
                  <a:schemeClr val="tx1"/>
                </a:solidFill>
              </a:rPr>
              <a:t>Non-rep</a:t>
            </a:r>
            <a:r>
              <a:rPr lang="fi-FI" b="1" dirty="0" smtClean="0">
                <a:solidFill>
                  <a:schemeClr val="tx1"/>
                </a:solidFill>
              </a:rPr>
              <a:t> </a:t>
            </a:r>
            <a:r>
              <a:rPr lang="fi-FI" b="1" dirty="0" err="1" smtClean="0">
                <a:solidFill>
                  <a:schemeClr val="tx1"/>
                </a:solidFill>
              </a:rPr>
              <a:t>token</a:t>
            </a:r>
            <a:r>
              <a:rPr lang="fi-FI" b="1" dirty="0" smtClean="0">
                <a:solidFill>
                  <a:schemeClr val="tx1"/>
                </a:solidFill>
              </a:rPr>
              <a:t> A</a:t>
            </a:r>
            <a:endParaRPr lang="fi-FI" b="1" dirty="0">
              <a:solidFill>
                <a:schemeClr val="tx1"/>
              </a:solidFill>
            </a:endParaRPr>
          </a:p>
        </p:txBody>
      </p:sp>
      <p:sp>
        <p:nvSpPr>
          <p:cNvPr id="23" name="Suorakulmio 22"/>
          <p:cNvSpPr/>
          <p:nvPr/>
        </p:nvSpPr>
        <p:spPr>
          <a:xfrm>
            <a:off x="395536" y="4653136"/>
            <a:ext cx="1656184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i="1" dirty="0" smtClean="0">
                <a:solidFill>
                  <a:schemeClr val="tx1"/>
                </a:solidFill>
              </a:rPr>
              <a:t>Full </a:t>
            </a:r>
            <a:r>
              <a:rPr lang="fi-FI" b="1" i="1" dirty="0" err="1" smtClean="0">
                <a:solidFill>
                  <a:schemeClr val="tx1"/>
                </a:solidFill>
              </a:rPr>
              <a:t>query</a:t>
            </a:r>
            <a:r>
              <a:rPr lang="fi-FI" b="1" i="1" dirty="0" smtClean="0">
                <a:solidFill>
                  <a:schemeClr val="tx1"/>
                </a:solidFill>
              </a:rPr>
              <a:t> and </a:t>
            </a:r>
            <a:r>
              <a:rPr lang="fi-FI" b="1" i="1" dirty="0" err="1" smtClean="0">
                <a:solidFill>
                  <a:schemeClr val="tx1"/>
                </a:solidFill>
              </a:rPr>
              <a:t>full</a:t>
            </a:r>
            <a:r>
              <a:rPr lang="fi-FI" b="1" i="1" dirty="0" smtClean="0">
                <a:solidFill>
                  <a:schemeClr val="tx1"/>
                </a:solidFill>
              </a:rPr>
              <a:t> </a:t>
            </a:r>
            <a:r>
              <a:rPr lang="fi-FI" b="1" i="1" dirty="0" err="1" smtClean="0">
                <a:solidFill>
                  <a:schemeClr val="tx1"/>
                </a:solidFill>
              </a:rPr>
              <a:t>response</a:t>
            </a:r>
            <a:endParaRPr lang="fi-FI" b="1" i="1" dirty="0">
              <a:solidFill>
                <a:schemeClr val="tx1"/>
              </a:solidFill>
            </a:endParaRPr>
          </a:p>
        </p:txBody>
      </p:sp>
      <p:cxnSp>
        <p:nvCxnSpPr>
          <p:cNvPr id="3" name="Suora nuoliyhdysviiva 2"/>
          <p:cNvCxnSpPr>
            <a:stCxn id="6" idx="2"/>
            <a:endCxn id="23" idx="0"/>
          </p:cNvCxnSpPr>
          <p:nvPr/>
        </p:nvCxnSpPr>
        <p:spPr>
          <a:xfrm>
            <a:off x="1223628" y="436510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uora nuoliyhdysviiva 13"/>
          <p:cNvCxnSpPr>
            <a:stCxn id="7" idx="2"/>
            <a:endCxn id="30" idx="0"/>
          </p:cNvCxnSpPr>
          <p:nvPr/>
        </p:nvCxnSpPr>
        <p:spPr>
          <a:xfrm>
            <a:off x="7344308" y="4365104"/>
            <a:ext cx="0" cy="2885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uorakulmio 29"/>
          <p:cNvSpPr/>
          <p:nvPr/>
        </p:nvSpPr>
        <p:spPr>
          <a:xfrm>
            <a:off x="6516216" y="4653698"/>
            <a:ext cx="1656184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i="1" dirty="0" smtClean="0">
                <a:solidFill>
                  <a:schemeClr val="tx1"/>
                </a:solidFill>
              </a:rPr>
              <a:t>Full </a:t>
            </a:r>
            <a:r>
              <a:rPr lang="fi-FI" b="1" i="1" dirty="0" err="1" smtClean="0">
                <a:solidFill>
                  <a:schemeClr val="tx1"/>
                </a:solidFill>
              </a:rPr>
              <a:t>query</a:t>
            </a:r>
            <a:r>
              <a:rPr lang="fi-FI" b="1" i="1" dirty="0" smtClean="0">
                <a:solidFill>
                  <a:schemeClr val="tx1"/>
                </a:solidFill>
              </a:rPr>
              <a:t> and </a:t>
            </a:r>
            <a:r>
              <a:rPr lang="fi-FI" b="1" i="1" dirty="0" err="1" smtClean="0">
                <a:solidFill>
                  <a:schemeClr val="tx1"/>
                </a:solidFill>
              </a:rPr>
              <a:t>full</a:t>
            </a:r>
            <a:r>
              <a:rPr lang="fi-FI" b="1" i="1" dirty="0" smtClean="0">
                <a:solidFill>
                  <a:schemeClr val="tx1"/>
                </a:solidFill>
              </a:rPr>
              <a:t> </a:t>
            </a:r>
            <a:r>
              <a:rPr lang="fi-FI" b="1" i="1" dirty="0" err="1" smtClean="0">
                <a:solidFill>
                  <a:schemeClr val="tx1"/>
                </a:solidFill>
              </a:rPr>
              <a:t>response</a:t>
            </a:r>
            <a:endParaRPr lang="fi-FI" b="1" i="1" dirty="0">
              <a:solidFill>
                <a:schemeClr val="tx1"/>
              </a:solidFill>
            </a:endParaRPr>
          </a:p>
        </p:txBody>
      </p:sp>
      <p:sp>
        <p:nvSpPr>
          <p:cNvPr id="36" name="Tekstiruutu 35"/>
          <p:cNvSpPr txBox="1"/>
          <p:nvPr/>
        </p:nvSpPr>
        <p:spPr>
          <a:xfrm>
            <a:off x="3059832" y="6345324"/>
            <a:ext cx="210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 err="1" smtClean="0"/>
              <a:t>Signed</a:t>
            </a:r>
            <a:r>
              <a:rPr lang="fi-FI" i="1" dirty="0" smtClean="0"/>
              <a:t> </a:t>
            </a:r>
            <a:r>
              <a:rPr lang="fi-FI" i="1" dirty="0" smtClean="0"/>
              <a:t>data in </a:t>
            </a:r>
            <a:r>
              <a:rPr lang="fi-FI" i="1" dirty="0" err="1" smtClean="0"/>
              <a:t>italics</a:t>
            </a:r>
            <a:endParaRPr lang="fi-FI" i="1" dirty="0"/>
          </a:p>
        </p:txBody>
      </p:sp>
      <p:sp>
        <p:nvSpPr>
          <p:cNvPr id="22" name="Suorakulmio 21"/>
          <p:cNvSpPr/>
          <p:nvPr/>
        </p:nvSpPr>
        <p:spPr>
          <a:xfrm>
            <a:off x="6523112" y="5373216"/>
            <a:ext cx="1656184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ATNA </a:t>
            </a:r>
            <a:r>
              <a:rPr lang="fi-FI" dirty="0" err="1" smtClean="0">
                <a:solidFill>
                  <a:schemeClr val="tx1"/>
                </a:solidFill>
              </a:rPr>
              <a:t>audit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incl</a:t>
            </a:r>
            <a:r>
              <a:rPr lang="fi-FI" dirty="0" smtClean="0">
                <a:solidFill>
                  <a:schemeClr val="tx1"/>
                </a:solidFill>
              </a:rPr>
              <a:t>. </a:t>
            </a:r>
            <a:r>
              <a:rPr lang="fi-FI" i="1" dirty="0" err="1" smtClean="0">
                <a:solidFill>
                  <a:schemeClr val="tx1"/>
                </a:solidFill>
              </a:rPr>
              <a:t>assertions</a:t>
            </a:r>
            <a:endParaRPr lang="fi-FI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15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uorakulmio 24"/>
          <p:cNvSpPr/>
          <p:nvPr/>
        </p:nvSpPr>
        <p:spPr>
          <a:xfrm>
            <a:off x="2051720" y="3909133"/>
            <a:ext cx="4464496" cy="1296144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i-FI" dirty="0" err="1" smtClean="0">
                <a:solidFill>
                  <a:schemeClr val="tx1"/>
                </a:solidFill>
              </a:rPr>
              <a:t>Response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24" name="Suorakulmio 23"/>
          <p:cNvSpPr/>
          <p:nvPr/>
        </p:nvSpPr>
        <p:spPr>
          <a:xfrm>
            <a:off x="2051720" y="1484784"/>
            <a:ext cx="4464496" cy="1194546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i-FI" dirty="0" err="1" smtClean="0">
                <a:solidFill>
                  <a:schemeClr val="tx1"/>
                </a:solidFill>
              </a:rPr>
              <a:t>Query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/>
              <a:t>Current</a:t>
            </a:r>
            <a:r>
              <a:rPr lang="fi-FI" dirty="0" smtClean="0"/>
              <a:t> </a:t>
            </a:r>
            <a:r>
              <a:rPr lang="fi-FI" dirty="0" err="1" smtClean="0"/>
              <a:t>implementation</a:t>
            </a:r>
            <a:r>
              <a:rPr lang="fi-FI" dirty="0" smtClean="0"/>
              <a:t>, </a:t>
            </a:r>
            <a:r>
              <a:rPr lang="fi-FI" dirty="0" err="1" smtClean="0"/>
              <a:t>Document</a:t>
            </a:r>
            <a:r>
              <a:rPr lang="fi-FI" dirty="0" smtClean="0"/>
              <a:t> </a:t>
            </a:r>
            <a:r>
              <a:rPr lang="fi-FI" dirty="0" err="1" smtClean="0"/>
              <a:t>retrieve</a:t>
            </a:r>
            <a:r>
              <a:rPr lang="fi-FI" dirty="0" smtClean="0"/>
              <a:t> (XCA)</a:t>
            </a:r>
            <a:endParaRPr lang="fi-FI" dirty="0"/>
          </a:p>
        </p:txBody>
      </p:sp>
      <p:sp>
        <p:nvSpPr>
          <p:cNvPr id="6" name="Suorakulmio 5"/>
          <p:cNvSpPr/>
          <p:nvPr/>
        </p:nvSpPr>
        <p:spPr>
          <a:xfrm>
            <a:off x="395536" y="2564904"/>
            <a:ext cx="1656184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600" dirty="0" smtClean="0"/>
              <a:t>NCP B</a:t>
            </a:r>
            <a:endParaRPr lang="fi-FI" sz="3600" dirty="0"/>
          </a:p>
        </p:txBody>
      </p:sp>
      <p:sp>
        <p:nvSpPr>
          <p:cNvPr id="7" name="Suorakulmio 6"/>
          <p:cNvSpPr/>
          <p:nvPr/>
        </p:nvSpPr>
        <p:spPr>
          <a:xfrm>
            <a:off x="6516216" y="2564904"/>
            <a:ext cx="1656184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600" dirty="0" smtClean="0"/>
              <a:t>NCP A</a:t>
            </a:r>
            <a:endParaRPr lang="fi-FI" sz="3600" dirty="0"/>
          </a:p>
        </p:txBody>
      </p:sp>
      <p:cxnSp>
        <p:nvCxnSpPr>
          <p:cNvPr id="9" name="Suora nuoliyhdysviiva 8"/>
          <p:cNvCxnSpPr/>
          <p:nvPr/>
        </p:nvCxnSpPr>
        <p:spPr>
          <a:xfrm>
            <a:off x="2051720" y="2780928"/>
            <a:ext cx="4464496" cy="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uora nuoliyhdysviiva 9"/>
          <p:cNvCxnSpPr/>
          <p:nvPr/>
        </p:nvCxnSpPr>
        <p:spPr>
          <a:xfrm>
            <a:off x="2051720" y="3789040"/>
            <a:ext cx="4464496" cy="0"/>
          </a:xfrm>
          <a:prstGeom prst="straightConnector1">
            <a:avLst/>
          </a:prstGeom>
          <a:ln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orakulmio 10"/>
          <p:cNvSpPr/>
          <p:nvPr/>
        </p:nvSpPr>
        <p:spPr>
          <a:xfrm>
            <a:off x="2339752" y="1916832"/>
            <a:ext cx="1152128" cy="6480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i="1" dirty="0" smtClean="0">
                <a:solidFill>
                  <a:schemeClr val="tx1"/>
                </a:solidFill>
              </a:rPr>
              <a:t>HCP ID </a:t>
            </a:r>
            <a:r>
              <a:rPr lang="fi-FI" i="1" dirty="0" err="1" smtClean="0">
                <a:solidFill>
                  <a:schemeClr val="tx1"/>
                </a:solidFill>
              </a:rPr>
              <a:t>assertion</a:t>
            </a:r>
            <a:endParaRPr lang="fi-FI" i="1" dirty="0">
              <a:solidFill>
                <a:schemeClr val="tx1"/>
              </a:solidFill>
            </a:endParaRPr>
          </a:p>
        </p:txBody>
      </p:sp>
      <p:sp>
        <p:nvSpPr>
          <p:cNvPr id="12" name="Suorakulmio 11"/>
          <p:cNvSpPr/>
          <p:nvPr/>
        </p:nvSpPr>
        <p:spPr>
          <a:xfrm>
            <a:off x="4788024" y="1916832"/>
            <a:ext cx="1584176" cy="6480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>
                <a:solidFill>
                  <a:schemeClr val="tx1"/>
                </a:solidFill>
              </a:rPr>
              <a:t>Document</a:t>
            </a:r>
            <a:r>
              <a:rPr lang="fi-FI" dirty="0" smtClean="0">
                <a:solidFill>
                  <a:schemeClr val="tx1"/>
                </a:solidFill>
              </a:rPr>
              <a:t> ID, </a:t>
            </a:r>
            <a:r>
              <a:rPr lang="fi-FI" dirty="0" err="1" smtClean="0">
                <a:solidFill>
                  <a:schemeClr val="tx1"/>
                </a:solidFill>
              </a:rPr>
              <a:t>reg</a:t>
            </a:r>
            <a:r>
              <a:rPr lang="fi-FI" dirty="0" smtClean="0">
                <a:solidFill>
                  <a:schemeClr val="tx1"/>
                </a:solidFill>
              </a:rPr>
              <a:t>. ID, HCID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3" name="Suorakulmio 12"/>
          <p:cNvSpPr/>
          <p:nvPr/>
        </p:nvSpPr>
        <p:spPr>
          <a:xfrm>
            <a:off x="2339752" y="4365104"/>
            <a:ext cx="1368152" cy="6480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>
                <a:solidFill>
                  <a:schemeClr val="tx1"/>
                </a:solidFill>
              </a:rPr>
              <a:t>Document</a:t>
            </a:r>
            <a:r>
              <a:rPr lang="fi-FI" dirty="0" smtClean="0">
                <a:solidFill>
                  <a:schemeClr val="tx1"/>
                </a:solidFill>
              </a:rPr>
              <a:t> metadata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6" name="Suorakulmio 15"/>
          <p:cNvSpPr/>
          <p:nvPr/>
        </p:nvSpPr>
        <p:spPr>
          <a:xfrm>
            <a:off x="6660232" y="4681602"/>
            <a:ext cx="1368152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Basic ATNA </a:t>
            </a:r>
            <a:r>
              <a:rPr lang="fi-FI" dirty="0" err="1" smtClean="0">
                <a:solidFill>
                  <a:schemeClr val="tx1"/>
                </a:solidFill>
              </a:rPr>
              <a:t>audit</a:t>
            </a:r>
            <a:r>
              <a:rPr lang="fi-FI" dirty="0" smtClean="0">
                <a:solidFill>
                  <a:schemeClr val="tx1"/>
                </a:solidFill>
              </a:rPr>
              <a:t> data</a:t>
            </a:r>
            <a:endParaRPr lang="fi-FI" dirty="0">
              <a:solidFill>
                <a:schemeClr val="tx1"/>
              </a:solidFill>
            </a:endParaRPr>
          </a:p>
        </p:txBody>
      </p:sp>
      <p:cxnSp>
        <p:nvCxnSpPr>
          <p:cNvPr id="19" name="Suora nuoliyhdysviiva 18"/>
          <p:cNvCxnSpPr>
            <a:stCxn id="6" idx="2"/>
            <a:endCxn id="26" idx="0"/>
          </p:cNvCxnSpPr>
          <p:nvPr/>
        </p:nvCxnSpPr>
        <p:spPr>
          <a:xfrm>
            <a:off x="1223628" y="4365104"/>
            <a:ext cx="0" cy="3164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uorakulmio 19"/>
          <p:cNvSpPr/>
          <p:nvPr/>
        </p:nvSpPr>
        <p:spPr>
          <a:xfrm>
            <a:off x="6768244" y="5408985"/>
            <a:ext cx="1152128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i="1" dirty="0">
                <a:solidFill>
                  <a:schemeClr val="tx1"/>
                </a:solidFill>
              </a:rPr>
              <a:t>HCP ID </a:t>
            </a:r>
            <a:r>
              <a:rPr lang="fi-FI" i="1" dirty="0" err="1">
                <a:solidFill>
                  <a:schemeClr val="tx1"/>
                </a:solidFill>
              </a:rPr>
              <a:t>assertion</a:t>
            </a:r>
            <a:endParaRPr lang="fi-FI" i="1" dirty="0">
              <a:solidFill>
                <a:schemeClr val="tx1"/>
              </a:solidFill>
            </a:endParaRPr>
          </a:p>
        </p:txBody>
      </p:sp>
      <p:cxnSp>
        <p:nvCxnSpPr>
          <p:cNvPr id="22" name="Suora nuoliyhdysviiva 21"/>
          <p:cNvCxnSpPr>
            <a:stCxn id="7" idx="2"/>
            <a:endCxn id="16" idx="0"/>
          </p:cNvCxnSpPr>
          <p:nvPr/>
        </p:nvCxnSpPr>
        <p:spPr>
          <a:xfrm>
            <a:off x="7344308" y="4365104"/>
            <a:ext cx="0" cy="3164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uorakulmio 17"/>
          <p:cNvSpPr/>
          <p:nvPr/>
        </p:nvSpPr>
        <p:spPr>
          <a:xfrm>
            <a:off x="3621944" y="1916832"/>
            <a:ext cx="1080120" cy="6480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i="1" dirty="0" smtClean="0">
                <a:solidFill>
                  <a:schemeClr val="tx1"/>
                </a:solidFill>
              </a:rPr>
              <a:t>TRC </a:t>
            </a:r>
            <a:r>
              <a:rPr lang="fi-FI" i="1" dirty="0" err="1" smtClean="0">
                <a:solidFill>
                  <a:schemeClr val="tx1"/>
                </a:solidFill>
              </a:rPr>
              <a:t>assertion</a:t>
            </a:r>
            <a:endParaRPr lang="fi-FI" i="1" dirty="0">
              <a:solidFill>
                <a:schemeClr val="tx1"/>
              </a:solidFill>
            </a:endParaRPr>
          </a:p>
        </p:txBody>
      </p:sp>
      <p:sp>
        <p:nvSpPr>
          <p:cNvPr id="21" name="Suorakulmio 20"/>
          <p:cNvSpPr/>
          <p:nvPr/>
        </p:nvSpPr>
        <p:spPr>
          <a:xfrm>
            <a:off x="6768244" y="6119712"/>
            <a:ext cx="1152128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i="1" dirty="0" smtClean="0">
                <a:solidFill>
                  <a:schemeClr val="tx1"/>
                </a:solidFill>
              </a:rPr>
              <a:t>TRC </a:t>
            </a:r>
            <a:r>
              <a:rPr lang="fi-FI" i="1" dirty="0" err="1" smtClean="0">
                <a:solidFill>
                  <a:schemeClr val="tx1"/>
                </a:solidFill>
              </a:rPr>
              <a:t>assertion</a:t>
            </a:r>
            <a:endParaRPr lang="fi-FI" i="1" dirty="0">
              <a:solidFill>
                <a:schemeClr val="tx1"/>
              </a:solidFill>
            </a:endParaRPr>
          </a:p>
        </p:txBody>
      </p:sp>
      <p:sp>
        <p:nvSpPr>
          <p:cNvPr id="26" name="Suorakulmio 25"/>
          <p:cNvSpPr/>
          <p:nvPr/>
        </p:nvSpPr>
        <p:spPr>
          <a:xfrm>
            <a:off x="539552" y="4681602"/>
            <a:ext cx="1368152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Basic ATNA </a:t>
            </a:r>
            <a:r>
              <a:rPr lang="fi-FI" dirty="0" err="1" smtClean="0">
                <a:solidFill>
                  <a:schemeClr val="tx1"/>
                </a:solidFill>
              </a:rPr>
              <a:t>audit</a:t>
            </a:r>
            <a:r>
              <a:rPr lang="fi-FI" dirty="0" smtClean="0">
                <a:solidFill>
                  <a:schemeClr val="tx1"/>
                </a:solidFill>
              </a:rPr>
              <a:t> data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27" name="Suorakulmio 26"/>
          <p:cNvSpPr/>
          <p:nvPr/>
        </p:nvSpPr>
        <p:spPr>
          <a:xfrm>
            <a:off x="647564" y="5408985"/>
            <a:ext cx="1152128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i="1" dirty="0">
                <a:solidFill>
                  <a:schemeClr val="tx1"/>
                </a:solidFill>
              </a:rPr>
              <a:t>HCP ID </a:t>
            </a:r>
            <a:r>
              <a:rPr lang="fi-FI" i="1" dirty="0" err="1">
                <a:solidFill>
                  <a:schemeClr val="tx1"/>
                </a:solidFill>
              </a:rPr>
              <a:t>assertion</a:t>
            </a:r>
            <a:endParaRPr lang="fi-FI" i="1" dirty="0">
              <a:solidFill>
                <a:schemeClr val="tx1"/>
              </a:solidFill>
            </a:endParaRPr>
          </a:p>
        </p:txBody>
      </p:sp>
      <p:sp>
        <p:nvSpPr>
          <p:cNvPr id="28" name="Suorakulmio 27"/>
          <p:cNvSpPr/>
          <p:nvPr/>
        </p:nvSpPr>
        <p:spPr>
          <a:xfrm>
            <a:off x="647564" y="6119712"/>
            <a:ext cx="1152128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i="1" dirty="0" smtClean="0">
                <a:solidFill>
                  <a:schemeClr val="tx1"/>
                </a:solidFill>
              </a:rPr>
              <a:t>TRC </a:t>
            </a:r>
            <a:r>
              <a:rPr lang="fi-FI" i="1" dirty="0" err="1" smtClean="0">
                <a:solidFill>
                  <a:schemeClr val="tx1"/>
                </a:solidFill>
              </a:rPr>
              <a:t>assertion</a:t>
            </a:r>
            <a:endParaRPr lang="fi-FI" i="1" dirty="0">
              <a:solidFill>
                <a:schemeClr val="tx1"/>
              </a:solidFill>
            </a:endParaRPr>
          </a:p>
        </p:txBody>
      </p:sp>
      <p:sp>
        <p:nvSpPr>
          <p:cNvPr id="29" name="Suorakulmio 28"/>
          <p:cNvSpPr/>
          <p:nvPr/>
        </p:nvSpPr>
        <p:spPr>
          <a:xfrm>
            <a:off x="3851920" y="4365104"/>
            <a:ext cx="1368152" cy="6480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>
                <a:solidFill>
                  <a:schemeClr val="tx1"/>
                </a:solidFill>
              </a:rPr>
              <a:t>Document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30" name="Tekstiruutu 29"/>
          <p:cNvSpPr txBox="1"/>
          <p:nvPr/>
        </p:nvSpPr>
        <p:spPr>
          <a:xfrm>
            <a:off x="3059832" y="6345324"/>
            <a:ext cx="210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 err="1" smtClean="0"/>
              <a:t>Signed</a:t>
            </a:r>
            <a:r>
              <a:rPr lang="fi-FI" i="1" dirty="0" smtClean="0"/>
              <a:t> </a:t>
            </a:r>
            <a:r>
              <a:rPr lang="fi-FI" i="1" dirty="0" smtClean="0"/>
              <a:t>data in </a:t>
            </a:r>
            <a:r>
              <a:rPr lang="fi-FI" i="1" dirty="0" err="1" smtClean="0"/>
              <a:t>italics</a:t>
            </a:r>
            <a:endParaRPr lang="fi-FI" i="1" dirty="0"/>
          </a:p>
        </p:txBody>
      </p:sp>
    </p:spTree>
    <p:extLst>
      <p:ext uri="{BB962C8B-B14F-4D97-AF65-F5344CB8AC3E}">
        <p14:creationId xmlns:p14="http://schemas.microsoft.com/office/powerpoint/2010/main" val="162018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uorakulmio 24"/>
          <p:cNvSpPr/>
          <p:nvPr/>
        </p:nvSpPr>
        <p:spPr>
          <a:xfrm>
            <a:off x="2051720" y="3909133"/>
            <a:ext cx="4464496" cy="1296144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i-FI" i="1" dirty="0" err="1" smtClean="0">
                <a:solidFill>
                  <a:schemeClr val="tx1"/>
                </a:solidFill>
              </a:rPr>
              <a:t>Response</a:t>
            </a:r>
            <a:endParaRPr lang="fi-FI" i="1" dirty="0">
              <a:solidFill>
                <a:schemeClr val="tx1"/>
              </a:solidFill>
            </a:endParaRPr>
          </a:p>
        </p:txBody>
      </p:sp>
      <p:sp>
        <p:nvSpPr>
          <p:cNvPr id="24" name="Suorakulmio 23"/>
          <p:cNvSpPr/>
          <p:nvPr/>
        </p:nvSpPr>
        <p:spPr>
          <a:xfrm>
            <a:off x="2051720" y="1484784"/>
            <a:ext cx="4464496" cy="1194546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i-FI" i="1" dirty="0" err="1" smtClean="0">
                <a:solidFill>
                  <a:schemeClr val="tx1"/>
                </a:solidFill>
              </a:rPr>
              <a:t>Query</a:t>
            </a:r>
            <a:endParaRPr lang="fi-FI" i="1" dirty="0">
              <a:solidFill>
                <a:schemeClr val="tx1"/>
              </a:solidFill>
            </a:endParaRP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/>
              <a:t>Implementation</a:t>
            </a:r>
            <a:r>
              <a:rPr lang="fi-FI" dirty="0" smtClean="0"/>
              <a:t> with </a:t>
            </a:r>
            <a:r>
              <a:rPr lang="fi-FI" dirty="0" err="1" smtClean="0"/>
              <a:t>Non-rep</a:t>
            </a:r>
            <a:r>
              <a:rPr lang="fi-FI" dirty="0" smtClean="0"/>
              <a:t> BB, </a:t>
            </a:r>
            <a:r>
              <a:rPr lang="fi-FI" dirty="0" err="1" smtClean="0"/>
              <a:t>Document</a:t>
            </a:r>
            <a:r>
              <a:rPr lang="fi-FI" dirty="0" smtClean="0"/>
              <a:t> </a:t>
            </a:r>
            <a:r>
              <a:rPr lang="fi-FI" dirty="0" err="1" smtClean="0"/>
              <a:t>retrieve</a:t>
            </a:r>
            <a:r>
              <a:rPr lang="fi-FI" dirty="0" smtClean="0"/>
              <a:t> (XCA)</a:t>
            </a:r>
            <a:endParaRPr lang="fi-FI" dirty="0"/>
          </a:p>
        </p:txBody>
      </p:sp>
      <p:sp>
        <p:nvSpPr>
          <p:cNvPr id="6" name="Suorakulmio 5"/>
          <p:cNvSpPr/>
          <p:nvPr/>
        </p:nvSpPr>
        <p:spPr>
          <a:xfrm>
            <a:off x="395536" y="2564904"/>
            <a:ext cx="1656184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600" dirty="0" smtClean="0"/>
              <a:t>NCP B</a:t>
            </a:r>
            <a:endParaRPr lang="fi-FI" sz="3600" dirty="0"/>
          </a:p>
        </p:txBody>
      </p:sp>
      <p:sp>
        <p:nvSpPr>
          <p:cNvPr id="7" name="Suorakulmio 6"/>
          <p:cNvSpPr/>
          <p:nvPr/>
        </p:nvSpPr>
        <p:spPr>
          <a:xfrm>
            <a:off x="6516216" y="2564904"/>
            <a:ext cx="1656184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600" dirty="0" smtClean="0"/>
              <a:t>NCP A</a:t>
            </a:r>
            <a:endParaRPr lang="fi-FI" sz="3600" dirty="0"/>
          </a:p>
        </p:txBody>
      </p:sp>
      <p:cxnSp>
        <p:nvCxnSpPr>
          <p:cNvPr id="9" name="Suora nuoliyhdysviiva 8"/>
          <p:cNvCxnSpPr/>
          <p:nvPr/>
        </p:nvCxnSpPr>
        <p:spPr>
          <a:xfrm>
            <a:off x="2051720" y="2780928"/>
            <a:ext cx="4464496" cy="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uora nuoliyhdysviiva 9"/>
          <p:cNvCxnSpPr/>
          <p:nvPr/>
        </p:nvCxnSpPr>
        <p:spPr>
          <a:xfrm>
            <a:off x="2051720" y="3789040"/>
            <a:ext cx="4464496" cy="0"/>
          </a:xfrm>
          <a:prstGeom prst="straightConnector1">
            <a:avLst/>
          </a:prstGeom>
          <a:ln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orakulmio 10"/>
          <p:cNvSpPr/>
          <p:nvPr/>
        </p:nvSpPr>
        <p:spPr>
          <a:xfrm>
            <a:off x="2195736" y="1916832"/>
            <a:ext cx="929558" cy="6480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i="1" dirty="0" smtClean="0">
                <a:solidFill>
                  <a:schemeClr val="tx1"/>
                </a:solidFill>
              </a:rPr>
              <a:t>HCP ID </a:t>
            </a:r>
            <a:r>
              <a:rPr lang="fi-FI" sz="1400" i="1" dirty="0" err="1" smtClean="0">
                <a:solidFill>
                  <a:schemeClr val="tx1"/>
                </a:solidFill>
              </a:rPr>
              <a:t>assertion</a:t>
            </a:r>
            <a:endParaRPr lang="fi-FI" sz="1400" i="1" dirty="0">
              <a:solidFill>
                <a:schemeClr val="tx1"/>
              </a:solidFill>
            </a:endParaRPr>
          </a:p>
        </p:txBody>
      </p:sp>
      <p:sp>
        <p:nvSpPr>
          <p:cNvPr id="12" name="Suorakulmio 11"/>
          <p:cNvSpPr/>
          <p:nvPr/>
        </p:nvSpPr>
        <p:spPr>
          <a:xfrm>
            <a:off x="4211960" y="1916832"/>
            <a:ext cx="1080120" cy="6480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err="1" smtClean="0">
                <a:solidFill>
                  <a:schemeClr val="tx1"/>
                </a:solidFill>
              </a:rPr>
              <a:t>Document</a:t>
            </a:r>
            <a:r>
              <a:rPr lang="fi-FI" sz="1400" dirty="0" smtClean="0">
                <a:solidFill>
                  <a:schemeClr val="tx1"/>
                </a:solidFill>
              </a:rPr>
              <a:t> ID, </a:t>
            </a:r>
            <a:r>
              <a:rPr lang="fi-FI" sz="1400" dirty="0" err="1" smtClean="0">
                <a:solidFill>
                  <a:schemeClr val="tx1"/>
                </a:solidFill>
              </a:rPr>
              <a:t>reg</a:t>
            </a:r>
            <a:r>
              <a:rPr lang="fi-FI" sz="1400" dirty="0" smtClean="0">
                <a:solidFill>
                  <a:schemeClr val="tx1"/>
                </a:solidFill>
              </a:rPr>
              <a:t>. ID, HCID</a:t>
            </a:r>
            <a:endParaRPr lang="fi-FI" sz="1400" dirty="0">
              <a:solidFill>
                <a:schemeClr val="tx1"/>
              </a:solidFill>
            </a:endParaRPr>
          </a:p>
        </p:txBody>
      </p:sp>
      <p:sp>
        <p:nvSpPr>
          <p:cNvPr id="13" name="Suorakulmio 12"/>
          <p:cNvSpPr/>
          <p:nvPr/>
        </p:nvSpPr>
        <p:spPr>
          <a:xfrm>
            <a:off x="2339752" y="4365104"/>
            <a:ext cx="1368152" cy="6480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>
                <a:solidFill>
                  <a:schemeClr val="tx1"/>
                </a:solidFill>
              </a:rPr>
              <a:t>Document</a:t>
            </a:r>
            <a:r>
              <a:rPr lang="fi-FI" dirty="0" smtClean="0">
                <a:solidFill>
                  <a:schemeClr val="tx1"/>
                </a:solidFill>
              </a:rPr>
              <a:t> metadata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8" name="Suorakulmio 17"/>
          <p:cNvSpPr/>
          <p:nvPr/>
        </p:nvSpPr>
        <p:spPr>
          <a:xfrm>
            <a:off x="3203848" y="1916832"/>
            <a:ext cx="914052" cy="6480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i="1" dirty="0" smtClean="0">
                <a:solidFill>
                  <a:schemeClr val="tx1"/>
                </a:solidFill>
              </a:rPr>
              <a:t>TRC </a:t>
            </a:r>
            <a:r>
              <a:rPr lang="fi-FI" sz="1400" i="1" dirty="0" err="1" smtClean="0">
                <a:solidFill>
                  <a:schemeClr val="tx1"/>
                </a:solidFill>
              </a:rPr>
              <a:t>assertion</a:t>
            </a:r>
            <a:endParaRPr lang="fi-FI" sz="1400" i="1" dirty="0">
              <a:solidFill>
                <a:schemeClr val="tx1"/>
              </a:solidFill>
            </a:endParaRPr>
          </a:p>
        </p:txBody>
      </p:sp>
      <p:sp>
        <p:nvSpPr>
          <p:cNvPr id="29" name="Suorakulmio 28"/>
          <p:cNvSpPr/>
          <p:nvPr/>
        </p:nvSpPr>
        <p:spPr>
          <a:xfrm>
            <a:off x="3851920" y="4365104"/>
            <a:ext cx="1368152" cy="6480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>
                <a:solidFill>
                  <a:schemeClr val="tx1"/>
                </a:solidFill>
              </a:rPr>
              <a:t>Document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30" name="Suorakulmio 29"/>
          <p:cNvSpPr/>
          <p:nvPr/>
        </p:nvSpPr>
        <p:spPr>
          <a:xfrm>
            <a:off x="5436096" y="1916832"/>
            <a:ext cx="914052" cy="6480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="1" dirty="0" err="1" smtClean="0">
                <a:solidFill>
                  <a:schemeClr val="tx1"/>
                </a:solidFill>
              </a:rPr>
              <a:t>Non-rep</a:t>
            </a:r>
            <a:r>
              <a:rPr lang="fi-FI" sz="1400" b="1" dirty="0" smtClean="0">
                <a:solidFill>
                  <a:schemeClr val="tx1"/>
                </a:solidFill>
              </a:rPr>
              <a:t> </a:t>
            </a:r>
            <a:r>
              <a:rPr lang="fi-FI" sz="1400" b="1" dirty="0" err="1" smtClean="0">
                <a:solidFill>
                  <a:schemeClr val="tx1"/>
                </a:solidFill>
              </a:rPr>
              <a:t>token</a:t>
            </a:r>
            <a:r>
              <a:rPr lang="fi-FI" sz="1400" b="1" dirty="0" smtClean="0">
                <a:solidFill>
                  <a:schemeClr val="tx1"/>
                </a:solidFill>
              </a:rPr>
              <a:t> B</a:t>
            </a:r>
            <a:endParaRPr lang="fi-FI" sz="1400" b="1" dirty="0">
              <a:solidFill>
                <a:schemeClr val="tx1"/>
              </a:solidFill>
            </a:endParaRPr>
          </a:p>
        </p:txBody>
      </p:sp>
      <p:sp>
        <p:nvSpPr>
          <p:cNvPr id="31" name="Suorakulmio 30"/>
          <p:cNvSpPr/>
          <p:nvPr/>
        </p:nvSpPr>
        <p:spPr>
          <a:xfrm>
            <a:off x="5436096" y="4365104"/>
            <a:ext cx="914052" cy="6480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="1" dirty="0" err="1" smtClean="0">
                <a:solidFill>
                  <a:schemeClr val="tx1"/>
                </a:solidFill>
              </a:rPr>
              <a:t>Non-rep</a:t>
            </a:r>
            <a:r>
              <a:rPr lang="fi-FI" sz="1400" b="1" dirty="0" smtClean="0">
                <a:solidFill>
                  <a:schemeClr val="tx1"/>
                </a:solidFill>
              </a:rPr>
              <a:t> </a:t>
            </a:r>
            <a:r>
              <a:rPr lang="fi-FI" sz="1400" b="1" dirty="0" err="1" smtClean="0">
                <a:solidFill>
                  <a:schemeClr val="tx1"/>
                </a:solidFill>
              </a:rPr>
              <a:t>token</a:t>
            </a:r>
            <a:r>
              <a:rPr lang="fi-FI" sz="1400" b="1" dirty="0" smtClean="0">
                <a:solidFill>
                  <a:schemeClr val="tx1"/>
                </a:solidFill>
              </a:rPr>
              <a:t> A</a:t>
            </a:r>
            <a:endParaRPr lang="fi-FI" sz="1400" b="1" dirty="0">
              <a:solidFill>
                <a:schemeClr val="tx1"/>
              </a:solidFill>
            </a:endParaRPr>
          </a:p>
        </p:txBody>
      </p:sp>
      <p:cxnSp>
        <p:nvCxnSpPr>
          <p:cNvPr id="33" name="Suora nuoliyhdysviiva 32"/>
          <p:cNvCxnSpPr>
            <a:stCxn id="7" idx="2"/>
            <a:endCxn id="34" idx="0"/>
          </p:cNvCxnSpPr>
          <p:nvPr/>
        </p:nvCxnSpPr>
        <p:spPr>
          <a:xfrm>
            <a:off x="7344308" y="4365104"/>
            <a:ext cx="0" cy="2885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Suorakulmio 33"/>
          <p:cNvSpPr/>
          <p:nvPr/>
        </p:nvSpPr>
        <p:spPr>
          <a:xfrm>
            <a:off x="6516216" y="4653698"/>
            <a:ext cx="1656184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i="1" dirty="0" smtClean="0">
                <a:solidFill>
                  <a:schemeClr val="tx1"/>
                </a:solidFill>
              </a:rPr>
              <a:t>Full </a:t>
            </a:r>
            <a:r>
              <a:rPr lang="fi-FI" b="1" i="1" dirty="0" err="1" smtClean="0">
                <a:solidFill>
                  <a:schemeClr val="tx1"/>
                </a:solidFill>
              </a:rPr>
              <a:t>query</a:t>
            </a:r>
            <a:r>
              <a:rPr lang="fi-FI" b="1" i="1" dirty="0" smtClean="0">
                <a:solidFill>
                  <a:schemeClr val="tx1"/>
                </a:solidFill>
              </a:rPr>
              <a:t> and </a:t>
            </a:r>
            <a:r>
              <a:rPr lang="fi-FI" b="1" i="1" dirty="0" err="1" smtClean="0">
                <a:solidFill>
                  <a:schemeClr val="tx1"/>
                </a:solidFill>
              </a:rPr>
              <a:t>full</a:t>
            </a:r>
            <a:r>
              <a:rPr lang="fi-FI" b="1" i="1" dirty="0" smtClean="0">
                <a:solidFill>
                  <a:schemeClr val="tx1"/>
                </a:solidFill>
              </a:rPr>
              <a:t> </a:t>
            </a:r>
            <a:r>
              <a:rPr lang="fi-FI" b="1" i="1" dirty="0" err="1" smtClean="0">
                <a:solidFill>
                  <a:schemeClr val="tx1"/>
                </a:solidFill>
              </a:rPr>
              <a:t>response</a:t>
            </a:r>
            <a:endParaRPr lang="fi-FI" b="1" i="1" dirty="0">
              <a:solidFill>
                <a:schemeClr val="tx1"/>
              </a:solidFill>
            </a:endParaRPr>
          </a:p>
        </p:txBody>
      </p:sp>
      <p:cxnSp>
        <p:nvCxnSpPr>
          <p:cNvPr id="36" name="Suora nuoliyhdysviiva 35"/>
          <p:cNvCxnSpPr>
            <a:stCxn id="6" idx="2"/>
            <a:endCxn id="37" idx="0"/>
          </p:cNvCxnSpPr>
          <p:nvPr/>
        </p:nvCxnSpPr>
        <p:spPr>
          <a:xfrm>
            <a:off x="1223628" y="4365104"/>
            <a:ext cx="0" cy="2885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Suorakulmio 36"/>
          <p:cNvSpPr/>
          <p:nvPr/>
        </p:nvSpPr>
        <p:spPr>
          <a:xfrm>
            <a:off x="395536" y="4653698"/>
            <a:ext cx="1656184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i="1" dirty="0" smtClean="0">
                <a:solidFill>
                  <a:schemeClr val="tx1"/>
                </a:solidFill>
              </a:rPr>
              <a:t>Full </a:t>
            </a:r>
            <a:r>
              <a:rPr lang="fi-FI" b="1" i="1" dirty="0" err="1" smtClean="0">
                <a:solidFill>
                  <a:schemeClr val="tx1"/>
                </a:solidFill>
              </a:rPr>
              <a:t>query</a:t>
            </a:r>
            <a:r>
              <a:rPr lang="fi-FI" b="1" i="1" dirty="0" smtClean="0">
                <a:solidFill>
                  <a:schemeClr val="tx1"/>
                </a:solidFill>
              </a:rPr>
              <a:t> and </a:t>
            </a:r>
            <a:r>
              <a:rPr lang="fi-FI" b="1" i="1" dirty="0" err="1" smtClean="0">
                <a:solidFill>
                  <a:schemeClr val="tx1"/>
                </a:solidFill>
              </a:rPr>
              <a:t>full</a:t>
            </a:r>
            <a:r>
              <a:rPr lang="fi-FI" b="1" i="1" dirty="0" smtClean="0">
                <a:solidFill>
                  <a:schemeClr val="tx1"/>
                </a:solidFill>
              </a:rPr>
              <a:t> </a:t>
            </a:r>
            <a:r>
              <a:rPr lang="fi-FI" b="1" i="1" dirty="0" err="1" smtClean="0">
                <a:solidFill>
                  <a:schemeClr val="tx1"/>
                </a:solidFill>
              </a:rPr>
              <a:t>response</a:t>
            </a:r>
            <a:endParaRPr lang="fi-FI" b="1" i="1" dirty="0">
              <a:solidFill>
                <a:schemeClr val="tx1"/>
              </a:solidFill>
            </a:endParaRPr>
          </a:p>
        </p:txBody>
      </p:sp>
      <p:sp>
        <p:nvSpPr>
          <p:cNvPr id="41" name="Tekstiruutu 40"/>
          <p:cNvSpPr txBox="1"/>
          <p:nvPr/>
        </p:nvSpPr>
        <p:spPr>
          <a:xfrm>
            <a:off x="3059832" y="6345324"/>
            <a:ext cx="210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 err="1" smtClean="0"/>
              <a:t>Signed</a:t>
            </a:r>
            <a:r>
              <a:rPr lang="fi-FI" i="1" dirty="0" smtClean="0"/>
              <a:t> </a:t>
            </a:r>
            <a:r>
              <a:rPr lang="fi-FI" i="1" dirty="0" smtClean="0"/>
              <a:t>data in </a:t>
            </a:r>
            <a:r>
              <a:rPr lang="fi-FI" i="1" dirty="0" err="1" smtClean="0"/>
              <a:t>italics</a:t>
            </a:r>
            <a:endParaRPr lang="fi-FI" i="1" dirty="0"/>
          </a:p>
        </p:txBody>
      </p:sp>
      <p:sp>
        <p:nvSpPr>
          <p:cNvPr id="23" name="Suorakulmio 22"/>
          <p:cNvSpPr/>
          <p:nvPr/>
        </p:nvSpPr>
        <p:spPr>
          <a:xfrm>
            <a:off x="395536" y="5373216"/>
            <a:ext cx="1656184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ATNA </a:t>
            </a:r>
            <a:r>
              <a:rPr lang="fi-FI" dirty="0" err="1" smtClean="0">
                <a:solidFill>
                  <a:schemeClr val="tx1"/>
                </a:solidFill>
              </a:rPr>
              <a:t>audit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incl</a:t>
            </a:r>
            <a:r>
              <a:rPr lang="fi-FI" dirty="0" smtClean="0">
                <a:solidFill>
                  <a:schemeClr val="tx1"/>
                </a:solidFill>
              </a:rPr>
              <a:t>. </a:t>
            </a:r>
            <a:r>
              <a:rPr lang="fi-FI" i="1" dirty="0" err="1" smtClean="0">
                <a:solidFill>
                  <a:schemeClr val="tx1"/>
                </a:solidFill>
              </a:rPr>
              <a:t>assertions</a:t>
            </a:r>
            <a:endParaRPr lang="fi-FI" i="1" dirty="0">
              <a:solidFill>
                <a:schemeClr val="tx1"/>
              </a:solidFill>
            </a:endParaRPr>
          </a:p>
        </p:txBody>
      </p:sp>
      <p:sp>
        <p:nvSpPr>
          <p:cNvPr id="26" name="Suorakulmio 25"/>
          <p:cNvSpPr/>
          <p:nvPr/>
        </p:nvSpPr>
        <p:spPr>
          <a:xfrm>
            <a:off x="6516216" y="5373216"/>
            <a:ext cx="1656184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ATNA </a:t>
            </a:r>
            <a:r>
              <a:rPr lang="fi-FI" dirty="0" err="1" smtClean="0">
                <a:solidFill>
                  <a:schemeClr val="tx1"/>
                </a:solidFill>
              </a:rPr>
              <a:t>audit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incl</a:t>
            </a:r>
            <a:r>
              <a:rPr lang="fi-FI" dirty="0" smtClean="0">
                <a:solidFill>
                  <a:schemeClr val="tx1"/>
                </a:solidFill>
              </a:rPr>
              <a:t>. </a:t>
            </a:r>
            <a:r>
              <a:rPr lang="fi-FI" i="1" dirty="0" err="1" smtClean="0">
                <a:solidFill>
                  <a:schemeClr val="tx1"/>
                </a:solidFill>
              </a:rPr>
              <a:t>assertions</a:t>
            </a:r>
            <a:endParaRPr lang="fi-FI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19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Disclaimer</a:t>
            </a:r>
            <a:r>
              <a:rPr lang="fi-FI" dirty="0" smtClean="0"/>
              <a:t> </a:t>
            </a:r>
            <a:r>
              <a:rPr lang="fi-FI" dirty="0" smtClean="0"/>
              <a:t>to the </a:t>
            </a:r>
            <a:r>
              <a:rPr lang="fi-FI" dirty="0" err="1" smtClean="0"/>
              <a:t>previous</a:t>
            </a:r>
            <a:r>
              <a:rPr lang="fi-FI" dirty="0" smtClean="0"/>
              <a:t> </a:t>
            </a:r>
            <a:r>
              <a:rPr lang="fi-FI" dirty="0" err="1" smtClean="0"/>
              <a:t>images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Only</a:t>
            </a:r>
            <a:r>
              <a:rPr lang="fi-FI" dirty="0" smtClean="0"/>
              <a:t> </a:t>
            </a:r>
            <a:r>
              <a:rPr lang="fi-FI" dirty="0" err="1" smtClean="0"/>
              <a:t>Non-Repudiation</a:t>
            </a:r>
            <a:r>
              <a:rPr lang="fi-FI" dirty="0" smtClean="0"/>
              <a:t> of </a:t>
            </a:r>
            <a:r>
              <a:rPr lang="fi-FI" dirty="0" err="1" smtClean="0"/>
              <a:t>Origin</a:t>
            </a:r>
            <a:r>
              <a:rPr lang="fi-FI" dirty="0" smtClean="0"/>
              <a:t> (NRO) is </a:t>
            </a:r>
            <a:r>
              <a:rPr lang="fi-FI" dirty="0" err="1" smtClean="0"/>
              <a:t>covered</a:t>
            </a:r>
            <a:r>
              <a:rPr lang="fi-FI" dirty="0" smtClean="0"/>
              <a:t>. </a:t>
            </a:r>
          </a:p>
          <a:p>
            <a:pPr lvl="1"/>
            <a:r>
              <a:rPr lang="fi-FI" dirty="0" err="1" smtClean="0"/>
              <a:t>However</a:t>
            </a:r>
            <a:r>
              <a:rPr lang="fi-FI" dirty="0" smtClean="0"/>
              <a:t>, in </a:t>
            </a:r>
            <a:r>
              <a:rPr lang="fi-FI" dirty="0" err="1" smtClean="0"/>
              <a:t>synchronous</a:t>
            </a:r>
            <a:r>
              <a:rPr lang="fi-FI" dirty="0" smtClean="0"/>
              <a:t> </a:t>
            </a:r>
            <a:r>
              <a:rPr lang="fi-FI" dirty="0" err="1" smtClean="0"/>
              <a:t>communication</a:t>
            </a:r>
            <a:r>
              <a:rPr lang="fi-FI" dirty="0" smtClean="0"/>
              <a:t> the NRO </a:t>
            </a:r>
            <a:r>
              <a:rPr lang="fi-FI" dirty="0" err="1" smtClean="0"/>
              <a:t>token</a:t>
            </a:r>
            <a:r>
              <a:rPr lang="fi-FI" dirty="0" smtClean="0"/>
              <a:t> </a:t>
            </a:r>
            <a:r>
              <a:rPr lang="fi-FI" dirty="0" smtClean="0"/>
              <a:t>of the </a:t>
            </a:r>
            <a:r>
              <a:rPr lang="fi-FI" dirty="0" err="1" smtClean="0"/>
              <a:t>response</a:t>
            </a:r>
            <a:r>
              <a:rPr lang="fi-FI" dirty="0" smtClean="0"/>
              <a:t> </a:t>
            </a:r>
            <a:r>
              <a:rPr lang="fi-FI" dirty="0" err="1" smtClean="0"/>
              <a:t>may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considered</a:t>
            </a:r>
            <a:r>
              <a:rPr lang="fi-FI" dirty="0" smtClean="0"/>
              <a:t> for </a:t>
            </a:r>
            <a:r>
              <a:rPr lang="fi-FI" dirty="0" err="1" smtClean="0"/>
              <a:t>Non-Repudiation</a:t>
            </a:r>
            <a:r>
              <a:rPr lang="fi-FI" dirty="0" smtClean="0"/>
              <a:t> of Delivery (NRD), as the </a:t>
            </a:r>
            <a:r>
              <a:rPr lang="fi-FI" dirty="0" err="1" smtClean="0"/>
              <a:t>response</a:t>
            </a:r>
            <a:r>
              <a:rPr lang="fi-FI" dirty="0" smtClean="0"/>
              <a:t> </a:t>
            </a:r>
            <a:r>
              <a:rPr lang="fi-FI" dirty="0" err="1" smtClean="0"/>
              <a:t>includes</a:t>
            </a:r>
            <a:r>
              <a:rPr lang="fi-FI" dirty="0" smtClean="0"/>
              <a:t> the </a:t>
            </a:r>
            <a:r>
              <a:rPr lang="fi-FI" dirty="0" err="1" smtClean="0"/>
              <a:t>query</a:t>
            </a:r>
            <a:r>
              <a:rPr lang="fi-FI" dirty="0" smtClean="0"/>
              <a:t> </a:t>
            </a:r>
            <a:r>
              <a:rPr lang="fi-FI" dirty="0" smtClean="0"/>
              <a:t>ID and </a:t>
            </a:r>
            <a:r>
              <a:rPr lang="fi-FI" dirty="0" err="1" smtClean="0"/>
              <a:t>other</a:t>
            </a:r>
            <a:r>
              <a:rPr lang="fi-FI" dirty="0" smtClean="0"/>
              <a:t> data (</a:t>
            </a:r>
            <a:r>
              <a:rPr lang="fi-FI" dirty="0" err="1" smtClean="0"/>
              <a:t>but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in XDR).</a:t>
            </a:r>
          </a:p>
          <a:p>
            <a:pPr lvl="1"/>
            <a:r>
              <a:rPr lang="fi-FI" dirty="0" err="1" smtClean="0"/>
              <a:t>Might</a:t>
            </a:r>
            <a:r>
              <a:rPr lang="fi-FI" dirty="0" smtClean="0"/>
              <a:t> as </a:t>
            </a:r>
            <a:r>
              <a:rPr lang="fi-FI" dirty="0" err="1" smtClean="0"/>
              <a:t>well</a:t>
            </a:r>
            <a:r>
              <a:rPr lang="fi-FI" dirty="0" smtClean="0"/>
              <a:t> </a:t>
            </a:r>
            <a:r>
              <a:rPr lang="fi-FI" dirty="0" err="1" smtClean="0"/>
              <a:t>include</a:t>
            </a:r>
            <a:r>
              <a:rPr lang="fi-FI" dirty="0" smtClean="0"/>
              <a:t> the </a:t>
            </a:r>
            <a:r>
              <a:rPr lang="fi-FI" dirty="0" err="1" smtClean="0"/>
              <a:t>full</a:t>
            </a:r>
            <a:r>
              <a:rPr lang="fi-FI" dirty="0" smtClean="0"/>
              <a:t> NRD </a:t>
            </a:r>
            <a:r>
              <a:rPr lang="fi-FI" dirty="0" err="1" smtClean="0"/>
              <a:t>token</a:t>
            </a:r>
            <a:r>
              <a:rPr lang="fi-FI" dirty="0" smtClean="0"/>
              <a:t> in the </a:t>
            </a:r>
            <a:r>
              <a:rPr lang="fi-FI" dirty="0" err="1" smtClean="0"/>
              <a:t>response</a:t>
            </a:r>
            <a:r>
              <a:rPr lang="fi-FI" dirty="0" smtClean="0"/>
              <a:t> for </a:t>
            </a:r>
            <a:r>
              <a:rPr lang="fi-FI" dirty="0" err="1" smtClean="0"/>
              <a:t>stronger</a:t>
            </a:r>
            <a:r>
              <a:rPr lang="fi-FI" dirty="0" smtClean="0"/>
              <a:t> </a:t>
            </a:r>
            <a:r>
              <a:rPr lang="fi-FI" dirty="0" err="1" smtClean="0"/>
              <a:t>non-repudiation</a:t>
            </a:r>
            <a:r>
              <a:rPr lang="fi-FI" dirty="0" smtClean="0"/>
              <a:t> of </a:t>
            </a:r>
            <a:r>
              <a:rPr lang="fi-FI" dirty="0" err="1" smtClean="0"/>
              <a:t>delivery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6269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if</a:t>
            </a:r>
            <a:r>
              <a:rPr lang="fi-FI" dirty="0" smtClean="0"/>
              <a:t>…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As most of the data required by the non-rep token is already included in the messages exchanged by the NCP,</a:t>
            </a:r>
          </a:p>
          <a:p>
            <a:r>
              <a:rPr lang="en-GB" dirty="0" smtClean="0"/>
              <a:t>Could we add any missing data in the messages and sign the messages (XML Digital Signature)?</a:t>
            </a:r>
          </a:p>
          <a:p>
            <a:r>
              <a:rPr lang="en-GB" dirty="0" smtClean="0"/>
              <a:t>Then we need to store full messages on the evidence log (in NCP if legally possible or in NI)</a:t>
            </a:r>
          </a:p>
          <a:p>
            <a:r>
              <a:rPr lang="en-GB" dirty="0" smtClean="0"/>
              <a:t>Perhaps this is too simple? </a:t>
            </a:r>
          </a:p>
          <a:p>
            <a:pPr lvl="1"/>
            <a:r>
              <a:rPr lang="en-GB" dirty="0" smtClean="0"/>
              <a:t>Might as well skip ETSI REM</a:t>
            </a:r>
          </a:p>
          <a:p>
            <a:pPr lvl="1"/>
            <a:r>
              <a:rPr lang="en-GB" dirty="0" smtClean="0"/>
              <a:t>Might as well skip XACML policies</a:t>
            </a:r>
          </a:p>
          <a:p>
            <a:pPr lvl="1"/>
            <a:r>
              <a:rPr lang="en-GB" dirty="0" smtClean="0"/>
              <a:t>Might as well skip ATNA extensions</a:t>
            </a:r>
          </a:p>
          <a:p>
            <a:pPr lvl="1"/>
            <a:r>
              <a:rPr lang="en-GB" dirty="0" smtClean="0"/>
              <a:t>But still it seems to fulfil the functional requirements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5906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Need to better understand what is brought by these standards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ETSI REM </a:t>
            </a:r>
            <a:r>
              <a:rPr lang="fi-FI" dirty="0" err="1" smtClean="0"/>
              <a:t>helps</a:t>
            </a:r>
            <a:r>
              <a:rPr lang="fi-FI" dirty="0" smtClean="0"/>
              <a:t> us to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politically</a:t>
            </a:r>
            <a:r>
              <a:rPr lang="fi-FI" dirty="0" smtClean="0"/>
              <a:t> </a:t>
            </a:r>
            <a:r>
              <a:rPr lang="fi-FI" dirty="0" err="1" smtClean="0"/>
              <a:t>closer</a:t>
            </a:r>
            <a:r>
              <a:rPr lang="fi-FI" dirty="0" smtClean="0"/>
              <a:t> to </a:t>
            </a: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eSENS</a:t>
            </a:r>
            <a:r>
              <a:rPr lang="fi-FI" dirty="0" smtClean="0"/>
              <a:t> </a:t>
            </a:r>
            <a:r>
              <a:rPr lang="fi-FI" dirty="0" err="1" smtClean="0"/>
              <a:t>use</a:t>
            </a:r>
            <a:r>
              <a:rPr lang="fi-FI" dirty="0" smtClean="0"/>
              <a:t> </a:t>
            </a:r>
            <a:r>
              <a:rPr lang="fi-FI" dirty="0" err="1" smtClean="0"/>
              <a:t>cases</a:t>
            </a:r>
            <a:r>
              <a:rPr lang="fi-FI" dirty="0" smtClean="0"/>
              <a:t>. </a:t>
            </a:r>
            <a:r>
              <a:rPr lang="fi-FI" dirty="0" err="1" smtClean="0"/>
              <a:t>Techically</a:t>
            </a:r>
            <a:r>
              <a:rPr lang="fi-FI" dirty="0" smtClean="0"/>
              <a:t>:</a:t>
            </a:r>
          </a:p>
          <a:p>
            <a:pPr lvl="1"/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eSENS</a:t>
            </a:r>
            <a:r>
              <a:rPr lang="fi-FI" dirty="0" smtClean="0"/>
              <a:t> </a:t>
            </a:r>
            <a:r>
              <a:rPr lang="fi-FI" dirty="0" err="1" smtClean="0"/>
              <a:t>use</a:t>
            </a:r>
            <a:r>
              <a:rPr lang="fi-FI" dirty="0" smtClean="0"/>
              <a:t> </a:t>
            </a:r>
            <a:r>
              <a:rPr lang="fi-FI" dirty="0" err="1" smtClean="0"/>
              <a:t>cases</a:t>
            </a:r>
            <a:r>
              <a:rPr lang="fi-FI" dirty="0" smtClean="0"/>
              <a:t> </a:t>
            </a:r>
            <a:r>
              <a:rPr lang="fi-FI" dirty="0" err="1" smtClean="0"/>
              <a:t>use</a:t>
            </a:r>
            <a:r>
              <a:rPr lang="fi-FI" dirty="0" smtClean="0"/>
              <a:t> </a:t>
            </a:r>
            <a:r>
              <a:rPr lang="fi-FI" dirty="0" err="1" smtClean="0"/>
              <a:t>asynchronous</a:t>
            </a:r>
            <a:r>
              <a:rPr lang="fi-FI" dirty="0" smtClean="0"/>
              <a:t> </a:t>
            </a:r>
            <a:r>
              <a:rPr lang="fi-FI" dirty="0" err="1" smtClean="0"/>
              <a:t>communication</a:t>
            </a:r>
            <a:r>
              <a:rPr lang="fi-FI" dirty="0" smtClean="0"/>
              <a:t>, </a:t>
            </a:r>
            <a:r>
              <a:rPr lang="fi-FI" dirty="0" smtClean="0"/>
              <a:t>in </a:t>
            </a:r>
            <a:r>
              <a:rPr lang="fi-FI" dirty="0" err="1" smtClean="0"/>
              <a:t>which</a:t>
            </a:r>
            <a:r>
              <a:rPr lang="fi-FI" dirty="0" smtClean="0"/>
              <a:t> ETSI REM </a:t>
            </a:r>
            <a:r>
              <a:rPr lang="fi-FI" dirty="0" err="1" smtClean="0"/>
              <a:t>protocol</a:t>
            </a:r>
            <a:r>
              <a:rPr lang="fi-FI" dirty="0" smtClean="0"/>
              <a:t> is </a:t>
            </a:r>
            <a:r>
              <a:rPr lang="fi-FI" dirty="0" err="1" smtClean="0"/>
              <a:t>suitable</a:t>
            </a:r>
            <a:r>
              <a:rPr lang="fi-FI" dirty="0" smtClean="0"/>
              <a:t> (</a:t>
            </a:r>
            <a:r>
              <a:rPr lang="fi-FI" dirty="0" err="1" smtClean="0"/>
              <a:t>but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suitable</a:t>
            </a:r>
            <a:r>
              <a:rPr lang="fi-FI" dirty="0" smtClean="0"/>
              <a:t> as a </a:t>
            </a:r>
            <a:r>
              <a:rPr lang="fi-FI" dirty="0" err="1" smtClean="0"/>
              <a:t>communication</a:t>
            </a:r>
            <a:r>
              <a:rPr lang="fi-FI" dirty="0" smtClean="0"/>
              <a:t> </a:t>
            </a:r>
            <a:r>
              <a:rPr lang="fi-FI" dirty="0" err="1" smtClean="0"/>
              <a:t>type/protocol</a:t>
            </a:r>
            <a:r>
              <a:rPr lang="fi-FI" dirty="0" smtClean="0"/>
              <a:t> in </a:t>
            </a:r>
            <a:r>
              <a:rPr lang="fi-FI" dirty="0" err="1" smtClean="0"/>
              <a:t>eHealth</a:t>
            </a:r>
            <a:r>
              <a:rPr lang="fi-FI" dirty="0" smtClean="0"/>
              <a:t>).</a:t>
            </a:r>
            <a:endParaRPr lang="fi-FI" dirty="0" smtClean="0"/>
          </a:p>
          <a:p>
            <a:pPr lvl="1"/>
            <a:r>
              <a:rPr lang="fi-FI" dirty="0" smtClean="0"/>
              <a:t>Is </a:t>
            </a:r>
            <a:r>
              <a:rPr lang="fi-FI" dirty="0" err="1" smtClean="0"/>
              <a:t>OpenNCP</a:t>
            </a:r>
            <a:r>
              <a:rPr lang="fi-FI" dirty="0" smtClean="0"/>
              <a:t> </a:t>
            </a:r>
            <a:r>
              <a:rPr lang="fi-FI" dirty="0" err="1" smtClean="0"/>
              <a:t>planned</a:t>
            </a:r>
            <a:r>
              <a:rPr lang="fi-FI" dirty="0" smtClean="0"/>
              <a:t> to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used</a:t>
            </a:r>
            <a:r>
              <a:rPr lang="fi-FI" dirty="0" smtClean="0"/>
              <a:t> for </a:t>
            </a:r>
            <a:r>
              <a:rPr lang="fi-FI" dirty="0" err="1" smtClean="0"/>
              <a:t>implementing</a:t>
            </a:r>
            <a:r>
              <a:rPr lang="fi-FI" dirty="0" smtClean="0"/>
              <a:t> </a:t>
            </a: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eSENS</a:t>
            </a:r>
            <a:r>
              <a:rPr lang="fi-FI" dirty="0" smtClean="0"/>
              <a:t> </a:t>
            </a:r>
            <a:r>
              <a:rPr lang="fi-FI" dirty="0" err="1" smtClean="0"/>
              <a:t>use</a:t>
            </a:r>
            <a:r>
              <a:rPr lang="fi-FI" dirty="0" smtClean="0"/>
              <a:t> </a:t>
            </a:r>
            <a:r>
              <a:rPr lang="fi-FI" dirty="0" err="1" smtClean="0"/>
              <a:t>cases</a:t>
            </a:r>
            <a:r>
              <a:rPr lang="fi-FI" dirty="0" smtClean="0"/>
              <a:t>? </a:t>
            </a:r>
            <a:r>
              <a:rPr lang="fi-FI" dirty="0" err="1"/>
              <a:t>D</a:t>
            </a:r>
            <a:r>
              <a:rPr lang="fi-FI" dirty="0" err="1" smtClean="0"/>
              <a:t>oes</a:t>
            </a:r>
            <a:r>
              <a:rPr lang="fi-FI" dirty="0" smtClean="0"/>
              <a:t> </a:t>
            </a:r>
            <a:r>
              <a:rPr lang="fi-FI" dirty="0" err="1" smtClean="0"/>
              <a:t>it</a:t>
            </a:r>
            <a:r>
              <a:rPr lang="fi-FI" dirty="0" smtClean="0"/>
              <a:t> </a:t>
            </a:r>
            <a:r>
              <a:rPr lang="fi-FI" dirty="0" err="1" smtClean="0"/>
              <a:t>need</a:t>
            </a:r>
            <a:r>
              <a:rPr lang="fi-FI" dirty="0" smtClean="0"/>
              <a:t> to </a:t>
            </a:r>
            <a:r>
              <a:rPr lang="fi-FI" dirty="0" err="1" smtClean="0"/>
              <a:t>support</a:t>
            </a:r>
            <a:r>
              <a:rPr lang="fi-FI" dirty="0" smtClean="0"/>
              <a:t> </a:t>
            </a:r>
            <a:r>
              <a:rPr lang="fi-FI" dirty="0" err="1" smtClean="0"/>
              <a:t>asynchronous</a:t>
            </a:r>
            <a:r>
              <a:rPr lang="fi-FI" dirty="0" smtClean="0"/>
              <a:t> </a:t>
            </a:r>
            <a:r>
              <a:rPr lang="fi-FI" dirty="0" err="1" smtClean="0"/>
              <a:t>communication</a:t>
            </a:r>
            <a:r>
              <a:rPr lang="fi-FI" dirty="0" smtClean="0"/>
              <a:t> and </a:t>
            </a:r>
            <a:r>
              <a:rPr lang="fi-FI" dirty="0" err="1" smtClean="0"/>
              <a:t>full</a:t>
            </a:r>
            <a:r>
              <a:rPr lang="fi-FI" dirty="0" smtClean="0"/>
              <a:t> ETSI REM?</a:t>
            </a:r>
          </a:p>
          <a:p>
            <a:pPr lvl="1"/>
            <a:r>
              <a:rPr lang="fi-FI" dirty="0" smtClean="0"/>
              <a:t>ETSI REM </a:t>
            </a:r>
            <a:r>
              <a:rPr lang="fi-FI" dirty="0" err="1" smtClean="0"/>
              <a:t>has</a:t>
            </a:r>
            <a:r>
              <a:rPr lang="fi-FI" dirty="0" smtClean="0"/>
              <a:t> an </a:t>
            </a:r>
            <a:r>
              <a:rPr lang="fi-FI" dirty="0" err="1" smtClean="0"/>
              <a:t>extensible</a:t>
            </a:r>
            <a:r>
              <a:rPr lang="fi-FI" dirty="0" smtClean="0"/>
              <a:t> </a:t>
            </a:r>
            <a:r>
              <a:rPr lang="fi-FI" dirty="0" err="1" smtClean="0"/>
              <a:t>schema</a:t>
            </a:r>
            <a:r>
              <a:rPr lang="fi-FI" dirty="0" smtClean="0"/>
              <a:t> for </a:t>
            </a:r>
            <a:r>
              <a:rPr lang="fi-FI" dirty="0" err="1" smtClean="0"/>
              <a:t>writing</a:t>
            </a:r>
            <a:r>
              <a:rPr lang="fi-FI" dirty="0" smtClean="0"/>
              <a:t> </a:t>
            </a:r>
            <a:r>
              <a:rPr lang="fi-FI" dirty="0" err="1" smtClean="0"/>
              <a:t>evidence</a:t>
            </a:r>
            <a:r>
              <a:rPr lang="fi-FI" dirty="0" smtClean="0"/>
              <a:t> data.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might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might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use</a:t>
            </a:r>
            <a:r>
              <a:rPr lang="fi-FI" dirty="0" smtClean="0"/>
              <a:t> it</a:t>
            </a:r>
            <a:r>
              <a:rPr lang="fi-FI" dirty="0" smtClean="0"/>
              <a:t>. Using </a:t>
            </a:r>
            <a:r>
              <a:rPr lang="fi-FI" dirty="0" err="1" smtClean="0"/>
              <a:t>only</a:t>
            </a:r>
            <a:r>
              <a:rPr lang="fi-FI" dirty="0" smtClean="0"/>
              <a:t> the </a:t>
            </a:r>
            <a:r>
              <a:rPr lang="fi-FI" dirty="0" err="1" smtClean="0"/>
              <a:t>schema</a:t>
            </a:r>
            <a:r>
              <a:rPr lang="fi-FI" dirty="0" smtClean="0"/>
              <a:t> </a:t>
            </a:r>
            <a:r>
              <a:rPr lang="fi-FI" dirty="0" err="1" smtClean="0"/>
              <a:t>defined</a:t>
            </a:r>
            <a:r>
              <a:rPr lang="fi-FI" dirty="0" smtClean="0"/>
              <a:t> in REM </a:t>
            </a:r>
            <a:r>
              <a:rPr lang="fi-FI" dirty="0" err="1" smtClean="0"/>
              <a:t>without</a:t>
            </a:r>
            <a:r>
              <a:rPr lang="fi-FI" dirty="0" smtClean="0"/>
              <a:t> </a:t>
            </a:r>
            <a:r>
              <a:rPr lang="fi-FI" dirty="0" err="1" smtClean="0"/>
              <a:t>any</a:t>
            </a:r>
            <a:r>
              <a:rPr lang="fi-FI" dirty="0" smtClean="0"/>
              <a:t> </a:t>
            </a:r>
            <a:r>
              <a:rPr lang="fi-FI" dirty="0" err="1" smtClean="0"/>
              <a:t>other</a:t>
            </a:r>
            <a:r>
              <a:rPr lang="fi-FI" dirty="0" smtClean="0"/>
              <a:t> REM </a:t>
            </a:r>
            <a:r>
              <a:rPr lang="fi-FI" dirty="0" err="1" smtClean="0"/>
              <a:t>functionality</a:t>
            </a:r>
            <a:r>
              <a:rPr lang="fi-FI" dirty="0" smtClean="0"/>
              <a:t> </a:t>
            </a:r>
            <a:r>
              <a:rPr lang="fi-FI" dirty="0" err="1" smtClean="0"/>
              <a:t>does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bring</a:t>
            </a:r>
            <a:r>
              <a:rPr lang="fi-FI" dirty="0" smtClean="0"/>
              <a:t> </a:t>
            </a:r>
            <a:r>
              <a:rPr lang="fi-FI" dirty="0" err="1" smtClean="0"/>
              <a:t>OpenNCP</a:t>
            </a:r>
            <a:r>
              <a:rPr lang="fi-FI" dirty="0" smtClean="0"/>
              <a:t> </a:t>
            </a:r>
            <a:r>
              <a:rPr lang="fi-FI" dirty="0" err="1" smtClean="0"/>
              <a:t>much</a:t>
            </a:r>
            <a:r>
              <a:rPr lang="fi-FI" dirty="0" smtClean="0"/>
              <a:t> </a:t>
            </a:r>
            <a:r>
              <a:rPr lang="fi-FI" dirty="0" err="1" smtClean="0"/>
              <a:t>closer</a:t>
            </a:r>
            <a:r>
              <a:rPr lang="fi-FI" dirty="0" smtClean="0"/>
              <a:t> to </a:t>
            </a:r>
            <a:r>
              <a:rPr lang="fi-FI" dirty="0" err="1" smtClean="0"/>
              <a:t>eSENS</a:t>
            </a:r>
            <a:r>
              <a:rPr lang="fi-FI" dirty="0" smtClean="0"/>
              <a:t> – </a:t>
            </a: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should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done</a:t>
            </a:r>
            <a:r>
              <a:rPr lang="fi-FI" dirty="0" smtClean="0"/>
              <a:t> to </a:t>
            </a:r>
            <a:r>
              <a:rPr lang="fi-FI" dirty="0" err="1" smtClean="0"/>
              <a:t>make</a:t>
            </a:r>
            <a:r>
              <a:rPr lang="fi-FI" dirty="0" smtClean="0"/>
              <a:t> </a:t>
            </a:r>
            <a:r>
              <a:rPr lang="fi-FI" dirty="0" err="1" smtClean="0"/>
              <a:t>this</a:t>
            </a:r>
            <a:r>
              <a:rPr lang="fi-FI" dirty="0" smtClean="0"/>
              <a:t> </a:t>
            </a:r>
            <a:r>
              <a:rPr lang="fi-FI" dirty="0" err="1" smtClean="0"/>
              <a:t>happen</a:t>
            </a:r>
            <a:r>
              <a:rPr lang="fi-FI" dirty="0" smtClean="0"/>
              <a:t>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0830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1072</Words>
  <Application>Microsoft Office PowerPoint</Application>
  <PresentationFormat>Näytössä katseltava diaesitys (4:3)</PresentationFormat>
  <Paragraphs>124</Paragraphs>
  <Slides>12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3" baseType="lpstr">
      <vt:lpstr>Office-teema</vt:lpstr>
      <vt:lpstr>Functional requirements for non-repudiation in eHealth domain</vt:lpstr>
      <vt:lpstr>What is in the non-rep token?</vt:lpstr>
      <vt:lpstr>Current implementation, Patient Identification (XCPD)</vt:lpstr>
      <vt:lpstr>Implementation with Non-rep BB, Patient Identification (XCPD)</vt:lpstr>
      <vt:lpstr>Current implementation, Document retrieve (XCA)</vt:lpstr>
      <vt:lpstr>Implementation with Non-rep BB, Document retrieve (XCA)</vt:lpstr>
      <vt:lpstr>Disclaimer to the previous images</vt:lpstr>
      <vt:lpstr>What if…</vt:lpstr>
      <vt:lpstr>Need to better understand what is brought by these standards</vt:lpstr>
      <vt:lpstr>Need to better understand what is brought by these standards</vt:lpstr>
      <vt:lpstr>Need to better understand what is brought by these standards</vt:lpstr>
      <vt:lpstr>Some other stupid questions</vt:lpstr>
    </vt:vector>
  </TitlesOfParts>
  <Company>Kela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implementation, Patient Identification</dc:title>
  <dc:creator>Konstantin Hyppönen</dc:creator>
  <cp:lastModifiedBy>Konstantin Hyppönen</cp:lastModifiedBy>
  <cp:revision>19</cp:revision>
  <dcterms:created xsi:type="dcterms:W3CDTF">2015-03-02T14:21:48Z</dcterms:created>
  <dcterms:modified xsi:type="dcterms:W3CDTF">2015-03-02T18:31:22Z</dcterms:modified>
</cp:coreProperties>
</file>