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63" r:id="rId5"/>
    <p:sldId id="289" r:id="rId6"/>
    <p:sldId id="261" r:id="rId7"/>
    <p:sldId id="265" r:id="rId8"/>
    <p:sldId id="268" r:id="rId9"/>
    <p:sldId id="267" r:id="rId10"/>
    <p:sldId id="290" r:id="rId11"/>
    <p:sldId id="291" r:id="rId12"/>
    <p:sldId id="266" r:id="rId13"/>
    <p:sldId id="269" r:id="rId14"/>
    <p:sldId id="270" r:id="rId15"/>
    <p:sldId id="272" r:id="rId16"/>
    <p:sldId id="271" r:id="rId17"/>
    <p:sldId id="276" r:id="rId18"/>
    <p:sldId id="277" r:id="rId19"/>
    <p:sldId id="288" r:id="rId20"/>
    <p:sldId id="278" r:id="rId21"/>
    <p:sldId id="282" r:id="rId22"/>
    <p:sldId id="281" r:id="rId23"/>
    <p:sldId id="280" r:id="rId24"/>
    <p:sldId id="284" r:id="rId25"/>
    <p:sldId id="283" r:id="rId26"/>
    <p:sldId id="285" r:id="rId27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66CF"/>
    <a:srgbClr val="99CCFF"/>
    <a:srgbClr val="0F5494"/>
    <a:srgbClr val="FFD624"/>
    <a:srgbClr val="3E6FD2"/>
    <a:srgbClr val="2D5EC1"/>
    <a:srgbClr val="BDDEFF"/>
    <a:srgbClr val="808080"/>
    <a:srgbClr val="009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82284" autoAdjust="0"/>
  </p:normalViewPr>
  <p:slideViewPr>
    <p:cSldViewPr>
      <p:cViewPr>
        <p:scale>
          <a:sx n="75" d="100"/>
          <a:sy n="75" d="100"/>
        </p:scale>
        <p:origin x="-94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850" y="-7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F76F7B-708D-4BAA-A6AA-9A331BA70C0C}" type="doc">
      <dgm:prSet loTypeId="urn:microsoft.com/office/officeart/2005/8/layout/radial6" loCatId="cycle" qsTypeId="urn:microsoft.com/office/officeart/2005/8/quickstyle/3d2" qsCatId="3D" csTypeId="urn:microsoft.com/office/officeart/2005/8/colors/accent4_1" csCatId="accent4" phldr="1"/>
      <dgm:spPr/>
      <dgm:t>
        <a:bodyPr/>
        <a:lstStyle/>
        <a:p>
          <a:endParaRPr lang="en-GB"/>
        </a:p>
      </dgm:t>
    </dgm:pt>
    <dgm:pt modelId="{A40DC8FC-C1B8-4868-BE76-C8B107D922A8}">
      <dgm:prSet phldrT="[Text]" custT="1"/>
      <dgm:spPr/>
      <dgm:t>
        <a:bodyPr/>
        <a:lstStyle/>
        <a:p>
          <a:r>
            <a:rPr lang="en-GB" sz="2000" b="1" dirty="0" smtClean="0"/>
            <a:t>DSIs</a:t>
          </a:r>
          <a:endParaRPr lang="en-GB" sz="1400" b="1" dirty="0"/>
        </a:p>
      </dgm:t>
    </dgm:pt>
    <dgm:pt modelId="{57048EA1-D3B7-4B47-B3C4-FC5F2D5FFFEA}" type="parTrans" cxnId="{A6F9F0F8-13B4-4E23-BC5A-D3CF54D2AFEF}">
      <dgm:prSet/>
      <dgm:spPr/>
      <dgm:t>
        <a:bodyPr/>
        <a:lstStyle/>
        <a:p>
          <a:endParaRPr lang="en-GB"/>
        </a:p>
      </dgm:t>
    </dgm:pt>
    <dgm:pt modelId="{9A5C25F7-717F-4E3B-83D0-C1FCB6A569D9}" type="sibTrans" cxnId="{A6F9F0F8-13B4-4E23-BC5A-D3CF54D2AFEF}">
      <dgm:prSet/>
      <dgm:spPr/>
      <dgm:t>
        <a:bodyPr/>
        <a:lstStyle/>
        <a:p>
          <a:endParaRPr lang="en-GB"/>
        </a:p>
      </dgm:t>
    </dgm:pt>
    <dgm:pt modelId="{61D546BC-3C4A-403E-8B39-0E983EAC6EB0}">
      <dgm:prSet phldrT="[Text]" custT="1"/>
      <dgm:spPr/>
      <dgm:t>
        <a:bodyPr/>
        <a:lstStyle/>
        <a:p>
          <a:endParaRPr lang="en-GB" sz="1100" b="1" dirty="0"/>
        </a:p>
      </dgm:t>
    </dgm:pt>
    <dgm:pt modelId="{5FAF750E-FB2E-4DAE-A8A2-B22DF8CACFCE}" type="parTrans" cxnId="{0AFEAC54-B498-4EC7-9877-545805FD3500}">
      <dgm:prSet/>
      <dgm:spPr/>
      <dgm:t>
        <a:bodyPr/>
        <a:lstStyle/>
        <a:p>
          <a:endParaRPr lang="en-GB"/>
        </a:p>
      </dgm:t>
    </dgm:pt>
    <dgm:pt modelId="{87D262A5-2F9F-46DF-8BC8-28ADD9DBB5CA}" type="sibTrans" cxnId="{0AFEAC54-B498-4EC7-9877-545805FD3500}">
      <dgm:prSet/>
      <dgm:spPr/>
      <dgm:t>
        <a:bodyPr/>
        <a:lstStyle/>
        <a:p>
          <a:endParaRPr lang="en-GB"/>
        </a:p>
      </dgm:t>
    </dgm:pt>
    <dgm:pt modelId="{E47A30F3-796B-43E6-9AF5-1E1F79998C2B}">
      <dgm:prSet phldrT="[Text]" custT="1"/>
      <dgm:spPr/>
      <dgm:t>
        <a:bodyPr/>
        <a:lstStyle/>
        <a:p>
          <a:endParaRPr lang="en-GB" sz="1100" b="1" dirty="0"/>
        </a:p>
      </dgm:t>
    </dgm:pt>
    <dgm:pt modelId="{EAF53BCB-6CC8-4BC1-B388-1DB0A0022231}" type="parTrans" cxnId="{EE344E21-E722-4E53-90D4-0DBBC00258EE}">
      <dgm:prSet/>
      <dgm:spPr/>
      <dgm:t>
        <a:bodyPr/>
        <a:lstStyle/>
        <a:p>
          <a:endParaRPr lang="en-GB"/>
        </a:p>
      </dgm:t>
    </dgm:pt>
    <dgm:pt modelId="{308AA56C-6BBD-4EC1-974C-6DAC0FC55BD8}" type="sibTrans" cxnId="{EE344E21-E722-4E53-90D4-0DBBC00258EE}">
      <dgm:prSet/>
      <dgm:spPr/>
      <dgm:t>
        <a:bodyPr/>
        <a:lstStyle/>
        <a:p>
          <a:endParaRPr lang="en-GB"/>
        </a:p>
      </dgm:t>
    </dgm:pt>
    <dgm:pt modelId="{5ABE053E-2609-4117-BFE2-2D85439066FB}">
      <dgm:prSet phldrT="[Text]" custT="1"/>
      <dgm:spPr/>
      <dgm:t>
        <a:bodyPr/>
        <a:lstStyle/>
        <a:p>
          <a:endParaRPr lang="en-GB" sz="1100" b="1" dirty="0"/>
        </a:p>
      </dgm:t>
    </dgm:pt>
    <dgm:pt modelId="{AC0CC73D-A2A8-4240-A3D0-59C2761C44DB}" type="parTrans" cxnId="{EA357D14-5D79-4568-9E24-BD14BC55B862}">
      <dgm:prSet/>
      <dgm:spPr/>
      <dgm:t>
        <a:bodyPr/>
        <a:lstStyle/>
        <a:p>
          <a:endParaRPr lang="en-GB"/>
        </a:p>
      </dgm:t>
    </dgm:pt>
    <dgm:pt modelId="{CB9540E3-739D-4CA0-91CE-9B98EF2A4351}" type="sibTrans" cxnId="{EA357D14-5D79-4568-9E24-BD14BC55B862}">
      <dgm:prSet/>
      <dgm:spPr/>
      <dgm:t>
        <a:bodyPr/>
        <a:lstStyle/>
        <a:p>
          <a:endParaRPr lang="en-GB"/>
        </a:p>
      </dgm:t>
    </dgm:pt>
    <dgm:pt modelId="{1A55ED0A-2676-47E9-A611-D741F897646C}">
      <dgm:prSet phldrT="[Text]" custT="1"/>
      <dgm:spPr/>
      <dgm:t>
        <a:bodyPr/>
        <a:lstStyle/>
        <a:p>
          <a:endParaRPr lang="en-GB" sz="1100" b="1" dirty="0"/>
        </a:p>
      </dgm:t>
    </dgm:pt>
    <dgm:pt modelId="{8455D74B-244C-4D87-8DCC-2E356DCB75CB}" type="parTrans" cxnId="{454E1D90-722A-4F5A-9C6A-9114D1BCAE84}">
      <dgm:prSet/>
      <dgm:spPr/>
      <dgm:t>
        <a:bodyPr/>
        <a:lstStyle/>
        <a:p>
          <a:endParaRPr lang="en-GB"/>
        </a:p>
      </dgm:t>
    </dgm:pt>
    <dgm:pt modelId="{485E7FBC-89E8-4A2B-8A20-E9EAEAD7A3ED}" type="sibTrans" cxnId="{454E1D90-722A-4F5A-9C6A-9114D1BCAE84}">
      <dgm:prSet/>
      <dgm:spPr/>
      <dgm:t>
        <a:bodyPr/>
        <a:lstStyle/>
        <a:p>
          <a:endParaRPr lang="en-GB"/>
        </a:p>
      </dgm:t>
    </dgm:pt>
    <dgm:pt modelId="{BB0FF1F3-8203-4B84-A3CD-FC7C80EB26CC}" type="pres">
      <dgm:prSet presAssocID="{73F76F7B-708D-4BAA-A6AA-9A331BA70C0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7686D5D-3143-4D0A-8A59-A7836E59F729}" type="pres">
      <dgm:prSet presAssocID="{A40DC8FC-C1B8-4868-BE76-C8B107D922A8}" presName="centerShape" presStyleLbl="node0" presStyleIdx="0" presStyleCnt="1"/>
      <dgm:spPr/>
      <dgm:t>
        <a:bodyPr/>
        <a:lstStyle/>
        <a:p>
          <a:endParaRPr lang="en-GB"/>
        </a:p>
      </dgm:t>
    </dgm:pt>
    <dgm:pt modelId="{C9C3731E-4A8F-4400-82FA-2CDB9E7EBBA5}" type="pres">
      <dgm:prSet presAssocID="{61D546BC-3C4A-403E-8B39-0E983EAC6EB0}" presName="node" presStyleLbl="node1" presStyleIdx="0" presStyleCnt="4" custScaleX="109192" custScaleY="10022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671EBDC-5798-4BE3-BFDE-FF95B6DD7DB0}" type="pres">
      <dgm:prSet presAssocID="{61D546BC-3C4A-403E-8B39-0E983EAC6EB0}" presName="dummy" presStyleCnt="0"/>
      <dgm:spPr/>
    </dgm:pt>
    <dgm:pt modelId="{B8722736-AE52-4D59-A6F0-828C37BE0B6B}" type="pres">
      <dgm:prSet presAssocID="{87D262A5-2F9F-46DF-8BC8-28ADD9DBB5CA}" presName="sibTrans" presStyleLbl="sibTrans2D1" presStyleIdx="0" presStyleCnt="4"/>
      <dgm:spPr/>
      <dgm:t>
        <a:bodyPr/>
        <a:lstStyle/>
        <a:p>
          <a:endParaRPr lang="en-GB"/>
        </a:p>
      </dgm:t>
    </dgm:pt>
    <dgm:pt modelId="{A83CCDE6-E570-43D0-AAEA-64F8A99A0193}" type="pres">
      <dgm:prSet presAssocID="{E47A30F3-796B-43E6-9AF5-1E1F79998C2B}" presName="node" presStyleLbl="node1" presStyleIdx="1" presStyleCnt="4" custScaleX="11829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AF44E02-A8E9-427C-A72A-CCBF41B00504}" type="pres">
      <dgm:prSet presAssocID="{E47A30F3-796B-43E6-9AF5-1E1F79998C2B}" presName="dummy" presStyleCnt="0"/>
      <dgm:spPr/>
    </dgm:pt>
    <dgm:pt modelId="{2C49D0D1-7FB8-43A6-A848-7331BDC562D3}" type="pres">
      <dgm:prSet presAssocID="{308AA56C-6BBD-4EC1-974C-6DAC0FC55BD8}" presName="sibTrans" presStyleLbl="sibTrans2D1" presStyleIdx="1" presStyleCnt="4"/>
      <dgm:spPr/>
      <dgm:t>
        <a:bodyPr/>
        <a:lstStyle/>
        <a:p>
          <a:endParaRPr lang="en-GB"/>
        </a:p>
      </dgm:t>
    </dgm:pt>
    <dgm:pt modelId="{DE9500E3-6984-4A6D-92D2-273FC1F2D846}" type="pres">
      <dgm:prSet presAssocID="{5ABE053E-2609-4117-BFE2-2D85439066F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EC2D1E0-18CE-4DE9-8FEE-3488C67CB146}" type="pres">
      <dgm:prSet presAssocID="{5ABE053E-2609-4117-BFE2-2D85439066FB}" presName="dummy" presStyleCnt="0"/>
      <dgm:spPr/>
    </dgm:pt>
    <dgm:pt modelId="{47EB11A6-7D64-43EE-B94C-D7BE15B4B517}" type="pres">
      <dgm:prSet presAssocID="{CB9540E3-739D-4CA0-91CE-9B98EF2A4351}" presName="sibTrans" presStyleLbl="sibTrans2D1" presStyleIdx="2" presStyleCnt="4"/>
      <dgm:spPr/>
      <dgm:t>
        <a:bodyPr/>
        <a:lstStyle/>
        <a:p>
          <a:endParaRPr lang="en-GB"/>
        </a:p>
      </dgm:t>
    </dgm:pt>
    <dgm:pt modelId="{A5567E79-E6CC-47A5-90C6-D7C1DAAD7196}" type="pres">
      <dgm:prSet presAssocID="{1A55ED0A-2676-47E9-A611-D741F897646C}" presName="node" presStyleLbl="node1" presStyleIdx="3" presStyleCnt="4" custScaleX="12600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3E4AB96-D730-4C7E-A681-36C2899B0AFB}" type="pres">
      <dgm:prSet presAssocID="{1A55ED0A-2676-47E9-A611-D741F897646C}" presName="dummy" presStyleCnt="0"/>
      <dgm:spPr/>
    </dgm:pt>
    <dgm:pt modelId="{0594B39C-A778-41BB-8824-4C023E055FF9}" type="pres">
      <dgm:prSet presAssocID="{485E7FBC-89E8-4A2B-8A20-E9EAEAD7A3ED}" presName="sibTrans" presStyleLbl="sibTrans2D1" presStyleIdx="3" presStyleCnt="4"/>
      <dgm:spPr/>
      <dgm:t>
        <a:bodyPr/>
        <a:lstStyle/>
        <a:p>
          <a:endParaRPr lang="en-GB"/>
        </a:p>
      </dgm:t>
    </dgm:pt>
  </dgm:ptLst>
  <dgm:cxnLst>
    <dgm:cxn modelId="{EA357D14-5D79-4568-9E24-BD14BC55B862}" srcId="{A40DC8FC-C1B8-4868-BE76-C8B107D922A8}" destId="{5ABE053E-2609-4117-BFE2-2D85439066FB}" srcOrd="2" destOrd="0" parTransId="{AC0CC73D-A2A8-4240-A3D0-59C2761C44DB}" sibTransId="{CB9540E3-739D-4CA0-91CE-9B98EF2A4351}"/>
    <dgm:cxn modelId="{C811506C-F527-40C8-B7AC-5CC06EEDC22C}" type="presOf" srcId="{1A55ED0A-2676-47E9-A611-D741F897646C}" destId="{A5567E79-E6CC-47A5-90C6-D7C1DAAD7196}" srcOrd="0" destOrd="0" presId="urn:microsoft.com/office/officeart/2005/8/layout/radial6"/>
    <dgm:cxn modelId="{D4C3263A-6802-4367-A1A9-EA53C75C86B9}" type="presOf" srcId="{485E7FBC-89E8-4A2B-8A20-E9EAEAD7A3ED}" destId="{0594B39C-A778-41BB-8824-4C023E055FF9}" srcOrd="0" destOrd="0" presId="urn:microsoft.com/office/officeart/2005/8/layout/radial6"/>
    <dgm:cxn modelId="{96FA2040-7967-4706-84DC-74B9E88C03BA}" type="presOf" srcId="{A40DC8FC-C1B8-4868-BE76-C8B107D922A8}" destId="{A7686D5D-3143-4D0A-8A59-A7836E59F729}" srcOrd="0" destOrd="0" presId="urn:microsoft.com/office/officeart/2005/8/layout/radial6"/>
    <dgm:cxn modelId="{454E1D90-722A-4F5A-9C6A-9114D1BCAE84}" srcId="{A40DC8FC-C1B8-4868-BE76-C8B107D922A8}" destId="{1A55ED0A-2676-47E9-A611-D741F897646C}" srcOrd="3" destOrd="0" parTransId="{8455D74B-244C-4D87-8DCC-2E356DCB75CB}" sibTransId="{485E7FBC-89E8-4A2B-8A20-E9EAEAD7A3ED}"/>
    <dgm:cxn modelId="{FF5A1D25-9483-4BF0-8727-D938795CCB77}" type="presOf" srcId="{308AA56C-6BBD-4EC1-974C-6DAC0FC55BD8}" destId="{2C49D0D1-7FB8-43A6-A848-7331BDC562D3}" srcOrd="0" destOrd="0" presId="urn:microsoft.com/office/officeart/2005/8/layout/radial6"/>
    <dgm:cxn modelId="{8486DC23-F077-4499-A8DC-1D7256F4E9A3}" type="presOf" srcId="{E47A30F3-796B-43E6-9AF5-1E1F79998C2B}" destId="{A83CCDE6-E570-43D0-AAEA-64F8A99A0193}" srcOrd="0" destOrd="0" presId="urn:microsoft.com/office/officeart/2005/8/layout/radial6"/>
    <dgm:cxn modelId="{CC4FA21E-83ED-4123-A88C-2576B6995F99}" type="presOf" srcId="{5ABE053E-2609-4117-BFE2-2D85439066FB}" destId="{DE9500E3-6984-4A6D-92D2-273FC1F2D846}" srcOrd="0" destOrd="0" presId="urn:microsoft.com/office/officeart/2005/8/layout/radial6"/>
    <dgm:cxn modelId="{EE344E21-E722-4E53-90D4-0DBBC00258EE}" srcId="{A40DC8FC-C1B8-4868-BE76-C8B107D922A8}" destId="{E47A30F3-796B-43E6-9AF5-1E1F79998C2B}" srcOrd="1" destOrd="0" parTransId="{EAF53BCB-6CC8-4BC1-B388-1DB0A0022231}" sibTransId="{308AA56C-6BBD-4EC1-974C-6DAC0FC55BD8}"/>
    <dgm:cxn modelId="{0AFEAC54-B498-4EC7-9877-545805FD3500}" srcId="{A40DC8FC-C1B8-4868-BE76-C8B107D922A8}" destId="{61D546BC-3C4A-403E-8B39-0E983EAC6EB0}" srcOrd="0" destOrd="0" parTransId="{5FAF750E-FB2E-4DAE-A8A2-B22DF8CACFCE}" sibTransId="{87D262A5-2F9F-46DF-8BC8-28ADD9DBB5CA}"/>
    <dgm:cxn modelId="{BDF78D40-D879-4D98-959A-9C8BF8CAEA93}" type="presOf" srcId="{73F76F7B-708D-4BAA-A6AA-9A331BA70C0C}" destId="{BB0FF1F3-8203-4B84-A3CD-FC7C80EB26CC}" srcOrd="0" destOrd="0" presId="urn:microsoft.com/office/officeart/2005/8/layout/radial6"/>
    <dgm:cxn modelId="{BD635951-FE30-461A-8AEA-ECF0DA9D33A8}" type="presOf" srcId="{CB9540E3-739D-4CA0-91CE-9B98EF2A4351}" destId="{47EB11A6-7D64-43EE-B94C-D7BE15B4B517}" srcOrd="0" destOrd="0" presId="urn:microsoft.com/office/officeart/2005/8/layout/radial6"/>
    <dgm:cxn modelId="{94FA8E49-0F23-484A-AB4B-ACEE80665205}" type="presOf" srcId="{61D546BC-3C4A-403E-8B39-0E983EAC6EB0}" destId="{C9C3731E-4A8F-4400-82FA-2CDB9E7EBBA5}" srcOrd="0" destOrd="0" presId="urn:microsoft.com/office/officeart/2005/8/layout/radial6"/>
    <dgm:cxn modelId="{EEAE7796-16BF-4A85-BDD7-8915AB6339D3}" type="presOf" srcId="{87D262A5-2F9F-46DF-8BC8-28ADD9DBB5CA}" destId="{B8722736-AE52-4D59-A6F0-828C37BE0B6B}" srcOrd="0" destOrd="0" presId="urn:microsoft.com/office/officeart/2005/8/layout/radial6"/>
    <dgm:cxn modelId="{A6F9F0F8-13B4-4E23-BC5A-D3CF54D2AFEF}" srcId="{73F76F7B-708D-4BAA-A6AA-9A331BA70C0C}" destId="{A40DC8FC-C1B8-4868-BE76-C8B107D922A8}" srcOrd="0" destOrd="0" parTransId="{57048EA1-D3B7-4B47-B3C4-FC5F2D5FFFEA}" sibTransId="{9A5C25F7-717F-4E3B-83D0-C1FCB6A569D9}"/>
    <dgm:cxn modelId="{93C41CA8-EBF8-47FE-8A62-D052EFF5ECC0}" type="presParOf" srcId="{BB0FF1F3-8203-4B84-A3CD-FC7C80EB26CC}" destId="{A7686D5D-3143-4D0A-8A59-A7836E59F729}" srcOrd="0" destOrd="0" presId="urn:microsoft.com/office/officeart/2005/8/layout/radial6"/>
    <dgm:cxn modelId="{A06C70E3-7F2A-4ECA-8493-0665C812B2CA}" type="presParOf" srcId="{BB0FF1F3-8203-4B84-A3CD-FC7C80EB26CC}" destId="{C9C3731E-4A8F-4400-82FA-2CDB9E7EBBA5}" srcOrd="1" destOrd="0" presId="urn:microsoft.com/office/officeart/2005/8/layout/radial6"/>
    <dgm:cxn modelId="{0DC5F943-3B47-45EC-9F95-49F973BA0E14}" type="presParOf" srcId="{BB0FF1F3-8203-4B84-A3CD-FC7C80EB26CC}" destId="{6671EBDC-5798-4BE3-BFDE-FF95B6DD7DB0}" srcOrd="2" destOrd="0" presId="urn:microsoft.com/office/officeart/2005/8/layout/radial6"/>
    <dgm:cxn modelId="{620E471B-B503-4374-AA60-CFE4705A7968}" type="presParOf" srcId="{BB0FF1F3-8203-4B84-A3CD-FC7C80EB26CC}" destId="{B8722736-AE52-4D59-A6F0-828C37BE0B6B}" srcOrd="3" destOrd="0" presId="urn:microsoft.com/office/officeart/2005/8/layout/radial6"/>
    <dgm:cxn modelId="{D508EAB7-EE08-4960-9FD6-7BDE8628ED0D}" type="presParOf" srcId="{BB0FF1F3-8203-4B84-A3CD-FC7C80EB26CC}" destId="{A83CCDE6-E570-43D0-AAEA-64F8A99A0193}" srcOrd="4" destOrd="0" presId="urn:microsoft.com/office/officeart/2005/8/layout/radial6"/>
    <dgm:cxn modelId="{DAFB7636-1E61-447E-82EF-420CDA76892B}" type="presParOf" srcId="{BB0FF1F3-8203-4B84-A3CD-FC7C80EB26CC}" destId="{1AF44E02-A8E9-427C-A72A-CCBF41B00504}" srcOrd="5" destOrd="0" presId="urn:microsoft.com/office/officeart/2005/8/layout/radial6"/>
    <dgm:cxn modelId="{47501A1F-816B-4686-B2C9-9283FE6CB26A}" type="presParOf" srcId="{BB0FF1F3-8203-4B84-A3CD-FC7C80EB26CC}" destId="{2C49D0D1-7FB8-43A6-A848-7331BDC562D3}" srcOrd="6" destOrd="0" presId="urn:microsoft.com/office/officeart/2005/8/layout/radial6"/>
    <dgm:cxn modelId="{0E6672D7-53C4-4A80-A9AC-30C4EB8226DB}" type="presParOf" srcId="{BB0FF1F3-8203-4B84-A3CD-FC7C80EB26CC}" destId="{DE9500E3-6984-4A6D-92D2-273FC1F2D846}" srcOrd="7" destOrd="0" presId="urn:microsoft.com/office/officeart/2005/8/layout/radial6"/>
    <dgm:cxn modelId="{1559905C-D204-49A0-8788-2DC338F7F0D5}" type="presParOf" srcId="{BB0FF1F3-8203-4B84-A3CD-FC7C80EB26CC}" destId="{FEC2D1E0-18CE-4DE9-8FEE-3488C67CB146}" srcOrd="8" destOrd="0" presId="urn:microsoft.com/office/officeart/2005/8/layout/radial6"/>
    <dgm:cxn modelId="{7B82D373-2E7A-45EE-9C14-D75004961177}" type="presParOf" srcId="{BB0FF1F3-8203-4B84-A3CD-FC7C80EB26CC}" destId="{47EB11A6-7D64-43EE-B94C-D7BE15B4B517}" srcOrd="9" destOrd="0" presId="urn:microsoft.com/office/officeart/2005/8/layout/radial6"/>
    <dgm:cxn modelId="{E0D9ED1F-5191-4334-9F8B-2E2B77E7D7E0}" type="presParOf" srcId="{BB0FF1F3-8203-4B84-A3CD-FC7C80EB26CC}" destId="{A5567E79-E6CC-47A5-90C6-D7C1DAAD7196}" srcOrd="10" destOrd="0" presId="urn:microsoft.com/office/officeart/2005/8/layout/radial6"/>
    <dgm:cxn modelId="{D2DFDE7B-EC98-4FD9-B3D6-5A4DE3A2A649}" type="presParOf" srcId="{BB0FF1F3-8203-4B84-A3CD-FC7C80EB26CC}" destId="{D3E4AB96-D730-4C7E-A681-36C2899B0AFB}" srcOrd="11" destOrd="0" presId="urn:microsoft.com/office/officeart/2005/8/layout/radial6"/>
    <dgm:cxn modelId="{B5183C8F-78C0-4F86-B9F8-356ACEA760D6}" type="presParOf" srcId="{BB0FF1F3-8203-4B84-A3CD-FC7C80EB26CC}" destId="{0594B39C-A778-41BB-8824-4C023E055FF9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94B39C-A778-41BB-8824-4C023E055FF9}">
      <dsp:nvSpPr>
        <dsp:cNvPr id="0" name=""/>
        <dsp:cNvSpPr/>
      </dsp:nvSpPr>
      <dsp:spPr>
        <a:xfrm>
          <a:off x="1220677" y="435148"/>
          <a:ext cx="2898572" cy="2898572"/>
        </a:xfrm>
        <a:prstGeom prst="blockArc">
          <a:avLst>
            <a:gd name="adj1" fmla="val 10800000"/>
            <a:gd name="adj2" fmla="val 16200000"/>
            <a:gd name="adj3" fmla="val 4638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EB11A6-7D64-43EE-B94C-D7BE15B4B517}">
      <dsp:nvSpPr>
        <dsp:cNvPr id="0" name=""/>
        <dsp:cNvSpPr/>
      </dsp:nvSpPr>
      <dsp:spPr>
        <a:xfrm>
          <a:off x="1220677" y="435148"/>
          <a:ext cx="2898572" cy="2898572"/>
        </a:xfrm>
        <a:prstGeom prst="blockArc">
          <a:avLst>
            <a:gd name="adj1" fmla="val 5400000"/>
            <a:gd name="adj2" fmla="val 10800000"/>
            <a:gd name="adj3" fmla="val 4638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49D0D1-7FB8-43A6-A848-7331BDC562D3}">
      <dsp:nvSpPr>
        <dsp:cNvPr id="0" name=""/>
        <dsp:cNvSpPr/>
      </dsp:nvSpPr>
      <dsp:spPr>
        <a:xfrm>
          <a:off x="1220677" y="435148"/>
          <a:ext cx="2898572" cy="2898572"/>
        </a:xfrm>
        <a:prstGeom prst="blockArc">
          <a:avLst>
            <a:gd name="adj1" fmla="val 0"/>
            <a:gd name="adj2" fmla="val 5400000"/>
            <a:gd name="adj3" fmla="val 4638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722736-AE52-4D59-A6F0-828C37BE0B6B}">
      <dsp:nvSpPr>
        <dsp:cNvPr id="0" name=""/>
        <dsp:cNvSpPr/>
      </dsp:nvSpPr>
      <dsp:spPr>
        <a:xfrm>
          <a:off x="1220677" y="435148"/>
          <a:ext cx="2898572" cy="2898572"/>
        </a:xfrm>
        <a:prstGeom prst="blockArc">
          <a:avLst>
            <a:gd name="adj1" fmla="val 16200000"/>
            <a:gd name="adj2" fmla="val 0"/>
            <a:gd name="adj3" fmla="val 4638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686D5D-3143-4D0A-8A59-A7836E59F729}">
      <dsp:nvSpPr>
        <dsp:cNvPr id="0" name=""/>
        <dsp:cNvSpPr/>
      </dsp:nvSpPr>
      <dsp:spPr>
        <a:xfrm>
          <a:off x="2003089" y="1217561"/>
          <a:ext cx="1333747" cy="133374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DSIs</a:t>
          </a:r>
          <a:endParaRPr lang="en-GB" sz="1400" b="1" kern="1200" dirty="0"/>
        </a:p>
      </dsp:txBody>
      <dsp:txXfrm>
        <a:off x="2198412" y="1412884"/>
        <a:ext cx="943101" cy="943101"/>
      </dsp:txXfrm>
    </dsp:sp>
    <dsp:sp modelId="{C9C3731E-4A8F-4400-82FA-2CDB9E7EBBA5}">
      <dsp:nvSpPr>
        <dsp:cNvPr id="0" name=""/>
        <dsp:cNvSpPr/>
      </dsp:nvSpPr>
      <dsp:spPr>
        <a:xfrm>
          <a:off x="2160242" y="878"/>
          <a:ext cx="1019441" cy="93576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b="1" kern="1200" dirty="0"/>
        </a:p>
      </dsp:txBody>
      <dsp:txXfrm>
        <a:off x="2309536" y="137917"/>
        <a:ext cx="720853" cy="661683"/>
      </dsp:txXfrm>
    </dsp:sp>
    <dsp:sp modelId="{A83CCDE6-E570-43D0-AAEA-64F8A99A0193}">
      <dsp:nvSpPr>
        <dsp:cNvPr id="0" name=""/>
        <dsp:cNvSpPr/>
      </dsp:nvSpPr>
      <dsp:spPr>
        <a:xfrm>
          <a:off x="3533447" y="1417623"/>
          <a:ext cx="1104382" cy="93362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b="1" kern="1200" dirty="0"/>
        </a:p>
      </dsp:txBody>
      <dsp:txXfrm>
        <a:off x="3695180" y="1554349"/>
        <a:ext cx="780916" cy="660171"/>
      </dsp:txXfrm>
    </dsp:sp>
    <dsp:sp modelId="{DE9500E3-6984-4A6D-92D2-273FC1F2D846}">
      <dsp:nvSpPr>
        <dsp:cNvPr id="0" name=""/>
        <dsp:cNvSpPr/>
      </dsp:nvSpPr>
      <dsp:spPr>
        <a:xfrm>
          <a:off x="2203151" y="2833298"/>
          <a:ext cx="933623" cy="93362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b="1" kern="1200" dirty="0"/>
        </a:p>
      </dsp:txBody>
      <dsp:txXfrm>
        <a:off x="2339877" y="2970024"/>
        <a:ext cx="660171" cy="660171"/>
      </dsp:txXfrm>
    </dsp:sp>
    <dsp:sp modelId="{A5567E79-E6CC-47A5-90C6-D7C1DAAD7196}">
      <dsp:nvSpPr>
        <dsp:cNvPr id="0" name=""/>
        <dsp:cNvSpPr/>
      </dsp:nvSpPr>
      <dsp:spPr>
        <a:xfrm>
          <a:off x="666081" y="1417623"/>
          <a:ext cx="1176411" cy="93362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b="1" kern="1200" dirty="0"/>
        </a:p>
      </dsp:txBody>
      <dsp:txXfrm>
        <a:off x="838362" y="1554349"/>
        <a:ext cx="831849" cy="6601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096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406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Infrastructure package</a:t>
            </a:r>
            <a:r>
              <a:rPr lang="en-GB" baseline="0" dirty="0" smtClean="0"/>
              <a:t> of the Union: old TEN-T</a:t>
            </a:r>
          </a:p>
          <a:p>
            <a:r>
              <a:rPr lang="en-GB" baseline="0" dirty="0" smtClean="0"/>
              <a:t>Telecom first time there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290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Follow-up to the Large Scale</a:t>
            </a:r>
            <a:r>
              <a:rPr lang="en-GB" baseline="0" dirty="0" smtClean="0"/>
              <a:t> Pilots and rooted in the Digital Agenda for Europe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542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6000" y="309600"/>
            <a:ext cx="15843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30000" y="6669360"/>
            <a:ext cx="684213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39952" y="1641600"/>
            <a:ext cx="4536504" cy="2088232"/>
          </a:xfrm>
        </p:spPr>
        <p:txBody>
          <a:bodyPr/>
          <a:lstStyle>
            <a:lvl1pPr indent="0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024924" y="6639163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000" b="0" i="1" dirty="0" err="1" smtClean="0">
                <a:solidFill>
                  <a:schemeClr val="bg1"/>
                </a:solidFill>
                <a:latin typeface="PF Square Sans Pro" panose="02000506040000020004" pitchFamily="2" charset="0"/>
              </a:rPr>
              <a:t>Informatics</a:t>
            </a:r>
            <a:endParaRPr lang="en-GB" sz="1000" b="0" i="1" dirty="0" err="1" smtClean="0">
              <a:solidFill>
                <a:schemeClr val="bg1"/>
              </a:solidFill>
              <a:latin typeface="PF Square Sans Pro" panose="02000506040000020004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8375-5C84-4176-84A5-B6A3E0825F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C7773-6390-40B5-8F3A-46FD9E5B70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0400" y="3600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62438" y="6669360"/>
            <a:ext cx="596900" cy="198438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61DAA-5BBC-4812-876F-0D7C7B9EA7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4024924" y="6639163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000" b="0" i="1" dirty="0" err="1" smtClean="0">
                <a:solidFill>
                  <a:schemeClr val="bg1"/>
                </a:solidFill>
                <a:latin typeface="PF Square Sans Pro" panose="02000506040000020004" pitchFamily="2" charset="0"/>
              </a:rPr>
              <a:t>Informatics</a:t>
            </a:r>
            <a:endParaRPr lang="en-GB" sz="1000" b="0" i="1" dirty="0" err="1" smtClean="0">
              <a:solidFill>
                <a:schemeClr val="bg1"/>
              </a:solidFill>
              <a:latin typeface="PF Square Sans Pro" panose="02000506040000020004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88F9B-71EE-4D5C-B44E-012EF44E92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CDD1B-50E0-44E8-82B7-F85F69F6D4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8177A-0CE3-43B6-B11B-ED2E8AEAD8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5DDF-6655-40F2-8D9E-CA15739A7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FC62-E3CF-4012-8A8B-ABF1C18EA0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00BF-55FD-4017-8F82-94A8DE4F57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7253-C9BC-4251-8AE3-8910CE9253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Et </a:t>
            </a:r>
            <a:r>
              <a:rPr lang="fr-BE" dirty="0" err="1" smtClean="0"/>
              <a:t>dolor</a:t>
            </a:r>
            <a:r>
              <a:rPr lang="fr-BE" dirty="0" smtClean="0"/>
              <a:t> </a:t>
            </a:r>
            <a:r>
              <a:rPr lang="fr-BE" dirty="0" err="1" smtClean="0"/>
              <a:t>fragum</a:t>
            </a:r>
            <a:endParaRPr lang="en-GB" dirty="0" smtClean="0"/>
          </a:p>
          <a:p>
            <a:pPr lvl="1"/>
            <a:r>
              <a:rPr lang="en-GB" dirty="0" smtClean="0"/>
              <a:t>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  <a:p>
            <a:pPr lvl="2"/>
            <a:r>
              <a:rPr lang="en-GB" dirty="0" smtClean="0"/>
              <a:t>- 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iming>
    <p:tnLst>
      <p:par>
        <p:cTn id="1" dur="indefinite" restart="never" nodeType="tmRoot"/>
      </p:par>
    </p:tnLst>
  </p:timing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mailto:joao.rodrigues-frade@ec.europa.eu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DIGIT-CEF@ec.europa.eu" TargetMode="Externa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3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2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496" y="1641600"/>
            <a:ext cx="4536504" cy="208823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CEF </a:t>
            </a:r>
            <a:r>
              <a:rPr lang="en-GB" dirty="0"/>
              <a:t>Building Blocks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496" y="3933056"/>
            <a:ext cx="3744416" cy="1872208"/>
          </a:xfrm>
        </p:spPr>
        <p:txBody>
          <a:bodyPr>
            <a:normAutofit/>
          </a:bodyPr>
          <a:lstStyle/>
          <a:p>
            <a:endParaRPr lang="en-GB" sz="1800" dirty="0" smtClean="0"/>
          </a:p>
          <a:p>
            <a:endParaRPr lang="en-GB" sz="1800" dirty="0" smtClean="0"/>
          </a:p>
          <a:p>
            <a:endParaRPr lang="en-GB" sz="1800" dirty="0"/>
          </a:p>
          <a:p>
            <a:r>
              <a:rPr lang="en-GB" sz="1800" dirty="0" smtClean="0"/>
              <a:t>Joao </a:t>
            </a:r>
            <a:r>
              <a:rPr lang="en-GB" sz="1800" dirty="0"/>
              <a:t>RODRIGUES FRADE</a:t>
            </a:r>
          </a:p>
          <a:p>
            <a:r>
              <a:rPr lang="en-GB" sz="1100" dirty="0"/>
              <a:t>CEF Project and Architecture Office (DIGIT.B4</a:t>
            </a:r>
            <a:r>
              <a:rPr lang="en-GB" sz="1100" dirty="0" smtClean="0"/>
              <a:t>)</a:t>
            </a:r>
            <a:endParaRPr lang="en-GB" sz="11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202" y="-276104"/>
            <a:ext cx="8104962" cy="7953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351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building blocks logic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8772"/>
            <a:ext cx="4387557" cy="36065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20072" y="446044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800" dirty="0" smtClean="0">
                <a:solidFill>
                  <a:schemeClr val="tx1"/>
                </a:solidFill>
              </a:rPr>
              <a:t>Making trade-offs</a:t>
            </a:r>
            <a:endParaRPr lang="en-GB" sz="1800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5220072" y="4829780"/>
            <a:ext cx="3096344" cy="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 flipV="1">
            <a:off x="3995936" y="4829780"/>
            <a:ext cx="1224136" cy="825296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 flipV="1">
            <a:off x="3203848" y="2928064"/>
            <a:ext cx="1224136" cy="825296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4436076" y="2926864"/>
            <a:ext cx="2284261" cy="2148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4441041" y="2557632"/>
            <a:ext cx="2258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800" dirty="0" smtClean="0">
                <a:solidFill>
                  <a:schemeClr val="tx1"/>
                </a:solidFill>
              </a:rPr>
              <a:t>Architecture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25072" y="5326394"/>
            <a:ext cx="3898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GB" sz="1800" b="0" dirty="0" smtClean="0">
                <a:solidFill>
                  <a:schemeClr val="tx1"/>
                </a:solidFill>
              </a:rPr>
              <a:t>Cost to build vs. 5 year TCO</a:t>
            </a:r>
            <a:endParaRPr lang="en-GB" sz="1800" b="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83868" y="5799092"/>
            <a:ext cx="5122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GB" sz="1800" b="0" dirty="0" smtClean="0">
                <a:solidFill>
                  <a:schemeClr val="tx1"/>
                </a:solidFill>
              </a:rPr>
              <a:t>Coordination Costs vs. Isolation Costs</a:t>
            </a:r>
            <a:endParaRPr lang="en-GB" sz="1800" b="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60032" y="4853696"/>
            <a:ext cx="3646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GB" sz="1800" b="0" dirty="0" smtClean="0">
                <a:solidFill>
                  <a:schemeClr val="tx1"/>
                </a:solidFill>
              </a:rPr>
              <a:t>Build  vs. Buy vs. Reuse</a:t>
            </a:r>
            <a:endParaRPr lang="en-GB" sz="1800" b="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90025" y="3436800"/>
            <a:ext cx="3898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dirty="0" smtClean="0">
                <a:solidFill>
                  <a:schemeClr val="tx1"/>
                </a:solidFill>
              </a:rPr>
              <a:t>What function?</a:t>
            </a:r>
            <a:endParaRPr lang="en-GB" sz="1800" b="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90025" y="3909498"/>
            <a:ext cx="5122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dirty="0" smtClean="0">
                <a:solidFill>
                  <a:schemeClr val="tx1"/>
                </a:solidFill>
              </a:rPr>
              <a:t>What elements of form? </a:t>
            </a:r>
            <a:endParaRPr lang="en-GB" sz="1800" b="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90025" y="2964102"/>
            <a:ext cx="3646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dirty="0" smtClean="0">
                <a:solidFill>
                  <a:schemeClr val="tx1"/>
                </a:solidFill>
              </a:rPr>
              <a:t>What purpose?</a:t>
            </a:r>
            <a:endParaRPr lang="en-GB" sz="1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are the 'CEF building blocks'?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45450"/>
            <a:ext cx="4005230" cy="4180611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596432" y="4753009"/>
            <a:ext cx="1080120" cy="582670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defPPr>
              <a:defRPr lang="en-GB"/>
            </a:defPPr>
            <a:lvl1pPr defTabSz="457200" fontAlgn="auto">
              <a:spcBef>
                <a:spcPts val="0"/>
              </a:spcBef>
              <a:spcAft>
                <a:spcPts val="0"/>
              </a:spcAft>
              <a:defRPr sz="1100" b="0">
                <a:solidFill>
                  <a:schemeClr val="lt1"/>
                </a:solidFill>
                <a:latin typeface="+mn-lt"/>
              </a:defRPr>
            </a:lvl1pPr>
          </a:lstStyle>
          <a:p>
            <a:pPr algn="ctr"/>
            <a:r>
              <a:rPr lang="en-GB" sz="1200" dirty="0"/>
              <a:t>e-Delivery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46145" y="4081047"/>
            <a:ext cx="948350" cy="454708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defPPr>
              <a:defRPr lang="en-GB"/>
            </a:defPPr>
            <a:lvl1pPr defTabSz="457200" fontAlgn="auto">
              <a:spcBef>
                <a:spcPts val="0"/>
              </a:spcBef>
              <a:spcAft>
                <a:spcPts val="0"/>
              </a:spcAft>
              <a:defRPr sz="1100" b="0">
                <a:solidFill>
                  <a:schemeClr val="lt1"/>
                </a:solidFill>
                <a:latin typeface="+mn-lt"/>
              </a:defRPr>
            </a:lvl1pPr>
          </a:lstStyle>
          <a:p>
            <a:pPr algn="ctr"/>
            <a:r>
              <a:rPr lang="en-GB" sz="1200" dirty="0"/>
              <a:t>e-ID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620768" y="4106434"/>
            <a:ext cx="1378355" cy="429321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defPPr>
              <a:defRPr lang="en-GB"/>
            </a:defPPr>
            <a:lvl1pPr defTabSz="457200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lt1"/>
                </a:solidFill>
                <a:latin typeface="+mn-lt"/>
              </a:defRPr>
            </a:lvl1pPr>
          </a:lstStyle>
          <a:p>
            <a:pPr algn="ctr"/>
            <a:r>
              <a:rPr lang="en-GB" sz="1200" dirty="0" smtClean="0"/>
              <a:t>e-Signature</a:t>
            </a:r>
            <a:endParaRPr lang="en-GB" sz="12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820568" y="2420888"/>
            <a:ext cx="1080120" cy="582670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defPPr>
              <a:defRPr lang="en-GB"/>
            </a:defPPr>
            <a:lvl1pPr defTabSz="457200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lt1"/>
                </a:solidFill>
                <a:latin typeface="+mn-lt"/>
              </a:defRPr>
            </a:lvl1pPr>
          </a:lstStyle>
          <a:p>
            <a:pPr algn="ctr"/>
            <a:r>
              <a:rPr lang="en-GB" sz="1200" dirty="0" smtClean="0"/>
              <a:t>Automated</a:t>
            </a:r>
          </a:p>
          <a:p>
            <a:pPr algn="ctr"/>
            <a:r>
              <a:rPr lang="en-GB" sz="1200" dirty="0" smtClean="0"/>
              <a:t>Translation</a:t>
            </a:r>
            <a:endParaRPr lang="en-GB" sz="12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263655" y="5068121"/>
            <a:ext cx="1080120" cy="582670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defPPr>
              <a:defRPr lang="en-GB"/>
            </a:defPPr>
            <a:lvl1pPr defTabSz="457200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lt1"/>
                </a:solidFill>
                <a:latin typeface="+mn-lt"/>
              </a:defRPr>
            </a:lvl1pPr>
          </a:lstStyle>
          <a:p>
            <a:pPr algn="ctr"/>
            <a:r>
              <a:rPr lang="en-GB" sz="1200" dirty="0"/>
              <a:t>e-Invoicing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251520" y="2378370"/>
            <a:ext cx="3734214" cy="1392714"/>
          </a:xfrm>
          <a:prstGeom prst="rect">
            <a:avLst/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600" b="0" dirty="0" smtClean="0">
                <a:solidFill>
                  <a:schemeClr val="tx1"/>
                </a:solidFill>
                <a:latin typeface="+mn-lt"/>
              </a:rPr>
              <a:t>CEF </a:t>
            </a:r>
            <a:r>
              <a:rPr lang="en-GB" sz="1600" b="0" dirty="0" err="1" smtClean="0">
                <a:solidFill>
                  <a:schemeClr val="tx1"/>
                </a:solidFill>
                <a:latin typeface="+mn-lt"/>
              </a:rPr>
              <a:t>build·ing</a:t>
            </a:r>
            <a:r>
              <a:rPr lang="en-GB" sz="16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1600" b="0" dirty="0">
                <a:solidFill>
                  <a:schemeClr val="tx1"/>
                </a:solidFill>
                <a:latin typeface="+mn-lt"/>
              </a:rPr>
              <a:t>block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600" b="0" i="1" dirty="0">
                <a:solidFill>
                  <a:schemeClr val="tx1"/>
                </a:solidFill>
                <a:latin typeface="+mn-lt"/>
              </a:rPr>
              <a:t>n</a:t>
            </a:r>
            <a:r>
              <a:rPr lang="en-GB" sz="1600" b="0" i="1" dirty="0" smtClean="0">
                <a:solidFill>
                  <a:schemeClr val="tx1"/>
                </a:solidFill>
                <a:latin typeface="+mn-lt"/>
              </a:rPr>
              <a:t>oun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sz="1600" b="0" i="1" dirty="0">
              <a:solidFill>
                <a:schemeClr val="tx1"/>
              </a:solidFill>
              <a:latin typeface="+mn-lt"/>
            </a:endParaRPr>
          </a:p>
          <a:p>
            <a:pPr marL="342900" indent="-342900" defTabSz="457200" fontAlgn="auto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sz="1600" b="0" dirty="0">
                <a:solidFill>
                  <a:schemeClr val="tx1"/>
                </a:solidFill>
                <a:latin typeface="+mn-lt"/>
              </a:rPr>
              <a:t>b</a:t>
            </a:r>
            <a:r>
              <a:rPr lang="en-GB" sz="1600" b="0" dirty="0" smtClean="0">
                <a:solidFill>
                  <a:schemeClr val="tx1"/>
                </a:solidFill>
                <a:latin typeface="+mn-lt"/>
              </a:rPr>
              <a:t>asic infrastructural capability </a:t>
            </a:r>
          </a:p>
          <a:p>
            <a:pPr marL="342900" indent="-342900" defTabSz="457200" fontAlgn="auto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sz="1600" b="0" dirty="0" smtClean="0">
                <a:solidFill>
                  <a:schemeClr val="tx1"/>
                </a:solidFill>
                <a:latin typeface="+mn-lt"/>
              </a:rPr>
              <a:t>ready to be (re)used</a:t>
            </a:r>
            <a:endParaRPr lang="en-GB" sz="16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51520" y="3771085"/>
            <a:ext cx="2952328" cy="882052"/>
          </a:xfrm>
          <a:prstGeom prst="rect">
            <a:avLst/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anchor="ctr"/>
          <a:lstStyle/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GB" sz="1600" b="0" dirty="0" smtClean="0">
                <a:solidFill>
                  <a:schemeClr val="tx1"/>
                </a:solidFill>
                <a:latin typeface="+mn-lt"/>
              </a:rPr>
              <a:t>as </a:t>
            </a:r>
            <a:r>
              <a:rPr lang="en-GB" sz="1600" dirty="0" smtClean="0">
                <a:solidFill>
                  <a:schemeClr val="tx1"/>
                </a:solidFill>
                <a:latin typeface="+mn-lt"/>
              </a:rPr>
              <a:t>Software</a:t>
            </a: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GB" sz="1600" b="0" dirty="0">
                <a:solidFill>
                  <a:schemeClr val="tx1"/>
                </a:solidFill>
              </a:rPr>
              <a:t>as a </a:t>
            </a:r>
            <a:r>
              <a:rPr lang="en-GB" sz="1600" dirty="0">
                <a:solidFill>
                  <a:schemeClr val="tx1"/>
                </a:solidFill>
              </a:rPr>
              <a:t>Central</a:t>
            </a:r>
            <a:r>
              <a:rPr lang="en-GB" sz="1600" b="0" dirty="0">
                <a:solidFill>
                  <a:schemeClr val="tx1"/>
                </a:solidFill>
              </a:rPr>
              <a:t> </a:t>
            </a:r>
            <a:r>
              <a:rPr lang="en-GB" sz="1600" dirty="0">
                <a:solidFill>
                  <a:schemeClr val="tx1"/>
                </a:solidFill>
              </a:rPr>
              <a:t>Service</a:t>
            </a: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GB" sz="1600" dirty="0" smtClean="0">
                <a:solidFill>
                  <a:schemeClr val="tx1"/>
                </a:solidFill>
                <a:latin typeface="+mn-lt"/>
              </a:rPr>
              <a:t>Specifications</a:t>
            </a:r>
            <a:endParaRPr lang="en-GB" sz="16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45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CEF reuse logic</a:t>
            </a:r>
            <a:endParaRPr lang="en-GB" dirty="0"/>
          </a:p>
        </p:txBody>
      </p:sp>
      <p:grpSp>
        <p:nvGrpSpPr>
          <p:cNvPr id="67" name="Group 66"/>
          <p:cNvGrpSpPr/>
          <p:nvPr/>
        </p:nvGrpSpPr>
        <p:grpSpPr>
          <a:xfrm>
            <a:off x="228911" y="2620072"/>
            <a:ext cx="8915091" cy="3792258"/>
            <a:chOff x="228911" y="2348880"/>
            <a:chExt cx="8915091" cy="3792258"/>
          </a:xfrm>
        </p:grpSpPr>
        <p:sp>
          <p:nvSpPr>
            <p:cNvPr id="68" name="Line 22"/>
            <p:cNvSpPr>
              <a:spLocks noChangeShapeType="1"/>
            </p:cNvSpPr>
            <p:nvPr/>
          </p:nvSpPr>
          <p:spPr bwMode="auto">
            <a:xfrm flipH="1">
              <a:off x="3059832" y="4975115"/>
              <a:ext cx="0" cy="83770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Freeform 25"/>
            <p:cNvSpPr>
              <a:spLocks/>
            </p:cNvSpPr>
            <p:nvPr/>
          </p:nvSpPr>
          <p:spPr bwMode="auto">
            <a:xfrm>
              <a:off x="1505111" y="2420888"/>
              <a:ext cx="7638890" cy="3286139"/>
            </a:xfrm>
            <a:custGeom>
              <a:avLst/>
              <a:gdLst>
                <a:gd name="T0" fmla="*/ 0 w 3672"/>
                <a:gd name="T1" fmla="*/ 1056 h 1088"/>
                <a:gd name="T2" fmla="*/ 672 w 3672"/>
                <a:gd name="T3" fmla="*/ 912 h 1088"/>
                <a:gd name="T4" fmla="*/ 1872 w 3672"/>
                <a:gd name="T5" fmla="*/ 0 h 1088"/>
                <a:gd name="T6" fmla="*/ 2880 w 3672"/>
                <a:gd name="T7" fmla="*/ 912 h 1088"/>
                <a:gd name="T8" fmla="*/ 3552 w 3672"/>
                <a:gd name="T9" fmla="*/ 1056 h 1088"/>
                <a:gd name="T10" fmla="*/ 3600 w 3672"/>
                <a:gd name="T11" fmla="*/ 1056 h 10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72"/>
                <a:gd name="T19" fmla="*/ 0 h 1088"/>
                <a:gd name="T20" fmla="*/ 3672 w 3672"/>
                <a:gd name="T21" fmla="*/ 1088 h 10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72" h="1088">
                  <a:moveTo>
                    <a:pt x="0" y="1056"/>
                  </a:moveTo>
                  <a:cubicBezTo>
                    <a:pt x="180" y="1072"/>
                    <a:pt x="360" y="1088"/>
                    <a:pt x="672" y="912"/>
                  </a:cubicBezTo>
                  <a:cubicBezTo>
                    <a:pt x="984" y="736"/>
                    <a:pt x="1504" y="0"/>
                    <a:pt x="1872" y="0"/>
                  </a:cubicBezTo>
                  <a:cubicBezTo>
                    <a:pt x="2240" y="0"/>
                    <a:pt x="2600" y="736"/>
                    <a:pt x="2880" y="912"/>
                  </a:cubicBezTo>
                  <a:cubicBezTo>
                    <a:pt x="3160" y="1088"/>
                    <a:pt x="3432" y="1032"/>
                    <a:pt x="3552" y="1056"/>
                  </a:cubicBezTo>
                  <a:cubicBezTo>
                    <a:pt x="3672" y="1080"/>
                    <a:pt x="3592" y="1056"/>
                    <a:pt x="3600" y="1056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70" name="Line 32"/>
            <p:cNvSpPr>
              <a:spLocks noChangeShapeType="1"/>
            </p:cNvSpPr>
            <p:nvPr/>
          </p:nvSpPr>
          <p:spPr bwMode="auto">
            <a:xfrm flipV="1">
              <a:off x="3714836" y="4158372"/>
              <a:ext cx="2373" cy="16544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Line 47"/>
            <p:cNvSpPr>
              <a:spLocks noChangeShapeType="1"/>
            </p:cNvSpPr>
            <p:nvPr/>
          </p:nvSpPr>
          <p:spPr bwMode="auto">
            <a:xfrm>
              <a:off x="3638711" y="5812819"/>
              <a:ext cx="0" cy="174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Line 13"/>
            <p:cNvSpPr>
              <a:spLocks noChangeShapeType="1"/>
            </p:cNvSpPr>
            <p:nvPr/>
          </p:nvSpPr>
          <p:spPr bwMode="auto">
            <a:xfrm flipV="1">
              <a:off x="899592" y="2996952"/>
              <a:ext cx="0" cy="28333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Text Box 50"/>
            <p:cNvSpPr txBox="1">
              <a:spLocks noChangeArrowheads="1"/>
            </p:cNvSpPr>
            <p:nvPr/>
          </p:nvSpPr>
          <p:spPr bwMode="auto">
            <a:xfrm>
              <a:off x="7956376" y="5889603"/>
              <a:ext cx="792088" cy="232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65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Verdana"/>
                </a:rPr>
                <a:t>Time</a:t>
              </a:r>
              <a:endPara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74" name="Text Box 50"/>
            <p:cNvSpPr txBox="1">
              <a:spLocks noChangeArrowheads="1"/>
            </p:cNvSpPr>
            <p:nvPr/>
          </p:nvSpPr>
          <p:spPr bwMode="auto">
            <a:xfrm rot="16200000">
              <a:off x="11485" y="3438574"/>
              <a:ext cx="1259631" cy="232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65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Verdana"/>
                </a:rPr>
                <a:t>Users</a:t>
              </a:r>
              <a:endPara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75" name="Text Box 50"/>
            <p:cNvSpPr txBox="1">
              <a:spLocks noChangeArrowheads="1"/>
            </p:cNvSpPr>
            <p:nvPr/>
          </p:nvSpPr>
          <p:spPr bwMode="auto">
            <a:xfrm>
              <a:off x="3159635" y="5908767"/>
              <a:ext cx="1252088" cy="232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65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</a:rPr>
                <a:t>2020</a:t>
              </a:r>
              <a:endPara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658216" y="4441890"/>
              <a:ext cx="7736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j-ea"/>
                  <a:cs typeface="+mj-cs"/>
                </a:rPr>
                <a:t>A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654344" y="3789040"/>
              <a:ext cx="7736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j-ea"/>
                  <a:cs typeface="+mj-cs"/>
                </a:rPr>
                <a:t>B</a:t>
              </a:r>
            </a:p>
          </p:txBody>
        </p:sp>
        <p:sp>
          <p:nvSpPr>
            <p:cNvPr id="78" name="Line 32"/>
            <p:cNvSpPr>
              <a:spLocks noChangeShapeType="1"/>
            </p:cNvSpPr>
            <p:nvPr/>
          </p:nvSpPr>
          <p:spPr bwMode="auto">
            <a:xfrm flipH="1" flipV="1">
              <a:off x="899592" y="4077072"/>
              <a:ext cx="2817618" cy="354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3563888" y="4005064"/>
              <a:ext cx="288032" cy="259354"/>
            </a:xfrm>
            <a:prstGeom prst="ellipse">
              <a:avLst/>
            </a:prstGeom>
            <a:solidFill>
              <a:srgbClr val="3E6FD2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Line 32"/>
            <p:cNvSpPr>
              <a:spLocks noChangeShapeType="1"/>
            </p:cNvSpPr>
            <p:nvPr/>
          </p:nvSpPr>
          <p:spPr bwMode="auto">
            <a:xfrm flipH="1">
              <a:off x="899591" y="4975114"/>
              <a:ext cx="220317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Left Brace 80"/>
            <p:cNvSpPr/>
            <p:nvPr/>
          </p:nvSpPr>
          <p:spPr bwMode="auto">
            <a:xfrm>
              <a:off x="641300" y="4063957"/>
              <a:ext cx="161905" cy="933436"/>
            </a:xfrm>
            <a:prstGeom prst="leftBrace">
              <a:avLst/>
            </a:prstGeom>
            <a:noFill/>
            <a:ln w="9525" cap="flat" cmpd="sng" algn="ctr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Isosceles Triangle 81"/>
            <p:cNvSpPr/>
            <p:nvPr/>
          </p:nvSpPr>
          <p:spPr bwMode="auto">
            <a:xfrm>
              <a:off x="228911" y="4437112"/>
              <a:ext cx="296203" cy="215419"/>
            </a:xfrm>
            <a:prstGeom prst="triangle">
              <a:avLst/>
            </a:prstGeom>
            <a:solidFill>
              <a:srgbClr val="333399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Line 13"/>
            <p:cNvSpPr>
              <a:spLocks noChangeShapeType="1"/>
            </p:cNvSpPr>
            <p:nvPr/>
          </p:nvSpPr>
          <p:spPr bwMode="auto">
            <a:xfrm flipV="1">
              <a:off x="899592" y="5821548"/>
              <a:ext cx="784887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Rectangle 83"/>
            <p:cNvSpPr/>
            <p:nvPr/>
          </p:nvSpPr>
          <p:spPr bwMode="auto">
            <a:xfrm>
              <a:off x="5355957" y="2348880"/>
              <a:ext cx="3788045" cy="33325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</a:endParaRPr>
            </a:p>
          </p:txBody>
        </p:sp>
        <p:cxnSp>
          <p:nvCxnSpPr>
            <p:cNvPr id="85" name="Straight Connector 84"/>
            <p:cNvCxnSpPr/>
            <p:nvPr/>
          </p:nvCxnSpPr>
          <p:spPr bwMode="auto">
            <a:xfrm flipV="1">
              <a:off x="5355957" y="2420888"/>
              <a:ext cx="2312387" cy="4763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6" name="Text Box 50"/>
            <p:cNvSpPr txBox="1">
              <a:spLocks noChangeArrowheads="1"/>
            </p:cNvSpPr>
            <p:nvPr/>
          </p:nvSpPr>
          <p:spPr bwMode="auto">
            <a:xfrm>
              <a:off x="2512850" y="3554759"/>
              <a:ext cx="1395862" cy="275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65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j-ea"/>
                  <a:cs typeface="+mj-cs"/>
                </a:rPr>
                <a:t>Take-up</a:t>
              </a:r>
              <a:endPara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87" name="Text Box 50"/>
            <p:cNvSpPr txBox="1">
              <a:spLocks noChangeArrowheads="1"/>
            </p:cNvSpPr>
            <p:nvPr/>
          </p:nvSpPr>
          <p:spPr bwMode="auto">
            <a:xfrm>
              <a:off x="5635858" y="5908767"/>
              <a:ext cx="2536542" cy="232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65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j-ea"/>
                  <a:cs typeface="+mj-cs"/>
                </a:rPr>
                <a:t>Sustainability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 rot="16200000">
              <a:off x="2891972" y="4964407"/>
              <a:ext cx="117775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0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j-ea"/>
                  <a:cs typeface="+mj-cs"/>
                </a:rPr>
                <a:t>CEF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5076056" y="2581744"/>
              <a:ext cx="3096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j-ea"/>
                  <a:cs typeface="+mj-cs"/>
                </a:rPr>
                <a:t>Building block (DSIs)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5076056" y="2965591"/>
              <a:ext cx="3672408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Take-up channels:</a:t>
              </a:r>
              <a:endPara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j-ea"/>
                <a:cs typeface="+mj-cs"/>
              </a:endParaRPr>
            </a:p>
            <a:p>
              <a:pPr marL="171450" marR="0" lvl="0" indent="-17145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j-ea"/>
                  <a:cs typeface="+mj-cs"/>
                </a:rPr>
                <a:t>Reuse by CEF's sector-specific DSIs</a:t>
              </a:r>
            </a:p>
            <a:p>
              <a:pPr marL="171450" marR="0" lvl="0" indent="-17145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j-ea"/>
                  <a:cs typeface="+mj-cs"/>
                </a:rPr>
                <a:t>Reuse outside CEF</a:t>
              </a:r>
              <a:endParaRPr lang="en-GB" sz="1200" b="0" kern="0" dirty="0" smtClean="0">
                <a:solidFill>
                  <a:srgbClr val="000000"/>
                </a:solidFill>
                <a:latin typeface="Verdana"/>
              </a:endParaRPr>
            </a:p>
            <a:p>
              <a:pPr marL="171450" indent="-17145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GB" sz="1200" b="0" kern="0" dirty="0" smtClean="0">
                  <a:solidFill>
                    <a:srgbClr val="000000"/>
                  </a:solidFill>
                  <a:latin typeface="Verdana"/>
                </a:rPr>
                <a:t>Traction </a:t>
              </a:r>
              <a:r>
                <a:rPr lang="en-GB" sz="1200" b="0" kern="0" dirty="0">
                  <a:solidFill>
                    <a:srgbClr val="000000"/>
                  </a:solidFill>
                  <a:latin typeface="Verdana"/>
                </a:rPr>
                <a:t>created through Generic </a:t>
              </a:r>
              <a:r>
                <a:rPr lang="en-GB" sz="1200" b="0" kern="0" dirty="0" smtClean="0">
                  <a:solidFill>
                    <a:srgbClr val="000000"/>
                  </a:solidFill>
                  <a:latin typeface="Verdana"/>
                </a:rPr>
                <a:t>Services</a:t>
              </a:r>
            </a:p>
            <a:p>
              <a:pPr marL="171450" indent="-17145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j-ea"/>
                  <a:cs typeface="+mj-cs"/>
                </a:rPr>
                <a:t>Adoption by the private sector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441376" y="4511561"/>
              <a:ext cx="30829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j-ea"/>
                  <a:cs typeface="+mj-cs"/>
                </a:rPr>
                <a:t>Sector-specific (DSIs)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4441376" y="4898774"/>
              <a:ext cx="4307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Take-up channels</a:t>
              </a: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j-ea"/>
                  <a:cs typeface="+mj-cs"/>
                </a:rPr>
                <a:t>:</a:t>
              </a:r>
            </a:p>
            <a:p>
              <a:pPr marL="171450" marR="0" lvl="0" indent="-17145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j-ea"/>
                  <a:cs typeface="+mj-cs"/>
                </a:rPr>
                <a:t>Legislation (top-down)</a:t>
              </a:r>
            </a:p>
            <a:p>
              <a:pPr marL="171450" marR="0" lvl="0" indent="-17145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j-ea"/>
                  <a:cs typeface="+mj-cs"/>
                </a:rPr>
                <a:t>Traction created through Generic Services</a:t>
              </a:r>
            </a:p>
          </p:txBody>
        </p:sp>
        <p:sp>
          <p:nvSpPr>
            <p:cNvPr id="93" name="Rectangle 92"/>
            <p:cNvSpPr/>
            <p:nvPr/>
          </p:nvSpPr>
          <p:spPr bwMode="auto">
            <a:xfrm>
              <a:off x="5137487" y="2941784"/>
              <a:ext cx="3165537" cy="45750"/>
            </a:xfrm>
            <a:prstGeom prst="rect">
              <a:avLst/>
            </a:prstGeom>
            <a:solidFill>
              <a:srgbClr val="3166C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Rectangle 93"/>
            <p:cNvSpPr/>
            <p:nvPr/>
          </p:nvSpPr>
          <p:spPr bwMode="auto">
            <a:xfrm>
              <a:off x="4441376" y="4861766"/>
              <a:ext cx="3165537" cy="45750"/>
            </a:xfrm>
            <a:prstGeom prst="rect">
              <a:avLst/>
            </a:prstGeom>
            <a:solidFill>
              <a:srgbClr val="FF99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Text Box 50"/>
            <p:cNvSpPr txBox="1">
              <a:spLocks noChangeArrowheads="1"/>
            </p:cNvSpPr>
            <p:nvPr/>
          </p:nvSpPr>
          <p:spPr bwMode="auto">
            <a:xfrm rot="5400000">
              <a:off x="2557948" y="5371045"/>
              <a:ext cx="928103" cy="212366"/>
            </a:xfrm>
            <a:prstGeom prst="rect">
              <a:avLst/>
            </a:prstGeom>
            <a:solidFill>
              <a:srgbClr val="FFFFFF">
                <a:alpha val="66000"/>
              </a:srgbClr>
            </a:solidFill>
            <a:ln>
              <a:noFill/>
            </a:ln>
            <a:extLst/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65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j-ea"/>
                  <a:cs typeface="+mj-cs"/>
                </a:rPr>
                <a:t>Maturity</a:t>
              </a:r>
            </a:p>
          </p:txBody>
        </p:sp>
        <p:sp>
          <p:nvSpPr>
            <p:cNvPr id="96" name="Oval 95"/>
            <p:cNvSpPr/>
            <p:nvPr/>
          </p:nvSpPr>
          <p:spPr bwMode="auto">
            <a:xfrm>
              <a:off x="2922749" y="4811222"/>
              <a:ext cx="288032" cy="259354"/>
            </a:xfrm>
            <a:prstGeom prst="ellipse">
              <a:avLst/>
            </a:prstGeom>
            <a:solidFill>
              <a:srgbClr val="3E6FD2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Text Box 50"/>
            <p:cNvSpPr txBox="1">
              <a:spLocks noChangeArrowheads="1"/>
            </p:cNvSpPr>
            <p:nvPr/>
          </p:nvSpPr>
          <p:spPr bwMode="auto">
            <a:xfrm>
              <a:off x="2713658" y="5908767"/>
              <a:ext cx="778222" cy="232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65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</a:rPr>
                <a:t>2014</a:t>
              </a:r>
              <a:endPara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endParaRPr>
            </a:p>
          </p:txBody>
        </p:sp>
        <p:cxnSp>
          <p:nvCxnSpPr>
            <p:cNvPr id="98" name="Straight Connector 97"/>
            <p:cNvCxnSpPr/>
            <p:nvPr/>
          </p:nvCxnSpPr>
          <p:spPr bwMode="auto">
            <a:xfrm flipV="1">
              <a:off x="3168600" y="4158372"/>
              <a:ext cx="539304" cy="714462"/>
            </a:xfrm>
            <a:prstGeom prst="line">
              <a:avLst/>
            </a:prstGeom>
            <a:noFill/>
            <a:ln w="82550" cap="flat" cmpd="sng" algn="ctr">
              <a:solidFill>
                <a:srgbClr val="3E6FD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09793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reuse matters?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535573" y="2967335"/>
            <a:ext cx="1440160" cy="504056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rPr>
              <a:t>15% - 30%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535573" y="3687415"/>
            <a:ext cx="1440160" cy="1728192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dirty="0" smtClean="0">
                <a:solidFill>
                  <a:schemeClr val="bg1"/>
                </a:solidFill>
              </a:rPr>
              <a:t>60% - 80%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535573" y="5631631"/>
            <a:ext cx="1440160" cy="864096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dirty="0">
                <a:solidFill>
                  <a:schemeClr val="bg1"/>
                </a:solidFill>
              </a:rPr>
              <a:t>25% - 50%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560" y="2967335"/>
            <a:ext cx="1347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Creation costs</a:t>
            </a:r>
            <a:endParaRPr lang="en-GB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4398203"/>
            <a:ext cx="1944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rgbClr val="99CCFF"/>
                </a:solidFill>
              </a:rPr>
              <a:t>Maintenance costs</a:t>
            </a:r>
            <a:endParaRPr lang="en-GB" sz="1800" dirty="0">
              <a:solidFill>
                <a:srgbClr val="99CC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5879013"/>
            <a:ext cx="1944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rgbClr val="00B050"/>
                </a:solidFill>
              </a:rPr>
              <a:t>Operation Costs</a:t>
            </a:r>
            <a:endParaRPr lang="en-GB" sz="1800" dirty="0">
              <a:solidFill>
                <a:srgbClr val="00B050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76056" y="4551511"/>
            <a:ext cx="1440160" cy="864096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076056" y="6248345"/>
            <a:ext cx="1440160" cy="24738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3975733" y="3687415"/>
            <a:ext cx="1100323" cy="86409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3975733" y="5415607"/>
            <a:ext cx="1100323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3975733" y="5631631"/>
            <a:ext cx="1100323" cy="61671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3975733" y="6495727"/>
            <a:ext cx="1100323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4706523" y="2535287"/>
            <a:ext cx="25603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CEF thinking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75462" y="2535287"/>
            <a:ext cx="25603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Typical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97111" y="2967335"/>
            <a:ext cx="2116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0" dirty="0">
                <a:solidFill>
                  <a:schemeClr val="tx1"/>
                </a:solidFill>
              </a:rPr>
              <a:t>Distribution of </a:t>
            </a:r>
            <a:r>
              <a:rPr lang="en-GB" sz="1600" b="0" dirty="0" smtClean="0">
                <a:solidFill>
                  <a:schemeClr val="tx1"/>
                </a:solidFill>
              </a:rPr>
              <a:t>costs </a:t>
            </a:r>
            <a:r>
              <a:rPr lang="en-GB" sz="1600" b="0" dirty="0">
                <a:solidFill>
                  <a:schemeClr val="tx1"/>
                </a:solidFill>
              </a:rPr>
              <a:t>over a broad base of </a:t>
            </a:r>
            <a:r>
              <a:rPr lang="en-GB" sz="1600" b="0" dirty="0" smtClean="0">
                <a:solidFill>
                  <a:schemeClr val="tx1"/>
                </a:solidFill>
              </a:rPr>
              <a:t>projects</a:t>
            </a:r>
            <a:endParaRPr lang="en-GB" sz="16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reuse matters?</a:t>
            </a:r>
            <a:endParaRPr lang="en-GB" dirty="0"/>
          </a:p>
        </p:txBody>
      </p:sp>
      <p:grpSp>
        <p:nvGrpSpPr>
          <p:cNvPr id="19" name="Group 18"/>
          <p:cNvGrpSpPr/>
          <p:nvPr/>
        </p:nvGrpSpPr>
        <p:grpSpPr>
          <a:xfrm>
            <a:off x="677100" y="2420888"/>
            <a:ext cx="7789801" cy="3384376"/>
            <a:chOff x="982652" y="2420888"/>
            <a:chExt cx="7789801" cy="3384376"/>
          </a:xfrm>
        </p:grpSpPr>
        <p:pic>
          <p:nvPicPr>
            <p:cNvPr id="20" name="Picture 2" descr="http://suretysolutionsllc.com/Portals/0/bridge-fail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652" y="2420888"/>
              <a:ext cx="4558082" cy="3384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 Placeholder 12"/>
            <p:cNvSpPr txBox="1">
              <a:spLocks/>
            </p:cNvSpPr>
            <p:nvPr/>
          </p:nvSpPr>
          <p:spPr bwMode="auto">
            <a:xfrm>
              <a:off x="5532093" y="2421699"/>
              <a:ext cx="3240360" cy="1728192"/>
            </a:xfrm>
            <a:prstGeom prst="rect">
              <a:avLst/>
            </a:prstGeom>
            <a:solidFill>
              <a:srgbClr val="3E6FD2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marL="0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C3B7A"/>
                </a:buClr>
                <a:buFont typeface="Arial" pitchFamily="34" charset="0"/>
                <a:buNone/>
                <a:defRPr sz="1400" b="0" i="0">
                  <a:solidFill>
                    <a:srgbClr val="0F5494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C3B7A"/>
                </a:buClr>
                <a:buFontTx/>
                <a:buNone/>
                <a:defRPr sz="1200" b="0">
                  <a:solidFill>
                    <a:srgbClr val="1C3B7A"/>
                  </a:solidFill>
                  <a:latin typeface="+mn-lt"/>
                </a:defRPr>
              </a:lvl2pPr>
              <a:lvl3pPr marL="188550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C3B7A"/>
                </a:buClr>
                <a:buFontTx/>
                <a:buNone/>
                <a:defRPr sz="1000" baseline="0">
                  <a:solidFill>
                    <a:srgbClr val="1C3B7A"/>
                  </a:solidFill>
                  <a:latin typeface="+mn-lt"/>
                </a:defRPr>
              </a:lvl3pPr>
              <a:lvl4pPr marL="368550" indent="0" algn="l" rtl="0" eaLnBrk="1" fontAlgn="base" latinLnBrk="0" hangingPunct="1">
                <a:spcBef>
                  <a:spcPct val="20000"/>
                </a:spcBef>
                <a:spcAft>
                  <a:spcPct val="0"/>
                </a:spcAft>
                <a:buClr>
                  <a:srgbClr val="1C3B7A"/>
                </a:buClr>
                <a:buFontTx/>
                <a:buNone/>
                <a:defRPr sz="900">
                  <a:solidFill>
                    <a:srgbClr val="1C3B7A"/>
                  </a:solidFill>
                  <a:latin typeface="+mj-lt"/>
                </a:defRPr>
              </a:lvl4pPr>
              <a:lvl5pPr marL="548550" indent="0" algn="l" rtl="0" eaLnBrk="1" fontAlgn="base" latinLnBrk="0" hangingPunct="1">
                <a:spcBef>
                  <a:spcPct val="20000"/>
                </a:spcBef>
                <a:spcAft>
                  <a:spcPct val="0"/>
                </a:spcAft>
                <a:buClr>
                  <a:srgbClr val="1C3B7A"/>
                </a:buClr>
                <a:buFontTx/>
                <a:buNone/>
                <a:defRPr sz="900">
                  <a:solidFill>
                    <a:srgbClr val="1C3B7A"/>
                  </a:solidFill>
                  <a:latin typeface="+mj-lt"/>
                </a:defRPr>
              </a:lvl5pPr>
              <a:lvl6pPr marL="2286000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None/>
                <a:defRPr sz="900">
                  <a:solidFill>
                    <a:schemeClr val="tx1"/>
                  </a:solidFill>
                  <a:latin typeface="Arial" pitchFamily="34" charset="0"/>
                </a:defRPr>
              </a:lvl6pPr>
              <a:lvl7pPr marL="2743200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None/>
                <a:defRPr sz="900">
                  <a:solidFill>
                    <a:schemeClr val="tx1"/>
                  </a:solidFill>
                  <a:latin typeface="Arial" pitchFamily="34" charset="0"/>
                </a:defRPr>
              </a:lvl7pPr>
              <a:lvl8pPr marL="3200400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None/>
                <a:defRPr sz="900">
                  <a:solidFill>
                    <a:schemeClr val="tx1"/>
                  </a:solidFill>
                  <a:latin typeface="Arial" pitchFamily="34" charset="0"/>
                </a:defRPr>
              </a:lvl8pPr>
              <a:lvl9pPr marL="3657600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None/>
                <a:defRPr sz="9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GB" sz="2400" b="1" kern="0" dirty="0" smtClean="0">
                  <a:solidFill>
                    <a:schemeClr val="bg1"/>
                  </a:solidFill>
                </a:rPr>
                <a:t>Increase</a:t>
              </a:r>
            </a:p>
            <a:p>
              <a:pPr algn="ctr"/>
              <a:r>
                <a:rPr lang="en-GB" sz="2400" b="1" kern="0" dirty="0" smtClean="0">
                  <a:solidFill>
                    <a:schemeClr val="bg1"/>
                  </a:solidFill>
                </a:rPr>
                <a:t>Interoperability</a:t>
              </a:r>
              <a:endParaRPr lang="en-GB" sz="2000" b="1" kern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2" name="Text Placeholder 12"/>
            <p:cNvSpPr txBox="1">
              <a:spLocks/>
            </p:cNvSpPr>
            <p:nvPr/>
          </p:nvSpPr>
          <p:spPr bwMode="auto">
            <a:xfrm>
              <a:off x="5532093" y="4077072"/>
              <a:ext cx="3240360" cy="17281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marL="0" indent="0" algn="ctr" eaLnBrk="1" hangingPunct="1">
                <a:spcBef>
                  <a:spcPct val="20000"/>
                </a:spcBef>
                <a:buClr>
                  <a:srgbClr val="1C3B7A"/>
                </a:buClr>
                <a:buFont typeface="Arial" pitchFamily="34" charset="0"/>
                <a:buNone/>
                <a:defRPr sz="2400" i="0">
                  <a:solidFill>
                    <a:schemeClr val="bg1"/>
                  </a:solidFill>
                  <a:latin typeface="+mn-lt"/>
                </a:defRPr>
              </a:lvl1pPr>
              <a:lvl2pPr marL="0" indent="0" eaLnBrk="1" hangingPunct="1">
                <a:spcBef>
                  <a:spcPct val="20000"/>
                </a:spcBef>
                <a:buClr>
                  <a:srgbClr val="1C3B7A"/>
                </a:buClr>
                <a:buFontTx/>
                <a:buNone/>
                <a:defRPr sz="1200" b="0">
                  <a:solidFill>
                    <a:srgbClr val="1C3B7A"/>
                  </a:solidFill>
                  <a:latin typeface="+mn-lt"/>
                </a:defRPr>
              </a:lvl2pPr>
              <a:lvl3pPr marL="188550" indent="0" eaLnBrk="1" hangingPunct="1">
                <a:spcBef>
                  <a:spcPct val="20000"/>
                </a:spcBef>
                <a:buClr>
                  <a:srgbClr val="1C3B7A"/>
                </a:buClr>
                <a:buFontTx/>
                <a:buNone/>
                <a:defRPr sz="1000" baseline="0">
                  <a:solidFill>
                    <a:srgbClr val="1C3B7A"/>
                  </a:solidFill>
                  <a:latin typeface="+mn-lt"/>
                </a:defRPr>
              </a:lvl3pPr>
              <a:lvl4pPr marL="368550" indent="0" eaLnBrk="1" latinLnBrk="0" hangingPunct="1">
                <a:spcBef>
                  <a:spcPct val="20000"/>
                </a:spcBef>
                <a:buClr>
                  <a:srgbClr val="1C3B7A"/>
                </a:buClr>
                <a:buFontTx/>
                <a:buNone/>
                <a:defRPr sz="900">
                  <a:solidFill>
                    <a:srgbClr val="1C3B7A"/>
                  </a:solidFill>
                  <a:latin typeface="+mj-lt"/>
                </a:defRPr>
              </a:lvl4pPr>
              <a:lvl5pPr marL="548550" indent="0" eaLnBrk="1" latinLnBrk="0" hangingPunct="1">
                <a:spcBef>
                  <a:spcPct val="20000"/>
                </a:spcBef>
                <a:buClr>
                  <a:srgbClr val="1C3B7A"/>
                </a:buClr>
                <a:buFontTx/>
                <a:buNone/>
                <a:defRPr sz="900">
                  <a:solidFill>
                    <a:srgbClr val="1C3B7A"/>
                  </a:solidFill>
                  <a:latin typeface="+mj-lt"/>
                </a:defRPr>
              </a:lvl5pPr>
              <a:lvl6pPr indent="0" fontAlgn="base">
                <a:spcBef>
                  <a:spcPct val="20000"/>
                </a:spcBef>
                <a:spcAft>
                  <a:spcPct val="0"/>
                </a:spcAft>
                <a:buNone/>
                <a:defRPr sz="900">
                  <a:solidFill>
                    <a:schemeClr val="tx1"/>
                  </a:solidFill>
                  <a:latin typeface="Arial" pitchFamily="34" charset="0"/>
                </a:defRPr>
              </a:lvl6pPr>
              <a:lvl7pPr indent="0" fontAlgn="base">
                <a:spcBef>
                  <a:spcPct val="20000"/>
                </a:spcBef>
                <a:spcAft>
                  <a:spcPct val="0"/>
                </a:spcAft>
                <a:buNone/>
                <a:defRPr sz="900">
                  <a:solidFill>
                    <a:schemeClr val="tx1"/>
                  </a:solidFill>
                  <a:latin typeface="Arial" pitchFamily="34" charset="0"/>
                </a:defRPr>
              </a:lvl7pPr>
              <a:lvl8pPr indent="0" fontAlgn="base">
                <a:spcBef>
                  <a:spcPct val="20000"/>
                </a:spcBef>
                <a:spcAft>
                  <a:spcPct val="0"/>
                </a:spcAft>
                <a:buNone/>
                <a:defRPr sz="900">
                  <a:solidFill>
                    <a:schemeClr val="tx1"/>
                  </a:solidFill>
                  <a:latin typeface="Arial" pitchFamily="34" charset="0"/>
                </a:defRPr>
              </a:lvl8pPr>
              <a:lvl9pPr indent="0" fontAlgn="base">
                <a:spcBef>
                  <a:spcPct val="20000"/>
                </a:spcBef>
                <a:spcAft>
                  <a:spcPct val="0"/>
                </a:spcAft>
                <a:buNone/>
                <a:defRPr sz="9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GB" dirty="0" smtClean="0"/>
                <a:t>Reduce </a:t>
              </a:r>
            </a:p>
            <a:p>
              <a:r>
                <a:rPr lang="en-GB" dirty="0" smtClean="0"/>
                <a:t>Technical Risks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64674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556792"/>
            <a:ext cx="4534396" cy="47731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grpSp>
        <p:nvGrpSpPr>
          <p:cNvPr id="5" name="Group 4"/>
          <p:cNvGrpSpPr/>
          <p:nvPr/>
        </p:nvGrpSpPr>
        <p:grpSpPr>
          <a:xfrm>
            <a:off x="0" y="1870376"/>
            <a:ext cx="4731004" cy="3117249"/>
            <a:chOff x="0" y="1700808"/>
            <a:chExt cx="4731004" cy="3117249"/>
          </a:xfrm>
        </p:grpSpPr>
        <p:sp>
          <p:nvSpPr>
            <p:cNvPr id="6" name="TextBox 5"/>
            <p:cNvSpPr txBox="1"/>
            <p:nvPr/>
          </p:nvSpPr>
          <p:spPr>
            <a:xfrm>
              <a:off x="0" y="1700808"/>
              <a:ext cx="4677252" cy="1015663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dirty="0">
                  <a:solidFill>
                    <a:srgbClr val="0F5494"/>
                  </a:solidFill>
                  <a:latin typeface="+mj-lt"/>
                  <a:ea typeface="+mj-ea"/>
                  <a:cs typeface="+mj-cs"/>
                </a:rPr>
                <a:t>Catalogue of</a:t>
              </a:r>
            </a:p>
            <a:p>
              <a:pPr algn="ctr"/>
              <a:r>
                <a:rPr lang="en-GB" sz="3000" dirty="0">
                  <a:solidFill>
                    <a:srgbClr val="0F5494"/>
                  </a:solidFill>
                  <a:latin typeface="+mj-lt"/>
                  <a:ea typeface="+mj-ea"/>
                  <a:cs typeface="+mj-cs"/>
                </a:rPr>
                <a:t>CEF building blocks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47146" y="3341023"/>
              <a:ext cx="4572000" cy="40011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GB" sz="2000" b="0" dirty="0">
                  <a:solidFill>
                    <a:schemeClr val="tx1"/>
                  </a:solidFill>
                </a:rPr>
                <a:t>Information at your </a:t>
              </a:r>
              <a:r>
                <a:rPr lang="en-GB" sz="2000" b="0" dirty="0" smtClean="0">
                  <a:solidFill>
                    <a:schemeClr val="tx1"/>
                  </a:solidFill>
                </a:rPr>
                <a:t>fingertips</a:t>
              </a:r>
              <a:endParaRPr lang="en-GB" sz="2000" b="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595163" y="4077072"/>
              <a:ext cx="169968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600" b="0" dirty="0" smtClean="0">
                  <a:solidFill>
                    <a:srgbClr val="2B66C7"/>
                  </a:solidFill>
                </a:rPr>
                <a:t>Learn more &gt;</a:t>
              </a:r>
              <a:endParaRPr lang="en-GB" sz="1600" b="0" dirty="0">
                <a:solidFill>
                  <a:srgbClr val="2B66C7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59004" y="4541058"/>
              <a:ext cx="4572000" cy="27699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GB" sz="1200" b="0" dirty="0">
                  <a:solidFill>
                    <a:schemeClr val="tx1"/>
                  </a:solidFill>
                </a:rPr>
                <a:t>https://joinup.ec.europa.eu/community/cef/home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674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Supplementary services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 bwMode="auto">
          <a:xfrm>
            <a:off x="3856073" y="4793100"/>
            <a:ext cx="1392923" cy="637537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200" b="0" dirty="0" smtClean="0">
                <a:solidFill>
                  <a:schemeClr val="lt1"/>
                </a:solidFill>
                <a:latin typeface="+mn-lt"/>
              </a:rPr>
              <a:t>e-Delivery</a:t>
            </a:r>
            <a:endParaRPr lang="en-GB" sz="1200" b="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339752" y="4039647"/>
            <a:ext cx="1392923" cy="637537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200" b="0" dirty="0" err="1">
                <a:solidFill>
                  <a:schemeClr val="lt1"/>
                </a:solidFill>
                <a:latin typeface="+mn-lt"/>
              </a:rPr>
              <a:t>eID</a:t>
            </a:r>
            <a:endParaRPr lang="en-GB" sz="1200" b="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411325" y="4039647"/>
            <a:ext cx="1392923" cy="637537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200" b="0" dirty="0">
                <a:solidFill>
                  <a:schemeClr val="lt1"/>
                </a:solidFill>
              </a:rPr>
              <a:t>Automated </a:t>
            </a:r>
            <a:r>
              <a:rPr lang="en-GB" sz="1200" b="0" dirty="0" smtClean="0">
                <a:solidFill>
                  <a:schemeClr val="lt1"/>
                </a:solidFill>
              </a:rPr>
              <a:t>Translation</a:t>
            </a:r>
            <a:endParaRPr lang="en-GB" sz="1200" b="0" dirty="0">
              <a:solidFill>
                <a:schemeClr val="lt1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339752" y="4793100"/>
            <a:ext cx="1392923" cy="637537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200" b="0" dirty="0" err="1">
                <a:solidFill>
                  <a:schemeClr val="lt1"/>
                </a:solidFill>
                <a:latin typeface="+mn-lt"/>
              </a:rPr>
              <a:t>eSig</a:t>
            </a:r>
            <a:endParaRPr lang="en-GB" sz="1200" b="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856073" y="4039647"/>
            <a:ext cx="1392923" cy="637537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200" b="0" dirty="0">
                <a:solidFill>
                  <a:schemeClr val="lt1"/>
                </a:solidFill>
                <a:latin typeface="+mn-lt"/>
              </a:rPr>
              <a:t>e-Invoicing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2339752" y="5574652"/>
            <a:ext cx="4460764" cy="39341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ctr" defTabSz="457200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lt1"/>
                </a:solidFill>
                <a:latin typeface="Verdana" pitchFamily="34" charset="0"/>
              </a:defRPr>
            </a:lvl1pPr>
            <a:lvl2pPr>
              <a:defRPr>
                <a:solidFill>
                  <a:srgbClr val="FFD624"/>
                </a:solidFill>
                <a:latin typeface="Verdana" pitchFamily="34" charset="0"/>
              </a:defRPr>
            </a:lvl2pPr>
            <a:lvl3pPr>
              <a:defRPr>
                <a:solidFill>
                  <a:srgbClr val="FFD624"/>
                </a:solidFill>
                <a:latin typeface="Verdana" pitchFamily="34" charset="0"/>
              </a:defRPr>
            </a:lvl3pPr>
            <a:lvl4pPr>
              <a:defRPr>
                <a:solidFill>
                  <a:srgbClr val="FFD624"/>
                </a:solidFill>
                <a:latin typeface="Verdana" pitchFamily="34" charset="0"/>
              </a:defRPr>
            </a:lvl4pPr>
            <a:lvl5pPr>
              <a:defRPr>
                <a:solidFill>
                  <a:srgbClr val="FFD624"/>
                </a:solidFill>
                <a:latin typeface="Verdana" pitchFamily="34" charset="0"/>
              </a:defRPr>
            </a:lvl5pPr>
            <a:lvl6pPr>
              <a:defRPr>
                <a:solidFill>
                  <a:srgbClr val="FFD624"/>
                </a:solidFill>
                <a:latin typeface="Verdana" pitchFamily="34" charset="0"/>
              </a:defRPr>
            </a:lvl6pPr>
            <a:lvl7pPr>
              <a:defRPr>
                <a:solidFill>
                  <a:srgbClr val="FFD624"/>
                </a:solidFill>
                <a:latin typeface="Verdana" pitchFamily="34" charset="0"/>
              </a:defRPr>
            </a:lvl7pPr>
            <a:lvl8pPr>
              <a:defRPr>
                <a:solidFill>
                  <a:srgbClr val="FFD624"/>
                </a:solidFill>
                <a:latin typeface="Verdana" pitchFamily="34" charset="0"/>
              </a:defRPr>
            </a:lvl8pPr>
            <a:lvl9pPr>
              <a:defRPr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r>
              <a:rPr lang="en-GB" sz="1200" dirty="0" smtClean="0"/>
              <a:t>Project and Architecture Office</a:t>
            </a:r>
            <a:endParaRPr lang="en-GB" sz="1200" dirty="0"/>
          </a:p>
        </p:txBody>
      </p:sp>
      <p:grpSp>
        <p:nvGrpSpPr>
          <p:cNvPr id="37" name="Group 36"/>
          <p:cNvGrpSpPr/>
          <p:nvPr/>
        </p:nvGrpSpPr>
        <p:grpSpPr>
          <a:xfrm>
            <a:off x="2666109" y="2348880"/>
            <a:ext cx="1080120" cy="1366255"/>
            <a:chOff x="2738117" y="2564904"/>
            <a:chExt cx="1080120" cy="1366255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2842" y="2564904"/>
              <a:ext cx="1055395" cy="1102261"/>
            </a:xfrm>
            <a:prstGeom prst="rect">
              <a:avLst/>
            </a:prstGeom>
            <a:solidFill>
              <a:srgbClr val="0F5494"/>
            </a:solidFill>
            <a:ln w="25400" algn="ctr">
              <a:noFill/>
              <a:miter lim="800000"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</p:pic>
        <p:sp>
          <p:nvSpPr>
            <p:cNvPr id="23" name="Content Placeholder 2"/>
            <p:cNvSpPr txBox="1">
              <a:spLocks/>
            </p:cNvSpPr>
            <p:nvPr/>
          </p:nvSpPr>
          <p:spPr bwMode="auto">
            <a:xfrm>
              <a:off x="2738117" y="3639824"/>
              <a:ext cx="1080120" cy="291335"/>
            </a:xfrm>
            <a:prstGeom prst="rect">
              <a:avLst/>
            </a:prstGeom>
            <a:solidFill>
              <a:schemeClr val="bg1"/>
            </a:solidFill>
            <a:ln w="25400" algn="ctr">
              <a:noFill/>
              <a:miter lim="800000"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defPPr>
                <a:defRPr lang="en-GB"/>
              </a:defPPr>
              <a:lvl1pPr defTabSz="457200" fontAlgn="auto">
                <a:spcBef>
                  <a:spcPts val="0"/>
                </a:spcBef>
                <a:spcAft>
                  <a:spcPts val="0"/>
                </a:spcAft>
                <a:defRPr sz="1800" b="0">
                  <a:solidFill>
                    <a:schemeClr val="lt1"/>
                  </a:solidFill>
                  <a:latin typeface="+mn-lt"/>
                </a:defRPr>
              </a:lvl1pPr>
            </a:lstStyle>
            <a:p>
              <a:pPr algn="ctr"/>
              <a:r>
                <a:rPr lang="en-GB" sz="1200" dirty="0">
                  <a:solidFill>
                    <a:schemeClr val="tx1"/>
                  </a:solidFill>
                </a:rPr>
                <a:t>Training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988559" y="2348880"/>
            <a:ext cx="1080120" cy="1366255"/>
            <a:chOff x="4060567" y="2564904"/>
            <a:chExt cx="1080120" cy="1366255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2930" y="2564904"/>
              <a:ext cx="1055395" cy="1055395"/>
            </a:xfrm>
            <a:prstGeom prst="rect">
              <a:avLst/>
            </a:prstGeom>
            <a:solidFill>
              <a:srgbClr val="0F5494"/>
            </a:solidFill>
            <a:ln w="25400" algn="ctr">
              <a:noFill/>
              <a:miter lim="800000"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</p:pic>
        <p:sp>
          <p:nvSpPr>
            <p:cNvPr id="27" name="Content Placeholder 2"/>
            <p:cNvSpPr txBox="1">
              <a:spLocks/>
            </p:cNvSpPr>
            <p:nvPr/>
          </p:nvSpPr>
          <p:spPr bwMode="auto">
            <a:xfrm>
              <a:off x="4060567" y="3639824"/>
              <a:ext cx="1080120" cy="291335"/>
            </a:xfrm>
            <a:prstGeom prst="rect">
              <a:avLst/>
            </a:prstGeom>
            <a:solidFill>
              <a:schemeClr val="bg1"/>
            </a:solidFill>
            <a:ln w="25400" algn="ctr">
              <a:noFill/>
              <a:miter lim="800000"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defPPr>
                <a:defRPr lang="en-GB"/>
              </a:defPPr>
              <a:lvl1pPr algn="ctr" defTabSz="457200" fontAlgn="auto">
                <a:spcBef>
                  <a:spcPts val="0"/>
                </a:spcBef>
                <a:spcAft>
                  <a:spcPts val="0"/>
                </a:spcAft>
                <a:defRPr sz="1200" b="0">
                  <a:solidFill>
                    <a:schemeClr val="tx1"/>
                  </a:solidFill>
                  <a:latin typeface="+mn-lt"/>
                </a:defRPr>
              </a:lvl1pPr>
            </a:lstStyle>
            <a:p>
              <a:r>
                <a:rPr lang="en-GB" dirty="0"/>
                <a:t>Support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311009" y="2348880"/>
            <a:ext cx="1277215" cy="1366255"/>
            <a:chOff x="5383017" y="2564904"/>
            <a:chExt cx="1277215" cy="1366255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3927" y="2564904"/>
              <a:ext cx="1055395" cy="1074920"/>
            </a:xfrm>
            <a:prstGeom prst="rect">
              <a:avLst/>
            </a:prstGeom>
            <a:solidFill>
              <a:srgbClr val="0F5494"/>
            </a:solidFill>
            <a:ln w="25400" algn="ctr">
              <a:noFill/>
              <a:miter lim="800000"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</p:pic>
        <p:sp>
          <p:nvSpPr>
            <p:cNvPr id="28" name="Content Placeholder 2"/>
            <p:cNvSpPr txBox="1">
              <a:spLocks/>
            </p:cNvSpPr>
            <p:nvPr/>
          </p:nvSpPr>
          <p:spPr bwMode="auto">
            <a:xfrm>
              <a:off x="5383017" y="3639824"/>
              <a:ext cx="1277215" cy="291335"/>
            </a:xfrm>
            <a:prstGeom prst="rect">
              <a:avLst/>
            </a:prstGeom>
            <a:solidFill>
              <a:schemeClr val="bg1"/>
            </a:solidFill>
            <a:ln w="25400" algn="ctr">
              <a:noFill/>
              <a:miter lim="800000"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defPPr>
                <a:defRPr lang="en-GB"/>
              </a:defPPr>
              <a:lvl1pPr defTabSz="457200" fontAlgn="auto">
                <a:spcBef>
                  <a:spcPts val="0"/>
                </a:spcBef>
                <a:spcAft>
                  <a:spcPts val="0"/>
                </a:spcAft>
                <a:defRPr sz="1800" b="0">
                  <a:solidFill>
                    <a:schemeClr val="lt1"/>
                  </a:solidFill>
                  <a:latin typeface="+mn-lt"/>
                </a:defRPr>
              </a:lvl1pPr>
            </a:lstStyle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Maintenance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6" name="Content Placeholder 2"/>
          <p:cNvSpPr txBox="1">
            <a:spLocks/>
          </p:cNvSpPr>
          <p:nvPr/>
        </p:nvSpPr>
        <p:spPr bwMode="auto">
          <a:xfrm>
            <a:off x="2339752" y="6021284"/>
            <a:ext cx="4460764" cy="39341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ctr" defTabSz="457200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lt1"/>
                </a:solidFill>
                <a:latin typeface="Verdana" pitchFamily="34" charset="0"/>
              </a:defRPr>
            </a:lvl1pPr>
            <a:lvl2pPr>
              <a:defRPr>
                <a:solidFill>
                  <a:srgbClr val="FFD624"/>
                </a:solidFill>
                <a:latin typeface="Verdana" pitchFamily="34" charset="0"/>
              </a:defRPr>
            </a:lvl2pPr>
            <a:lvl3pPr>
              <a:defRPr>
                <a:solidFill>
                  <a:srgbClr val="FFD624"/>
                </a:solidFill>
                <a:latin typeface="Verdana" pitchFamily="34" charset="0"/>
              </a:defRPr>
            </a:lvl3pPr>
            <a:lvl4pPr>
              <a:defRPr>
                <a:solidFill>
                  <a:srgbClr val="FFD624"/>
                </a:solidFill>
                <a:latin typeface="Verdana" pitchFamily="34" charset="0"/>
              </a:defRPr>
            </a:lvl4pPr>
            <a:lvl5pPr>
              <a:defRPr>
                <a:solidFill>
                  <a:srgbClr val="FFD624"/>
                </a:solidFill>
                <a:latin typeface="Verdana" pitchFamily="34" charset="0"/>
              </a:defRPr>
            </a:lvl5pPr>
            <a:lvl6pPr>
              <a:defRPr>
                <a:solidFill>
                  <a:srgbClr val="FFD624"/>
                </a:solidFill>
                <a:latin typeface="Verdana" pitchFamily="34" charset="0"/>
              </a:defRPr>
            </a:lvl6pPr>
            <a:lvl7pPr>
              <a:defRPr>
                <a:solidFill>
                  <a:srgbClr val="FFD624"/>
                </a:solidFill>
                <a:latin typeface="Verdana" pitchFamily="34" charset="0"/>
              </a:defRPr>
            </a:lvl7pPr>
            <a:lvl8pPr>
              <a:defRPr>
                <a:solidFill>
                  <a:srgbClr val="FFD624"/>
                </a:solidFill>
                <a:latin typeface="Verdana" pitchFamily="34" charset="0"/>
              </a:defRPr>
            </a:lvl8pPr>
            <a:lvl9pPr>
              <a:defRPr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r>
              <a:rPr lang="en-GB" sz="1200" dirty="0" smtClean="0"/>
              <a:t>Stakeholder Management Office</a:t>
            </a:r>
            <a:endParaRPr lang="en-GB" sz="1200" dirty="0"/>
          </a:p>
        </p:txBody>
      </p:sp>
      <p:sp>
        <p:nvSpPr>
          <p:cNvPr id="40" name="Right Brace 39"/>
          <p:cNvSpPr/>
          <p:nvPr/>
        </p:nvSpPr>
        <p:spPr bwMode="auto">
          <a:xfrm rot="5400000" flipH="1">
            <a:off x="4505613" y="1528546"/>
            <a:ext cx="132773" cy="4752528"/>
          </a:xfrm>
          <a:prstGeom prst="rightBrace">
            <a:avLst>
              <a:gd name="adj1" fmla="val 8333"/>
              <a:gd name="adj2" fmla="val 49482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600" b="1" i="0" u="none" strike="noStrike" cap="none" normalizeH="0" baseline="0" smtClean="0">
              <a:ln>
                <a:noFill/>
              </a:ln>
              <a:solidFill>
                <a:srgbClr val="FFD624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50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CEF building blocks 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95536" y="2350225"/>
            <a:ext cx="1584176" cy="1165339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defPPr>
              <a:defRPr lang="en-GB"/>
            </a:defPPr>
            <a:lvl1pPr defTabSz="457200" fontAlgn="auto">
              <a:spcBef>
                <a:spcPts val="0"/>
              </a:spcBef>
              <a:spcAft>
                <a:spcPts val="0"/>
              </a:spcAft>
              <a:defRPr sz="1100" b="0">
                <a:solidFill>
                  <a:schemeClr val="lt1"/>
                </a:solidFill>
                <a:latin typeface="+mn-lt"/>
              </a:defRPr>
            </a:lvl1pPr>
          </a:lstStyle>
          <a:p>
            <a:pPr algn="ctr"/>
            <a:r>
              <a:rPr lang="en-GB" sz="1800" dirty="0"/>
              <a:t>e-Delivery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141730" y="2350225"/>
            <a:ext cx="1584176" cy="1165339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defPPr>
              <a:defRPr lang="en-GB"/>
            </a:defPPr>
            <a:lvl1pPr defTabSz="457200" fontAlgn="auto">
              <a:spcBef>
                <a:spcPts val="0"/>
              </a:spcBef>
              <a:spcAft>
                <a:spcPts val="0"/>
              </a:spcAft>
              <a:defRPr sz="1100" b="0">
                <a:solidFill>
                  <a:schemeClr val="lt1"/>
                </a:solidFill>
                <a:latin typeface="+mn-lt"/>
              </a:defRPr>
            </a:lvl1pPr>
          </a:lstStyle>
          <a:p>
            <a:pPr algn="ctr"/>
            <a:r>
              <a:rPr lang="en-GB" sz="1800" dirty="0"/>
              <a:t>e-ID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887924" y="2350225"/>
            <a:ext cx="1584176" cy="1165339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defPPr>
              <a:defRPr lang="en-GB"/>
            </a:defPPr>
            <a:lvl1pPr defTabSz="457200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lt1"/>
                </a:solidFill>
                <a:latin typeface="+mn-lt"/>
              </a:defRPr>
            </a:lvl1pPr>
          </a:lstStyle>
          <a:p>
            <a:pPr algn="ctr"/>
            <a:r>
              <a:rPr lang="en-GB" dirty="0" smtClean="0"/>
              <a:t>e-Signature</a:t>
            </a: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634118" y="2350225"/>
            <a:ext cx="1584176" cy="1165339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defPPr>
              <a:defRPr lang="en-GB"/>
            </a:defPPr>
            <a:lvl1pPr defTabSz="457200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lt1"/>
                </a:solidFill>
                <a:latin typeface="+mn-lt"/>
              </a:defRPr>
            </a:lvl1pPr>
          </a:lstStyle>
          <a:p>
            <a:pPr algn="ctr"/>
            <a:r>
              <a:rPr lang="en-GB" dirty="0"/>
              <a:t>e-Invoicing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95536" y="3789041"/>
            <a:ext cx="8568952" cy="576063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 algn="ctr">
            <a:noFill/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defPPr>
              <a:defRPr lang="en-GB"/>
            </a:defPPr>
            <a:lvl1pPr defTabSz="457200" fontAlgn="auto">
              <a:spcBef>
                <a:spcPts val="0"/>
              </a:spcBef>
              <a:spcAft>
                <a:spcPts val="0"/>
              </a:spcAft>
              <a:defRPr sz="1100" b="0">
                <a:solidFill>
                  <a:schemeClr val="lt1"/>
                </a:solidFill>
                <a:latin typeface="+mn-lt"/>
              </a:defRPr>
            </a:lvl1pPr>
          </a:lstStyle>
          <a:p>
            <a:r>
              <a:rPr lang="en-GB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it about?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95536" y="4509120"/>
            <a:ext cx="8568952" cy="576063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 algn="ctr">
            <a:noFill/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defPPr>
              <a:defRPr lang="en-GB"/>
            </a:defPPr>
            <a:lvl1pPr defTabSz="457200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GB" dirty="0"/>
              <a:t>Examples of use?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95536" y="5229200"/>
            <a:ext cx="8568952" cy="576063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 algn="ctr">
            <a:noFill/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defPPr>
              <a:defRPr lang="en-GB"/>
            </a:defPPr>
            <a:lvl1pPr defTabSz="457200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GB" dirty="0"/>
              <a:t>What can be reused?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7380312" y="2350225"/>
            <a:ext cx="1584176" cy="1165339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defPPr>
              <a:defRPr lang="en-GB"/>
            </a:defPPr>
            <a:lvl1pPr defTabSz="457200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lt1"/>
                </a:solidFill>
                <a:latin typeface="+mn-lt"/>
              </a:defRPr>
            </a:lvl1pPr>
          </a:lstStyle>
          <a:p>
            <a:pPr algn="ctr"/>
            <a:r>
              <a:rPr lang="en-GB" dirty="0" smtClean="0"/>
              <a:t>Automated</a:t>
            </a:r>
          </a:p>
          <a:p>
            <a:pPr algn="ctr"/>
            <a:r>
              <a:rPr lang="en-GB" dirty="0" smtClean="0"/>
              <a:t>Translation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895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95536" y="2350225"/>
            <a:ext cx="1584176" cy="1165339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defPPr>
              <a:defRPr lang="en-GB"/>
            </a:defPPr>
            <a:lvl1pPr defTabSz="457200" fontAlgn="auto">
              <a:spcBef>
                <a:spcPts val="0"/>
              </a:spcBef>
              <a:spcAft>
                <a:spcPts val="0"/>
              </a:spcAft>
              <a:defRPr sz="1100" b="0">
                <a:solidFill>
                  <a:schemeClr val="lt1"/>
                </a:solidFill>
                <a:latin typeface="+mn-lt"/>
              </a:defRPr>
            </a:lvl1pPr>
          </a:lstStyle>
          <a:p>
            <a:pPr algn="ctr"/>
            <a:r>
              <a:rPr lang="en-GB" sz="1800" dirty="0"/>
              <a:t>e-Delivery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141730" y="2350225"/>
            <a:ext cx="1584176" cy="1165339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 algn="ctr">
            <a:noFill/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defPPr>
              <a:defRPr lang="en-GB"/>
            </a:defPPr>
            <a:lvl1pPr algn="ctr" defTabSz="457200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lt1"/>
                </a:solidFill>
                <a:effectLst/>
                <a:latin typeface="+mn-lt"/>
              </a:defRPr>
            </a:lvl1pPr>
          </a:lstStyle>
          <a:p>
            <a:r>
              <a:rPr lang="en-GB" dirty="0"/>
              <a:t>e-ID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887924" y="2350225"/>
            <a:ext cx="1584176" cy="1165339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 algn="ctr">
            <a:noFill/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defPPr>
              <a:defRPr lang="en-GB"/>
            </a:defPPr>
            <a:lvl1pPr algn="ctr" defTabSz="457200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lt1"/>
                </a:solidFill>
                <a:effectLst/>
                <a:latin typeface="+mn-lt"/>
              </a:defRPr>
            </a:lvl1pPr>
          </a:lstStyle>
          <a:p>
            <a:r>
              <a:rPr lang="en-GB" dirty="0"/>
              <a:t>e-Signature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634118" y="2350225"/>
            <a:ext cx="1584176" cy="1165339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 algn="ctr">
            <a:noFill/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defPPr>
              <a:defRPr lang="en-GB"/>
            </a:defPPr>
            <a:lvl1pPr algn="ctr" defTabSz="457200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lt1"/>
                </a:solidFill>
                <a:effectLst/>
                <a:latin typeface="+mn-lt"/>
              </a:defRPr>
            </a:lvl1pPr>
          </a:lstStyle>
          <a:p>
            <a:r>
              <a:rPr lang="en-GB" dirty="0"/>
              <a:t>e-Invoicing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380312" y="2350225"/>
            <a:ext cx="1584176" cy="1165339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 algn="ctr">
            <a:noFill/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defPPr>
              <a:defRPr lang="en-GB"/>
            </a:defPPr>
            <a:lvl1pPr algn="ctr" defTabSz="457200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lt1"/>
                </a:solidFill>
                <a:effectLst/>
                <a:latin typeface="+mn-lt"/>
              </a:defRPr>
            </a:lvl1pPr>
          </a:lstStyle>
          <a:p>
            <a:r>
              <a:rPr lang="en-GB" dirty="0"/>
              <a:t>Automated</a:t>
            </a:r>
          </a:p>
          <a:p>
            <a:r>
              <a:rPr lang="en-GB" dirty="0"/>
              <a:t>Translation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95536" y="3789041"/>
            <a:ext cx="8568952" cy="576063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defPPr>
              <a:defRPr lang="en-GB"/>
            </a:defPPr>
            <a:lvl1pPr algn="ctr" defTabSz="457200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lt1"/>
                </a:solidFill>
                <a:latin typeface="+mn-lt"/>
              </a:defRPr>
            </a:lvl1pPr>
          </a:lstStyle>
          <a:p>
            <a:pPr algn="l"/>
            <a:r>
              <a:rPr lang="en-GB" sz="1000" dirty="0"/>
              <a:t>What is it about? </a:t>
            </a:r>
            <a:endParaRPr lang="en-GB" sz="1000" dirty="0" smtClean="0"/>
          </a:p>
          <a:p>
            <a:pPr algn="l"/>
            <a:r>
              <a:rPr lang="en-GB" dirty="0" smtClean="0"/>
              <a:t>Transport layer for delivering electronic documents (and data in general)</a:t>
            </a:r>
            <a:endParaRPr lang="en-GB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95536" y="4509120"/>
            <a:ext cx="8568952" cy="576063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defPPr>
              <a:defRPr lang="en-GB"/>
            </a:defPPr>
            <a:lvl1pPr algn="ctr" defTabSz="457200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lt1"/>
                </a:solidFill>
                <a:latin typeface="+mn-lt"/>
              </a:defRPr>
            </a:lvl1pPr>
          </a:lstStyle>
          <a:p>
            <a:pPr algn="l"/>
            <a:r>
              <a:rPr lang="en-GB" sz="1000" dirty="0"/>
              <a:t>Examples of use</a:t>
            </a:r>
            <a:r>
              <a:rPr lang="en-GB" sz="1000" dirty="0" smtClean="0"/>
              <a:t>? </a:t>
            </a:r>
          </a:p>
          <a:p>
            <a:pPr algn="l"/>
            <a:r>
              <a:rPr lang="en-GB" dirty="0" smtClean="0"/>
              <a:t>PEPPOL (11 Countries), e-Codex (16 Countries) </a:t>
            </a:r>
            <a:endParaRPr lang="en-GB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95536" y="5229200"/>
            <a:ext cx="8568952" cy="576063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defPPr>
              <a:defRPr lang="en-GB"/>
            </a:defPPr>
            <a:lvl1pPr algn="ctr" defTabSz="457200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lt1"/>
                </a:solidFill>
                <a:latin typeface="+mn-lt"/>
              </a:defRPr>
            </a:lvl1pPr>
          </a:lstStyle>
          <a:p>
            <a:pPr algn="l"/>
            <a:r>
              <a:rPr lang="en-GB" sz="1000" dirty="0"/>
              <a:t>What can be reused</a:t>
            </a:r>
            <a:r>
              <a:rPr lang="en-GB" sz="1000" dirty="0" smtClean="0"/>
              <a:t>?</a:t>
            </a:r>
          </a:p>
          <a:p>
            <a:pPr algn="l"/>
            <a:r>
              <a:rPr lang="en-GB" dirty="0" smtClean="0"/>
              <a:t>Access Points, </a:t>
            </a:r>
            <a:r>
              <a:rPr lang="en-GB" dirty="0"/>
              <a:t>Discovery </a:t>
            </a:r>
            <a:r>
              <a:rPr lang="en-GB" dirty="0" smtClean="0"/>
              <a:t>Service, Specifications (e.g. </a:t>
            </a:r>
            <a:r>
              <a:rPr lang="en-GB" dirty="0" err="1" smtClean="0"/>
              <a:t>ebMS</a:t>
            </a:r>
            <a:r>
              <a:rPr lang="en-GB" dirty="0" smtClean="0"/>
              <a:t> 3.0)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07533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95536" y="2350225"/>
            <a:ext cx="1584176" cy="1165339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 algn="ctr">
            <a:noFill/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defPPr>
              <a:defRPr lang="en-GB"/>
            </a:defPPr>
            <a:lvl1pPr algn="ctr" defTabSz="457200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lt1"/>
                </a:solidFill>
                <a:effectLst/>
                <a:latin typeface="+mn-lt"/>
              </a:defRPr>
            </a:lvl1pPr>
          </a:lstStyle>
          <a:p>
            <a:r>
              <a:rPr lang="en-GB" dirty="0"/>
              <a:t>e-Delivery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141730" y="2350225"/>
            <a:ext cx="1584176" cy="1165339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defPPr>
              <a:defRPr lang="en-GB"/>
            </a:defPPr>
            <a:lvl1pPr algn="ctr" defTabSz="457200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lt1"/>
                </a:solidFill>
                <a:latin typeface="+mn-lt"/>
              </a:defRPr>
            </a:lvl1pPr>
          </a:lstStyle>
          <a:p>
            <a:r>
              <a:rPr lang="en-GB" dirty="0"/>
              <a:t>e-ID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887924" y="2350225"/>
            <a:ext cx="1584176" cy="1165339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 algn="ctr">
            <a:noFill/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defPPr>
              <a:defRPr lang="en-GB"/>
            </a:defPPr>
            <a:lvl1pPr algn="ctr" defTabSz="457200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lt1"/>
                </a:solidFill>
                <a:effectLst/>
                <a:latin typeface="+mn-lt"/>
              </a:defRPr>
            </a:lvl1pPr>
          </a:lstStyle>
          <a:p>
            <a:r>
              <a:rPr lang="en-GB" dirty="0"/>
              <a:t>e-Signature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634118" y="2350225"/>
            <a:ext cx="1584176" cy="1165339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 algn="ctr">
            <a:noFill/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defPPr>
              <a:defRPr lang="en-GB"/>
            </a:defPPr>
            <a:lvl1pPr algn="ctr" defTabSz="457200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lt1"/>
                </a:solidFill>
                <a:effectLst/>
                <a:latin typeface="+mn-lt"/>
              </a:defRPr>
            </a:lvl1pPr>
          </a:lstStyle>
          <a:p>
            <a:r>
              <a:rPr lang="en-GB" dirty="0"/>
              <a:t>e-Invoicing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380312" y="2350225"/>
            <a:ext cx="1584176" cy="1165339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 algn="ctr">
            <a:noFill/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defPPr>
              <a:defRPr lang="en-GB"/>
            </a:defPPr>
            <a:lvl1pPr algn="ctr" defTabSz="457200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lt1"/>
                </a:solidFill>
                <a:effectLst/>
                <a:latin typeface="+mn-lt"/>
              </a:defRPr>
            </a:lvl1pPr>
          </a:lstStyle>
          <a:p>
            <a:r>
              <a:rPr lang="en-GB" dirty="0"/>
              <a:t>Automated</a:t>
            </a:r>
          </a:p>
          <a:p>
            <a:r>
              <a:rPr lang="en-GB" dirty="0"/>
              <a:t>Translation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95536" y="3789041"/>
            <a:ext cx="8568952" cy="576063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defPPr>
              <a:defRPr lang="en-GB"/>
            </a:defPPr>
            <a:lvl1pPr algn="ctr" defTabSz="457200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lt1"/>
                </a:solidFill>
                <a:latin typeface="+mn-lt"/>
              </a:defRPr>
            </a:lvl1pPr>
          </a:lstStyle>
          <a:p>
            <a:pPr algn="l"/>
            <a:r>
              <a:rPr lang="en-GB" sz="1000" dirty="0"/>
              <a:t>What is it about? </a:t>
            </a:r>
            <a:endParaRPr lang="en-GB" sz="1000" dirty="0" smtClean="0"/>
          </a:p>
          <a:p>
            <a:pPr algn="l"/>
            <a:r>
              <a:rPr lang="en-GB" dirty="0" smtClean="0"/>
              <a:t>Mutual </a:t>
            </a:r>
            <a:r>
              <a:rPr lang="en-GB" dirty="0"/>
              <a:t>recognition of electronic </a:t>
            </a:r>
            <a:r>
              <a:rPr lang="en-GB" dirty="0" smtClean="0"/>
              <a:t>identification (</a:t>
            </a:r>
            <a:r>
              <a:rPr lang="en-GB" dirty="0" err="1" smtClean="0"/>
              <a:t>eIDAS</a:t>
            </a:r>
            <a:r>
              <a:rPr lang="en-GB" dirty="0" smtClean="0"/>
              <a:t>) 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95536" y="4509120"/>
            <a:ext cx="8568952" cy="576063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defPPr>
              <a:defRPr lang="en-GB"/>
            </a:defPPr>
            <a:lvl1pPr algn="ctr" defTabSz="457200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lt1"/>
                </a:solidFill>
                <a:latin typeface="+mn-lt"/>
              </a:defRPr>
            </a:lvl1pPr>
          </a:lstStyle>
          <a:p>
            <a:pPr algn="l"/>
            <a:r>
              <a:rPr lang="en-GB" sz="1000" dirty="0"/>
              <a:t>Examples of use</a:t>
            </a:r>
            <a:r>
              <a:rPr lang="en-GB" sz="1000" dirty="0" smtClean="0"/>
              <a:t>? </a:t>
            </a:r>
          </a:p>
          <a:p>
            <a:pPr algn="l"/>
            <a:r>
              <a:rPr lang="en-GB" dirty="0" smtClean="0"/>
              <a:t>STORK 1.0 (14 Countries)</a:t>
            </a:r>
            <a:endParaRPr lang="en-GB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95536" y="5229200"/>
            <a:ext cx="8568952" cy="576063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defPPr>
              <a:defRPr lang="en-GB"/>
            </a:defPPr>
            <a:lvl1pPr algn="ctr" defTabSz="457200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lt1"/>
                </a:solidFill>
                <a:latin typeface="+mn-lt"/>
              </a:defRPr>
            </a:lvl1pPr>
          </a:lstStyle>
          <a:p>
            <a:pPr algn="l"/>
            <a:r>
              <a:rPr lang="en-GB" sz="1000" dirty="0"/>
              <a:t>What can be reused</a:t>
            </a:r>
            <a:r>
              <a:rPr lang="en-GB" sz="1000" dirty="0" smtClean="0"/>
              <a:t>?</a:t>
            </a:r>
          </a:p>
          <a:p>
            <a:pPr algn="l"/>
            <a:r>
              <a:rPr lang="en-GB" dirty="0"/>
              <a:t>Pan European Proxy </a:t>
            </a:r>
            <a:r>
              <a:rPr lang="en-GB" dirty="0" smtClean="0"/>
              <a:t>System (PEPS), EU PEPS (ECAS-STORK)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533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GB" dirty="0" smtClean="0"/>
              <a:t>Take home messages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774" y="-99392"/>
            <a:ext cx="7884826" cy="7737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8313" y="2459504"/>
            <a:ext cx="360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 smtClean="0">
                <a:solidFill>
                  <a:srgbClr val="0F5494"/>
                </a:solidFill>
              </a:rPr>
              <a:t>What CEF 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0" dirty="0">
              <a:solidFill>
                <a:srgbClr val="0F549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 smtClean="0">
                <a:solidFill>
                  <a:srgbClr val="0F5494"/>
                </a:solidFill>
              </a:rPr>
              <a:t>CEF reuse logic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0" dirty="0">
              <a:solidFill>
                <a:srgbClr val="0F549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 smtClean="0">
                <a:solidFill>
                  <a:srgbClr val="0F5494"/>
                </a:solidFill>
              </a:rPr>
              <a:t>CEF building blocks</a:t>
            </a:r>
          </a:p>
        </p:txBody>
      </p:sp>
    </p:spTree>
    <p:extLst>
      <p:ext uri="{BB962C8B-B14F-4D97-AF65-F5344CB8AC3E}">
        <p14:creationId xmlns:p14="http://schemas.microsoft.com/office/powerpoint/2010/main" val="2363038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95536" y="2350225"/>
            <a:ext cx="1584176" cy="1165339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 algn="ctr">
            <a:noFill/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defPPr>
              <a:defRPr lang="en-GB"/>
            </a:defPPr>
            <a:lvl1pPr algn="ctr" defTabSz="457200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lt1"/>
                </a:solidFill>
                <a:effectLst/>
                <a:latin typeface="+mn-lt"/>
              </a:defRPr>
            </a:lvl1pPr>
          </a:lstStyle>
          <a:p>
            <a:r>
              <a:rPr lang="en-GB" dirty="0"/>
              <a:t>e-Delivery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141730" y="2350225"/>
            <a:ext cx="1584176" cy="1165339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 algn="ctr">
            <a:noFill/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defPPr>
              <a:defRPr lang="en-GB"/>
            </a:defPPr>
            <a:lvl1pPr algn="ctr" defTabSz="457200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lt1"/>
                </a:solidFill>
                <a:effectLst/>
                <a:latin typeface="+mn-lt"/>
              </a:defRPr>
            </a:lvl1pPr>
          </a:lstStyle>
          <a:p>
            <a:r>
              <a:rPr lang="en-GB" dirty="0"/>
              <a:t>e-ID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887924" y="2350225"/>
            <a:ext cx="1584176" cy="1165339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defPPr>
              <a:defRPr lang="en-GB"/>
            </a:defPPr>
            <a:lvl1pPr algn="ctr" defTabSz="457200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lt1"/>
                </a:solidFill>
                <a:latin typeface="+mn-lt"/>
              </a:defRPr>
            </a:lvl1pPr>
          </a:lstStyle>
          <a:p>
            <a:r>
              <a:rPr lang="en-GB" dirty="0"/>
              <a:t>e-Signature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634118" y="2350225"/>
            <a:ext cx="1584176" cy="1165339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 algn="ctr">
            <a:noFill/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defPPr>
              <a:defRPr lang="en-GB"/>
            </a:defPPr>
            <a:lvl1pPr algn="ctr" defTabSz="457200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lt1"/>
                </a:solidFill>
                <a:effectLst/>
                <a:latin typeface="+mn-lt"/>
              </a:defRPr>
            </a:lvl1pPr>
          </a:lstStyle>
          <a:p>
            <a:r>
              <a:rPr lang="en-GB" dirty="0"/>
              <a:t>e-Invoicing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380312" y="2350225"/>
            <a:ext cx="1584176" cy="1165339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 algn="ctr">
            <a:noFill/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defPPr>
              <a:defRPr lang="en-GB"/>
            </a:defPPr>
            <a:lvl1pPr algn="ctr" defTabSz="457200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lt1"/>
                </a:solidFill>
                <a:effectLst/>
                <a:latin typeface="+mn-lt"/>
              </a:defRPr>
            </a:lvl1pPr>
          </a:lstStyle>
          <a:p>
            <a:r>
              <a:rPr lang="en-GB" dirty="0"/>
              <a:t>Automated</a:t>
            </a:r>
          </a:p>
          <a:p>
            <a:r>
              <a:rPr lang="en-GB" dirty="0"/>
              <a:t>Translation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95536" y="3789041"/>
            <a:ext cx="8568952" cy="576063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defPPr>
              <a:defRPr lang="en-GB"/>
            </a:defPPr>
            <a:lvl1pPr algn="ctr" defTabSz="457200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lt1"/>
                </a:solidFill>
                <a:latin typeface="+mn-lt"/>
              </a:defRPr>
            </a:lvl1pPr>
          </a:lstStyle>
          <a:p>
            <a:pPr algn="l"/>
            <a:r>
              <a:rPr lang="en-GB" sz="1000" dirty="0"/>
              <a:t>What is it about? </a:t>
            </a:r>
            <a:endParaRPr lang="en-GB" sz="1000" dirty="0" smtClean="0"/>
          </a:p>
          <a:p>
            <a:pPr algn="l"/>
            <a:r>
              <a:rPr lang="en-GB" dirty="0"/>
              <a:t>C</a:t>
            </a:r>
            <a:r>
              <a:rPr lang="en-GB" dirty="0" smtClean="0"/>
              <a:t>reation </a:t>
            </a:r>
            <a:r>
              <a:rPr lang="en-GB" dirty="0"/>
              <a:t>and validation of </a:t>
            </a:r>
            <a:r>
              <a:rPr lang="en-GB" dirty="0" smtClean="0"/>
              <a:t>e-signatures (</a:t>
            </a:r>
            <a:r>
              <a:rPr lang="en-GB" dirty="0" err="1" smtClean="0"/>
              <a:t>eIDAS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95536" y="4509120"/>
            <a:ext cx="8568952" cy="576063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defPPr>
              <a:defRPr lang="en-GB"/>
            </a:defPPr>
            <a:lvl1pPr algn="ctr" defTabSz="457200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lt1"/>
                </a:solidFill>
                <a:latin typeface="+mn-lt"/>
              </a:defRPr>
            </a:lvl1pPr>
          </a:lstStyle>
          <a:p>
            <a:pPr algn="l"/>
            <a:r>
              <a:rPr lang="en-GB" sz="1000" dirty="0"/>
              <a:t>Examples of use</a:t>
            </a:r>
            <a:r>
              <a:rPr lang="en-GB" sz="1000" dirty="0" smtClean="0"/>
              <a:t>? </a:t>
            </a:r>
          </a:p>
          <a:p>
            <a:pPr algn="l"/>
            <a:r>
              <a:rPr lang="en-GB" dirty="0" smtClean="0"/>
              <a:t>Implementation of the Services Directive (DG MARKT)</a:t>
            </a:r>
            <a:endParaRPr lang="en-GB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95536" y="5229200"/>
            <a:ext cx="8568952" cy="576063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defPPr>
              <a:defRPr lang="en-GB"/>
            </a:defPPr>
            <a:lvl1pPr algn="ctr" defTabSz="457200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lt1"/>
                </a:solidFill>
                <a:latin typeface="+mn-lt"/>
              </a:defRPr>
            </a:lvl1pPr>
          </a:lstStyle>
          <a:p>
            <a:pPr algn="l"/>
            <a:r>
              <a:rPr lang="en-GB" sz="1000" dirty="0"/>
              <a:t>What can be reused</a:t>
            </a:r>
            <a:r>
              <a:rPr lang="en-GB" sz="1000" dirty="0" smtClean="0"/>
              <a:t>?</a:t>
            </a:r>
          </a:p>
          <a:p>
            <a:pPr algn="l"/>
            <a:r>
              <a:rPr lang="en-GB" dirty="0" smtClean="0"/>
              <a:t>Trust </a:t>
            </a:r>
            <a:r>
              <a:rPr lang="en-GB" dirty="0"/>
              <a:t>List Manager, </a:t>
            </a:r>
            <a:r>
              <a:rPr lang="en-GB" dirty="0" smtClean="0"/>
              <a:t>Digital </a:t>
            </a:r>
            <a:r>
              <a:rPr lang="en-GB" dirty="0"/>
              <a:t>Signature </a:t>
            </a:r>
            <a:r>
              <a:rPr lang="en-GB" dirty="0" smtClean="0"/>
              <a:t>Services (DSS)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533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95536" y="2350225"/>
            <a:ext cx="1584176" cy="1165339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 algn="ctr">
            <a:noFill/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defPPr>
              <a:defRPr lang="en-GB"/>
            </a:defPPr>
            <a:lvl1pPr algn="ctr" defTabSz="457200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lt1"/>
                </a:solidFill>
                <a:effectLst/>
                <a:latin typeface="+mn-lt"/>
              </a:defRPr>
            </a:lvl1pPr>
          </a:lstStyle>
          <a:p>
            <a:r>
              <a:rPr lang="en-GB" dirty="0"/>
              <a:t>e-Delivery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141730" y="2350225"/>
            <a:ext cx="1584176" cy="1165339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 algn="ctr">
            <a:noFill/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defPPr>
              <a:defRPr lang="en-GB"/>
            </a:defPPr>
            <a:lvl1pPr algn="ctr" defTabSz="457200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lt1"/>
                </a:solidFill>
                <a:effectLst/>
                <a:latin typeface="+mn-lt"/>
              </a:defRPr>
            </a:lvl1pPr>
          </a:lstStyle>
          <a:p>
            <a:r>
              <a:rPr lang="en-GB" dirty="0"/>
              <a:t>e-ID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887924" y="2350225"/>
            <a:ext cx="1584176" cy="1165339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 algn="ctr">
            <a:noFill/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defPPr>
              <a:defRPr lang="en-GB"/>
            </a:defPPr>
            <a:lvl1pPr algn="ctr" defTabSz="457200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lt1"/>
                </a:solidFill>
                <a:effectLst/>
                <a:latin typeface="+mn-lt"/>
              </a:defRPr>
            </a:lvl1pPr>
          </a:lstStyle>
          <a:p>
            <a:r>
              <a:rPr lang="en-GB" dirty="0"/>
              <a:t>e-Signature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634118" y="2350225"/>
            <a:ext cx="1584176" cy="1165339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defPPr>
              <a:defRPr lang="en-GB"/>
            </a:defPPr>
            <a:lvl1pPr algn="ctr" defTabSz="457200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lt1"/>
                </a:solidFill>
                <a:latin typeface="+mn-lt"/>
              </a:defRPr>
            </a:lvl1pPr>
          </a:lstStyle>
          <a:p>
            <a:r>
              <a:rPr lang="en-GB" dirty="0"/>
              <a:t>e-Invoicing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380312" y="2350225"/>
            <a:ext cx="1584176" cy="1165339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 algn="ctr">
            <a:noFill/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defPPr>
              <a:defRPr lang="en-GB"/>
            </a:defPPr>
            <a:lvl1pPr algn="ctr" defTabSz="457200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lt1"/>
                </a:solidFill>
                <a:effectLst/>
                <a:latin typeface="+mn-lt"/>
              </a:defRPr>
            </a:lvl1pPr>
          </a:lstStyle>
          <a:p>
            <a:r>
              <a:rPr lang="en-GB" dirty="0"/>
              <a:t>Automated</a:t>
            </a:r>
          </a:p>
          <a:p>
            <a:r>
              <a:rPr lang="en-GB" dirty="0"/>
              <a:t>Translation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95536" y="3789041"/>
            <a:ext cx="8568952" cy="576063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defPPr>
              <a:defRPr lang="en-GB"/>
            </a:defPPr>
            <a:lvl1pPr algn="ctr" defTabSz="457200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lt1"/>
                </a:solidFill>
                <a:latin typeface="+mn-lt"/>
              </a:defRPr>
            </a:lvl1pPr>
          </a:lstStyle>
          <a:p>
            <a:pPr algn="l"/>
            <a:r>
              <a:rPr lang="en-GB" sz="1000" dirty="0"/>
              <a:t>What is it about? </a:t>
            </a:r>
            <a:endParaRPr lang="en-GB" sz="1000" dirty="0" smtClean="0"/>
          </a:p>
          <a:p>
            <a:pPr algn="l"/>
            <a:r>
              <a:rPr lang="en-GB" dirty="0" smtClean="0"/>
              <a:t>Electronic </a:t>
            </a:r>
            <a:r>
              <a:rPr lang="en-GB" dirty="0"/>
              <a:t>transfer of </a:t>
            </a:r>
            <a:r>
              <a:rPr lang="en-GB" dirty="0" smtClean="0"/>
              <a:t>Invoices</a:t>
            </a:r>
            <a:endParaRPr lang="en-GB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95536" y="4509120"/>
            <a:ext cx="8568952" cy="576063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defPPr>
              <a:defRPr lang="en-GB"/>
            </a:defPPr>
            <a:lvl1pPr algn="ctr" defTabSz="457200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lt1"/>
                </a:solidFill>
                <a:latin typeface="+mn-lt"/>
              </a:defRPr>
            </a:lvl1pPr>
          </a:lstStyle>
          <a:p>
            <a:pPr algn="l"/>
            <a:r>
              <a:rPr lang="en-GB" sz="1000" dirty="0"/>
              <a:t>Examples of use</a:t>
            </a:r>
            <a:r>
              <a:rPr lang="en-GB" sz="1000" dirty="0" smtClean="0"/>
              <a:t>? </a:t>
            </a:r>
          </a:p>
          <a:p>
            <a:pPr algn="l"/>
            <a:r>
              <a:rPr lang="en-GB" dirty="0"/>
              <a:t>PEPPOL (11 Countries</a:t>
            </a:r>
            <a:r>
              <a:rPr lang="en-GB" dirty="0" smtClean="0"/>
              <a:t>), e-PRIOR (55 EU Bodies)</a:t>
            </a:r>
            <a:endParaRPr lang="en-GB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95536" y="5229200"/>
            <a:ext cx="8568952" cy="576063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defPPr>
              <a:defRPr lang="en-GB"/>
            </a:defPPr>
            <a:lvl1pPr algn="ctr" defTabSz="457200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lt1"/>
                </a:solidFill>
                <a:latin typeface="+mn-lt"/>
              </a:defRPr>
            </a:lvl1pPr>
          </a:lstStyle>
          <a:p>
            <a:pPr algn="l"/>
            <a:r>
              <a:rPr lang="en-GB" sz="1000" dirty="0"/>
              <a:t>What can be reused</a:t>
            </a:r>
            <a:r>
              <a:rPr lang="en-GB" sz="1000" dirty="0" smtClean="0"/>
              <a:t>?</a:t>
            </a:r>
          </a:p>
          <a:p>
            <a:pPr algn="l"/>
            <a:r>
              <a:rPr lang="en-GB" dirty="0" smtClean="0"/>
              <a:t>Reusable tools (test, validate, transfer e-Invoices)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832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95536" y="2350225"/>
            <a:ext cx="1584176" cy="1165339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 algn="ctr">
            <a:noFill/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defPPr>
              <a:defRPr lang="en-GB"/>
            </a:defPPr>
            <a:lvl1pPr algn="ctr" defTabSz="457200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lt1"/>
                </a:solidFill>
                <a:effectLst/>
                <a:latin typeface="+mn-lt"/>
              </a:defRPr>
            </a:lvl1pPr>
          </a:lstStyle>
          <a:p>
            <a:r>
              <a:rPr lang="en-GB" dirty="0"/>
              <a:t>e-Delivery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141730" y="2350225"/>
            <a:ext cx="1584176" cy="1165339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 algn="ctr">
            <a:noFill/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defPPr>
              <a:defRPr lang="en-GB"/>
            </a:defPPr>
            <a:lvl1pPr algn="ctr" defTabSz="457200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lt1"/>
                </a:solidFill>
                <a:effectLst/>
                <a:latin typeface="+mn-lt"/>
              </a:defRPr>
            </a:lvl1pPr>
          </a:lstStyle>
          <a:p>
            <a:r>
              <a:rPr lang="en-GB" dirty="0"/>
              <a:t>e-ID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887924" y="2350225"/>
            <a:ext cx="1584176" cy="1165339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 algn="ctr">
            <a:noFill/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defPPr>
              <a:defRPr lang="en-GB"/>
            </a:defPPr>
            <a:lvl1pPr algn="ctr" defTabSz="457200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lt1"/>
                </a:solidFill>
                <a:effectLst/>
                <a:latin typeface="+mn-lt"/>
              </a:defRPr>
            </a:lvl1pPr>
          </a:lstStyle>
          <a:p>
            <a:r>
              <a:rPr lang="en-GB" dirty="0"/>
              <a:t>e-Signature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634118" y="2350225"/>
            <a:ext cx="1584176" cy="1165339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 algn="ctr">
            <a:noFill/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defPPr>
              <a:defRPr lang="en-GB"/>
            </a:defPPr>
            <a:lvl1pPr algn="ctr" defTabSz="457200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lt1"/>
                </a:solidFill>
                <a:effectLst/>
                <a:latin typeface="+mn-lt"/>
              </a:defRPr>
            </a:lvl1pPr>
          </a:lstStyle>
          <a:p>
            <a:r>
              <a:rPr lang="en-GB" dirty="0"/>
              <a:t>e-Invoicing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380312" y="2350225"/>
            <a:ext cx="1584176" cy="1165339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defPPr>
              <a:defRPr lang="en-GB"/>
            </a:defPPr>
            <a:lvl1pPr algn="ctr" defTabSz="457200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lt1"/>
                </a:solidFill>
                <a:latin typeface="+mn-lt"/>
              </a:defRPr>
            </a:lvl1pPr>
          </a:lstStyle>
          <a:p>
            <a:r>
              <a:rPr lang="en-GB" dirty="0"/>
              <a:t>Automated</a:t>
            </a:r>
          </a:p>
          <a:p>
            <a:r>
              <a:rPr lang="en-GB" dirty="0"/>
              <a:t>Translation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95536" y="3789041"/>
            <a:ext cx="8568952" cy="576063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defPPr>
              <a:defRPr lang="en-GB"/>
            </a:defPPr>
            <a:lvl1pPr algn="ctr" defTabSz="457200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lt1"/>
                </a:solidFill>
                <a:latin typeface="+mn-lt"/>
              </a:defRPr>
            </a:lvl1pPr>
          </a:lstStyle>
          <a:p>
            <a:pPr algn="l"/>
            <a:r>
              <a:rPr lang="en-GB" sz="1000" dirty="0"/>
              <a:t>What is it about? </a:t>
            </a:r>
          </a:p>
          <a:p>
            <a:pPr algn="l"/>
            <a:r>
              <a:rPr lang="en-GB" dirty="0" smtClean="0"/>
              <a:t>Automated translation of </a:t>
            </a:r>
            <a:r>
              <a:rPr lang="en-GB" dirty="0"/>
              <a:t>content into any relevant EU language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95536" y="4509120"/>
            <a:ext cx="8568952" cy="576063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defPPr>
              <a:defRPr lang="en-GB"/>
            </a:defPPr>
            <a:lvl1pPr algn="ctr" defTabSz="457200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lt1"/>
                </a:solidFill>
                <a:latin typeface="+mn-lt"/>
              </a:defRPr>
            </a:lvl1pPr>
          </a:lstStyle>
          <a:p>
            <a:pPr algn="l"/>
            <a:r>
              <a:rPr lang="en-GB" sz="1000" dirty="0"/>
              <a:t>Examples of use</a:t>
            </a:r>
            <a:r>
              <a:rPr lang="en-GB" sz="1000" dirty="0" smtClean="0"/>
              <a:t>? </a:t>
            </a:r>
          </a:p>
          <a:p>
            <a:pPr algn="l"/>
            <a:r>
              <a:rPr lang="en-GB" dirty="0" smtClean="0"/>
              <a:t>Commission Machine </a:t>
            </a:r>
            <a:r>
              <a:rPr lang="en-GB" dirty="0"/>
              <a:t>Translation service (MT@EC)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95536" y="5229200"/>
            <a:ext cx="8568952" cy="576063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defPPr>
              <a:defRPr lang="en-GB"/>
            </a:defPPr>
            <a:lvl1pPr algn="ctr" defTabSz="457200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lt1"/>
                </a:solidFill>
                <a:latin typeface="+mn-lt"/>
              </a:defRPr>
            </a:lvl1pPr>
          </a:lstStyle>
          <a:p>
            <a:pPr algn="l"/>
            <a:r>
              <a:rPr lang="en-GB" sz="1000" dirty="0"/>
              <a:t>What can be reused</a:t>
            </a:r>
            <a:r>
              <a:rPr lang="en-GB" sz="1000" dirty="0" smtClean="0"/>
              <a:t>?</a:t>
            </a:r>
          </a:p>
          <a:p>
            <a:pPr algn="l"/>
            <a:r>
              <a:rPr lang="en-GB" dirty="0" smtClean="0"/>
              <a:t>MT@EC </a:t>
            </a:r>
            <a:r>
              <a:rPr lang="en-GB" dirty="0"/>
              <a:t>system</a:t>
            </a:r>
          </a:p>
        </p:txBody>
      </p:sp>
    </p:spTree>
    <p:extLst>
      <p:ext uri="{BB962C8B-B14F-4D97-AF65-F5344CB8AC3E}">
        <p14:creationId xmlns:p14="http://schemas.microsoft.com/office/powerpoint/2010/main" val="76832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716016" y="4077072"/>
            <a:ext cx="4032448" cy="2000548"/>
            <a:chOff x="251520" y="4005064"/>
            <a:chExt cx="4032448" cy="2000548"/>
          </a:xfrm>
          <a:solidFill>
            <a:schemeClr val="bg1"/>
          </a:solidFill>
        </p:grpSpPr>
        <p:sp>
          <p:nvSpPr>
            <p:cNvPr id="5" name="TextBox 4"/>
            <p:cNvSpPr txBox="1"/>
            <p:nvPr/>
          </p:nvSpPr>
          <p:spPr>
            <a:xfrm>
              <a:off x="251520" y="4005064"/>
              <a:ext cx="4032448" cy="200054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sz="1000" b="1" dirty="0">
                  <a:solidFill>
                    <a:schemeClr val="tx1"/>
                  </a:solidFill>
                </a:rPr>
                <a:t>Joao Rodrigues </a:t>
              </a:r>
              <a:r>
                <a:rPr lang="en-GB" sz="1000" b="1" dirty="0" err="1">
                  <a:solidFill>
                    <a:schemeClr val="tx1"/>
                  </a:solidFill>
                </a:rPr>
                <a:t>Frade</a:t>
              </a:r>
              <a:endParaRPr lang="en-GB" sz="1000" dirty="0">
                <a:solidFill>
                  <a:schemeClr val="tx1"/>
                </a:solidFill>
              </a:endParaRPr>
            </a:p>
            <a:p>
              <a:pPr>
                <a:defRPr/>
              </a:pPr>
              <a:r>
                <a:rPr lang="en-GB" sz="1000" dirty="0">
                  <a:solidFill>
                    <a:schemeClr val="tx1"/>
                  </a:solidFill>
                </a:rPr>
                <a:t>CEF Project &amp; Architecture Office</a:t>
              </a:r>
            </a:p>
            <a:p>
              <a:pPr>
                <a:defRPr/>
              </a:pPr>
              <a:r>
                <a:rPr lang="en-GB" sz="1000" b="1" dirty="0">
                  <a:solidFill>
                    <a:schemeClr val="tx1"/>
                  </a:solidFill>
                </a:rPr>
                <a:t> </a:t>
              </a:r>
            </a:p>
            <a:p>
              <a:pPr>
                <a:defRPr/>
              </a:pPr>
              <a:endParaRPr lang="en-GB" sz="1000" dirty="0">
                <a:solidFill>
                  <a:schemeClr val="tx1"/>
                </a:solidFill>
              </a:endParaRPr>
            </a:p>
            <a:p>
              <a:pPr>
                <a:defRPr/>
              </a:pPr>
              <a:r>
                <a:rPr lang="en-GB" sz="1000" b="1" dirty="0">
                  <a:solidFill>
                    <a:schemeClr val="tx1"/>
                  </a:solidFill>
                </a:rPr>
                <a:t>       </a:t>
              </a:r>
              <a:br>
                <a:rPr lang="en-GB" sz="1000" b="1" dirty="0">
                  <a:solidFill>
                    <a:schemeClr val="tx1"/>
                  </a:solidFill>
                </a:rPr>
              </a:br>
              <a:endParaRPr lang="en-GB" sz="1000" b="1" dirty="0">
                <a:solidFill>
                  <a:schemeClr val="tx1"/>
                </a:solidFill>
              </a:endParaRPr>
            </a:p>
            <a:p>
              <a:pPr>
                <a:defRPr/>
              </a:pPr>
              <a:r>
                <a:rPr lang="en-GB" sz="1000" b="1" dirty="0">
                  <a:solidFill>
                    <a:schemeClr val="tx1"/>
                  </a:solidFill>
                </a:rPr>
                <a:t>European Commission</a:t>
              </a:r>
              <a:br>
                <a:rPr lang="en-GB" sz="1000" b="1" dirty="0">
                  <a:solidFill>
                    <a:schemeClr val="tx1"/>
                  </a:solidFill>
                </a:rPr>
              </a:br>
              <a:r>
                <a:rPr lang="en-GB" sz="1000" dirty="0">
                  <a:solidFill>
                    <a:schemeClr val="tx1"/>
                  </a:solidFill>
                </a:rPr>
                <a:t>Directorate-General for Informatics (DIGIT)</a:t>
              </a:r>
              <a:r>
                <a:rPr lang="en-GB" sz="1000" b="1" dirty="0">
                  <a:solidFill>
                    <a:schemeClr val="tx1"/>
                  </a:solidFill>
                </a:rPr>
                <a:t/>
              </a:r>
              <a:br>
                <a:rPr lang="en-GB" sz="1000" b="1" dirty="0">
                  <a:solidFill>
                    <a:schemeClr val="tx1"/>
                  </a:solidFill>
                </a:rPr>
              </a:br>
              <a:r>
                <a:rPr lang="en-GB" sz="1000" dirty="0">
                  <a:solidFill>
                    <a:schemeClr val="tx1"/>
                  </a:solidFill>
                </a:rPr>
                <a:t>Information Systems for policy support and activity management (DIGIT.B.4.002)</a:t>
              </a:r>
            </a:p>
            <a:p>
              <a:pPr>
                <a:defRPr/>
              </a:pPr>
              <a:r>
                <a:rPr lang="en-GB" sz="800" dirty="0">
                  <a:solidFill>
                    <a:schemeClr val="tx1"/>
                  </a:solidFill>
                </a:rPr>
                <a:t>Rue </a:t>
              </a:r>
              <a:r>
                <a:rPr lang="en-GB" sz="800" dirty="0" err="1">
                  <a:solidFill>
                    <a:schemeClr val="tx1"/>
                  </a:solidFill>
                </a:rPr>
                <a:t>Belliard</a:t>
              </a:r>
              <a:r>
                <a:rPr lang="en-GB" sz="800" dirty="0">
                  <a:solidFill>
                    <a:schemeClr val="tx1"/>
                  </a:solidFill>
                </a:rPr>
                <a:t> 28, 1040 Brussels/Belgium</a:t>
              </a:r>
            </a:p>
            <a:p>
              <a:pPr>
                <a:defRPr/>
              </a:pPr>
              <a:r>
                <a:rPr lang="de-DE" sz="800" dirty="0">
                  <a:solidFill>
                    <a:schemeClr val="tx1"/>
                  </a:solidFill>
                </a:rPr>
                <a:t>B-28 04/159 | +32-2-295.02.40</a:t>
              </a:r>
              <a:endParaRPr lang="en-GB" sz="800" dirty="0">
                <a:solidFill>
                  <a:schemeClr val="tx1"/>
                </a:solidFill>
              </a:endParaRPr>
            </a:p>
            <a:p>
              <a:pPr>
                <a:defRPr/>
              </a:pPr>
              <a:r>
                <a:rPr lang="de-DE" sz="800" u="sng" dirty="0">
                  <a:hlinkClick r:id="rId2"/>
                </a:rPr>
                <a:t>joao.rodrigues-frade@ec.europa.eu</a:t>
              </a:r>
              <a:endParaRPr lang="en-GB" sz="800" dirty="0"/>
            </a:p>
          </p:txBody>
        </p:sp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4437112"/>
              <a:ext cx="658590" cy="32270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2346573"/>
            <a:ext cx="6724650" cy="1514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4838" y="1772816"/>
            <a:ext cx="7934325" cy="95410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1"/>
                </a:solidFill>
              </a:rPr>
              <a:t>Contact us: </a:t>
            </a:r>
            <a:r>
              <a:rPr lang="en-GB" sz="2800" b="0" dirty="0" smtClean="0">
                <a:solidFill>
                  <a:schemeClr val="tx1"/>
                </a:solidFill>
                <a:hlinkClick r:id="rId5"/>
              </a:rPr>
              <a:t>DIGIT-CEF@ec.europa.eu</a:t>
            </a:r>
            <a:endParaRPr lang="en-GB" sz="2800" b="0" dirty="0" smtClean="0">
              <a:solidFill>
                <a:schemeClr val="tx1"/>
              </a:solidFill>
            </a:endParaRPr>
          </a:p>
          <a:p>
            <a:endParaRPr lang="en-GB" sz="28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72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24924" y="6639163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000" b="0" i="1" dirty="0" err="1" smtClean="0">
                <a:solidFill>
                  <a:schemeClr val="bg1"/>
                </a:solidFill>
                <a:latin typeface="PF Square Sans Pro" panose="02000506040000020004" pitchFamily="2" charset="0"/>
              </a:rPr>
              <a:t>Informatics</a:t>
            </a:r>
            <a:endParaRPr lang="en-GB" sz="1000" b="0" i="1" dirty="0" err="1" smtClean="0">
              <a:solidFill>
                <a:schemeClr val="bg1"/>
              </a:solidFill>
              <a:latin typeface="PF Square Sans Pro" panose="02000506040000020004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58565" y="2564904"/>
            <a:ext cx="8626870" cy="2811517"/>
            <a:chOff x="258565" y="1196657"/>
            <a:chExt cx="8626870" cy="2811517"/>
          </a:xfrm>
        </p:grpSpPr>
        <p:sp>
          <p:nvSpPr>
            <p:cNvPr id="9" name="Rectangle 8"/>
            <p:cNvSpPr/>
            <p:nvPr/>
          </p:nvSpPr>
          <p:spPr bwMode="auto">
            <a:xfrm>
              <a:off x="546597" y="1569909"/>
              <a:ext cx="914400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/>
              <a:endParaRPr lang="en-GB" sz="1200" b="0" smtClean="0">
                <a:solidFill>
                  <a:srgbClr val="0F5494"/>
                </a:solidFill>
              </a:endParaRPr>
            </a:p>
          </p:txBody>
        </p:sp>
        <p:sp>
          <p:nvSpPr>
            <p:cNvPr id="10" name="Content Placeholder 2"/>
            <p:cNvSpPr txBox="1">
              <a:spLocks/>
            </p:cNvSpPr>
            <p:nvPr/>
          </p:nvSpPr>
          <p:spPr bwMode="auto">
            <a:xfrm>
              <a:off x="258565" y="1196657"/>
              <a:ext cx="8568952" cy="1165339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 w="41275" cmpd="sng">
              <a:solidFill>
                <a:srgbClr val="33CC33"/>
              </a:solidFill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GB"/>
              </a:defPPr>
              <a:lvl1pPr marL="3175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  <a:defRPr sz="1400" b="0" i="0">
                  <a:solidFill>
                    <a:schemeClr val="tx1"/>
                  </a:solidFill>
                </a:defRPr>
              </a:lvl1pPr>
            </a:lstStyle>
            <a:p>
              <a:endParaRPr lang="en-GB" dirty="0">
                <a:solidFill>
                  <a:srgbClr val="000000"/>
                </a:solidFill>
              </a:endParaRPr>
            </a:p>
            <a:p>
              <a:r>
                <a:rPr lang="en-GB" sz="2000" dirty="0" smtClean="0">
                  <a:solidFill>
                    <a:srgbClr val="000000"/>
                  </a:solidFill>
                </a:rPr>
                <a:t>Financing </a:t>
              </a:r>
              <a:r>
                <a:rPr lang="en-GB" sz="2000" dirty="0">
                  <a:solidFill>
                    <a:srgbClr val="000000"/>
                  </a:solidFill>
                </a:rPr>
                <a:t>instrument of trans-European networks </a:t>
              </a:r>
              <a:r>
                <a:rPr lang="en-GB" sz="2000" dirty="0" smtClean="0">
                  <a:solidFill>
                    <a:srgbClr val="000000"/>
                  </a:solidFill>
                </a:rPr>
                <a:t>from 2014 to 2020 - procurement</a:t>
              </a:r>
              <a:r>
                <a:rPr lang="en-GB" sz="2000" dirty="0">
                  <a:solidFill>
                    <a:srgbClr val="000000"/>
                  </a:solidFill>
                </a:rPr>
                <a:t>, grants and innovative financial instruments</a:t>
              </a:r>
            </a:p>
            <a:p>
              <a:r>
                <a:rPr lang="en-GB" dirty="0">
                  <a:solidFill>
                    <a:srgbClr val="000000"/>
                  </a:solidFill>
                </a:rPr>
                <a:t>  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565343" y="2102564"/>
              <a:ext cx="230425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000" b="0" dirty="0">
                  <a:solidFill>
                    <a:srgbClr val="000000"/>
                  </a:solidFill>
                </a:rPr>
                <a:t>Regulation no 1316/2013</a:t>
              </a:r>
            </a:p>
          </p:txBody>
        </p:sp>
        <p:sp>
          <p:nvSpPr>
            <p:cNvPr id="12" name="Content Placeholder 2"/>
            <p:cNvSpPr txBox="1">
              <a:spLocks/>
            </p:cNvSpPr>
            <p:nvPr/>
          </p:nvSpPr>
          <p:spPr bwMode="auto">
            <a:xfrm>
              <a:off x="6091212" y="3097535"/>
              <a:ext cx="2736305" cy="910639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 w="41275" cmpd="sng">
              <a:solidFill>
                <a:srgbClr val="2D5EC1"/>
              </a:solidFill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GB"/>
              </a:defPPr>
              <a:lvl1pPr marL="3175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  <a:defRPr sz="1400" b="1" i="0">
                  <a:solidFill>
                    <a:schemeClr val="bg1"/>
                  </a:solidFill>
                </a:defRPr>
              </a:lvl1pPr>
            </a:lstStyle>
            <a:p>
              <a:r>
                <a:rPr lang="en-GB" sz="2000" b="0" dirty="0" smtClean="0">
                  <a:solidFill>
                    <a:srgbClr val="000000"/>
                  </a:solidFill>
                </a:rPr>
                <a:t>€</a:t>
              </a:r>
              <a:r>
                <a:rPr lang="en-GB" sz="2000" b="0" dirty="0">
                  <a:solidFill>
                    <a:srgbClr val="000000"/>
                  </a:solidFill>
                </a:rPr>
                <a:t>1.14 billion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85939" y="2659141"/>
              <a:ext cx="27994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>
                  <a:solidFill>
                    <a:srgbClr val="000000"/>
                  </a:solidFill>
                </a:rPr>
                <a:t>Telecom</a:t>
              </a:r>
              <a:endParaRPr lang="en-GB" sz="2400" dirty="0">
                <a:solidFill>
                  <a:srgbClr val="000000"/>
                </a:solidFill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3182318" y="2616750"/>
              <a:ext cx="2794223" cy="1391424"/>
              <a:chOff x="6012159" y="3092231"/>
              <a:chExt cx="2794223" cy="1391424"/>
            </a:xfrm>
          </p:grpSpPr>
          <p:sp>
            <p:nvSpPr>
              <p:cNvPr id="19" name="Content Placeholder 2"/>
              <p:cNvSpPr txBox="1">
                <a:spLocks/>
              </p:cNvSpPr>
              <p:nvPr/>
            </p:nvSpPr>
            <p:spPr bwMode="auto">
              <a:xfrm>
                <a:off x="6012159" y="3573016"/>
                <a:ext cx="2794223" cy="910639"/>
              </a:xfrm>
              <a:prstGeom prst="rect">
                <a:avLst/>
              </a:prstGeom>
              <a:solidFill>
                <a:schemeClr val="bg1">
                  <a:alpha val="55000"/>
                </a:schemeClr>
              </a:solidFill>
              <a:ln w="41275" cmpd="sng">
                <a:solidFill>
                  <a:srgbClr val="2D5EC1"/>
                </a:solidFill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GB"/>
                </a:defPPr>
                <a:lvl1pPr marL="3175" marR="0" indent="0" algn="ctr" defTabSz="914400" eaLnBrk="1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  <a:defRPr sz="1400" b="1" i="0">
                    <a:solidFill>
                      <a:schemeClr val="bg1"/>
                    </a:solidFill>
                  </a:defRPr>
                </a:lvl1pPr>
              </a:lstStyle>
              <a:p>
                <a:r>
                  <a:rPr lang="en-GB" sz="2000" b="0" dirty="0">
                    <a:solidFill>
                      <a:srgbClr val="000000"/>
                    </a:solidFill>
                  </a:rPr>
                  <a:t>€5.85 billion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012159" y="3092231"/>
                <a:ext cx="27942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 smtClean="0">
                    <a:solidFill>
                      <a:srgbClr val="000000"/>
                    </a:solidFill>
                  </a:rPr>
                  <a:t>Energy</a:t>
                </a:r>
                <a:endParaRPr lang="en-GB" sz="24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5" name="Content Placeholder 2"/>
            <p:cNvSpPr txBox="1">
              <a:spLocks/>
            </p:cNvSpPr>
            <p:nvPr/>
          </p:nvSpPr>
          <p:spPr bwMode="auto">
            <a:xfrm>
              <a:off x="258565" y="3097535"/>
              <a:ext cx="2794223" cy="910639"/>
            </a:xfrm>
            <a:prstGeom prst="rect">
              <a:avLst/>
            </a:prstGeom>
            <a:noFill/>
            <a:ln w="41275" cmpd="sng">
              <a:solidFill>
                <a:srgbClr val="2D5EC1"/>
              </a:solidFill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GB"/>
              </a:defPPr>
              <a:lvl1pPr marL="3175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  <a:defRPr b="1" i="0">
                  <a:solidFill>
                    <a:schemeClr val="tx1"/>
                  </a:solidFill>
                </a:defRPr>
              </a:lvl1pPr>
            </a:lstStyle>
            <a:p>
              <a:r>
                <a:rPr lang="en-GB" sz="2000" b="0" dirty="0" smtClean="0">
                  <a:solidFill>
                    <a:srgbClr val="000000"/>
                  </a:solidFill>
                </a:rPr>
                <a:t>€</a:t>
              </a:r>
              <a:r>
                <a:rPr lang="en-GB" sz="2000" b="0" dirty="0">
                  <a:solidFill>
                    <a:srgbClr val="000000"/>
                  </a:solidFill>
                </a:rPr>
                <a:t>26.25 billion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58565" y="2577841"/>
              <a:ext cx="27942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>
                  <a:solidFill>
                    <a:srgbClr val="000000"/>
                  </a:solidFill>
                </a:rPr>
                <a:t>Transport</a:t>
              </a:r>
              <a:endParaRPr lang="en-GB" sz="2400" dirty="0">
                <a:solidFill>
                  <a:srgbClr val="00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23261" y="3761953"/>
              <a:ext cx="230425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000" b="0" dirty="0">
                  <a:solidFill>
                    <a:srgbClr val="000000"/>
                  </a:solidFill>
                </a:rPr>
                <a:t>Regulation no 283/2014</a:t>
              </a:r>
            </a:p>
          </p:txBody>
        </p:sp>
      </p:grpSp>
      <p:sp>
        <p:nvSpPr>
          <p:cNvPr id="21" name="Rectangle 20"/>
          <p:cNvSpPr/>
          <p:nvPr/>
        </p:nvSpPr>
        <p:spPr bwMode="auto">
          <a:xfrm>
            <a:off x="287524" y="3671009"/>
            <a:ext cx="8568952" cy="775653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600" b="1" i="0" u="none" strike="noStrike" cap="none" normalizeH="0" baseline="0" smtClean="0">
              <a:ln>
                <a:noFill/>
              </a:ln>
              <a:solidFill>
                <a:srgbClr val="FFD624"/>
              </a:solidFill>
              <a:effectLst/>
              <a:latin typeface="Verdana" pitchFamily="34" charset="0"/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GB" dirty="0" smtClean="0"/>
              <a:t>C</a:t>
            </a:r>
            <a:r>
              <a:rPr lang="en-GB" b="0" dirty="0" smtClean="0"/>
              <a:t>onnecting</a:t>
            </a:r>
            <a:r>
              <a:rPr lang="en-GB" dirty="0" smtClean="0"/>
              <a:t> E</a:t>
            </a:r>
            <a:r>
              <a:rPr lang="en-GB" b="0" dirty="0" smtClean="0"/>
              <a:t>urope</a:t>
            </a:r>
            <a:r>
              <a:rPr lang="en-GB" dirty="0" smtClean="0"/>
              <a:t> F</a:t>
            </a:r>
            <a:r>
              <a:rPr lang="en-GB" b="0" dirty="0" smtClean="0"/>
              <a:t>acility</a:t>
            </a:r>
            <a:endParaRPr lang="en-GB" b="0" dirty="0"/>
          </a:p>
        </p:txBody>
      </p:sp>
      <p:sp>
        <p:nvSpPr>
          <p:cNvPr id="2" name="AutoShape 4" descr="data:image/jpeg;base64,/9j/4AAQSkZJRgABAQAAAQABAAD/2wCEAAkGBxQSEBAUEBQUFRQUEBAQDxAUFBAUFRUUFBQXFhUVFBQYHCggGBolGxQUITEhJSorLi4vGB8zODMsNygtLisBCgoKDg0OGhAQGiwlHyQsLCwtLCwsLCwsLSwsLCwsLCwsLCwsLCwsLCwsLCwsLCwsLCwsLCwsLCwsLCwsLCwsLP/AABEIAHsBmAMBEQACEQEDEQH/xAAcAAACAgMBAQAAAAAAAAAAAAABAgAEAwUGBwj/xABCEAACAQMDAgUCBAQCBwcFAAABAgMABBESITEFQQYTUWFxIoEUMpGhB0JSsRUjYnKywdHh8BYzNHOCkvEkJUNTVP/EABsBAAMBAQEBAQAAAAAAAAAAAAABAgMEBQYH/8QANhEAAgIBBAAEAwYEBgMAAAAAAAECEQMEEiExBRNBUSJhcRQygZGx8AahwdEVM0JS4fEjJEP/2gAMAwEAAhEDEQA/ANbmvoTywUADNAC0DATTEKTQMBpAwUwATSDoUmmAtA0KTQIFAAzTH0TXQMBagBaBCsKAFIoKENAUQNQFDa6ADTAhG1IfoYyKQAoGKwzUvkExQcVN0VVjVpEQKkYGFJq+gTFFC+EfYGqGUhGpMZf6J0o3UwiRgrMkjIW4LKuQD6A+tcfiGrWkw+dJWk0nXsy8cHN7UGHotw0rRCF/MQ4dcfl9MtwBj33ofiGljijleRbX0/f8OwWObe1LkpXMelmXKtpJVipyMjkA98HaujHkWWCmun7ktU6MGaqwOp8M2lgkscl11CFXR0kWFNYwykMod2XHIGw/WvB8T1ufZLFixXaabddNVwk/37G+LHG02z1jqF1HEAZZEj1EqrOyrk84BY7/ABXwEMc5Oopv6Hp2q5PEutdGaOd2MqTrLI0huEZW1EnJDBc6DjbHHpX6R4RnxZsShCLi1Vpp/wAvdHlahOPL5EVQNhsK99JJUjibbGCk7DcnZQNyT2AHc0NpK31/IVHovUPBEc6xSRkwOUQyppyu6gthf5Wzn29q+AwfxNn0sp48i8yKb2u+e+OebX8/merLRxmlJce5x/im3jtpRbQIxIUPcXEoOWz+VIuBjbJI+K93wfV6rXN58jSiuorpfXt37X+Rz6iGPEtse/dmjdR3A/SvoGkcqbML2yntj4qXjTKU2VpbYjjcVjLE0aKaYkcW42zvxmkospvge4jwefgd/wBKc40xRlYqW5Pt80KDYOSR12qug4QaqAATQACaBgJpgSkAuaAsBNAxTTEKTQBKBiEUBQDQHQppgKTQBGoGLmgRNVAwZoGA0AKy0DFpAQGhBQ4kp2gJqpisDCkUJUgAik1Y7E4pfcK7CDVbrFQc007ARhWTRSBSGBVyQMgb7k5wPc43qWB3vgODp6XEei8866w4jjCSRr+U6tIZcsdOeT9q+R8c1eqy4ZY/LqHq+38vpz7fmd2nhBSu+TrPEzrJDLbrcxwTPGQpLoGAbbOknO4yMivl9InDLHJKDlFPn99HZN2qT5PGb2xaAmNlCldsAgjHYqw2I96/UsObFmwxnifwv98/M8dxadMqrVIAng/tVfUDaeJeqv1C58xxhEHlwRnB0LtrY/6TEZ+MV5fhnhi00WvVvlmmXLfZWgskTdVAbgsAAT+le1DFGPSOWU2yzqqySxZ+L5rba2W3Ts0jQPI7fL6uPavF1+hhqn8cpV/L8jqxTcFwjs+r+OHisbQr5bXlxEHxpPlooOHlZc7DsB3PxXymLwF5ddPD/oi+/wBDteqrGperOO6l4kvLhdM7W7L6eSQR7q2rINfTaPwKGkyLJim/pfD+TRyZNU8iqSNRJEc5U4Pccg/bsa9qUHe5OjnTVUyuLlwcFQcbbEg/pvWfmzTppMvYqsYTljpxpyDnJyffFPe5Pb1+Itu3kyJb4I343q4w5BytBMILZ77ftQ4K7Fu4oyYqqEb4rTOcUg0xC0hgzQMGaYA1UCBqoAmqkMXNMQKAFJoAFMYDQDFoAFAwZoAGaBoQmgQKQyUwCWoGTAoAUihhYtQMGaLHQ+qrFRMUUApFLoYpqWMxkYrN8FDKauDE0MyEYyDuMj3GcZH3Bo7br0DoxkUtrHYGpN10NFzoXU/wtzHPpL+WJGCD+YmNlUfqRXB4hp3qNPLEvX+6ZpjltlZrbhjPJJLcYkllbXIxAO/AAzwoAAA9BVaXS48OJYorhBOTbsKxBRhQAPQbCutRSjSJAq1KiBmWA7ZBwd9v+tqqiXIuqgAwOK3SoxbsNMRUuLobhd+QT2/51jLKqpGkYPtmOCDO7cdh6/NEMdrkuU/RFnSMk9yAufZeB8CtFCKba9TL0oGKoCz021Es8UZOkSOserGcajgHHziufV5ngwzypXtTdfQuEd0kvcy9Z8JXMUujQxZj/lvGCytjuCOPg152DxTSanE8scijXafDX1/4NpY5we1qzH1To5t/KFwUEzjUsQ3YKNi7Y2UZ2rXSeIYdXkccStL/AFdJv5LsWTFLGvi/IqAV6aMSE0CAWosdG/pHOZrCIPLEjcNIinHOGYA1M3UW0VFWzsuvp0+1n8l7V2+hWLrI3DZ7Fudq4sLz5I7lI3n5cXVGm8V9BjhEE1sS0E4BQHdgcZxn3H9jW2DNKVwl2jPJBRpx6ZT8SWAW5VIrd4dSR6YS2tiT3GCefTPbtV4Z3C3K/mGRc0kJL4TvFKAwONZ0puh3IzgkHC/fFC1OLn4uheXP2J0fp403okt3laOF8FWC+S65BZhkasEcDP5TtRlnzGpVb/McF3aNlY+E2k6Y8wic3BkQwAH80RK5IXgjBY/aspahLNtv4fX6lrG3C65Of6Z0O4uNXkQs+k4YjSoB9NTEDPtXRPNCH3mRGEn0gzdGmgnhjuo2TXIgwcYYagGwykg89j3pLLGcW4PoTi0+UXPHthHb30kcK6U0RsFySASu+M1GlnKeNORWWKUqRq+ldJnuWIt4mkIxqxgAZ4yzEAVrPLCC+J0TGLfQ/VuiXFtp/ERNHqOFJ0kE84DKSM+1GPLCf3XYSg12ZYfDF28XnLBIY8agw05K+oTOoj4FS9RjUtrlyNY5VdFK96ZNE6RyxsruqPGmxLK5IUgDPJBGOdquOSMlafAmmnTLl54VvIozJJbuqAZZvoOB6lVJI+4qI6jFJ0pDeOSVtFWz6JcSorxRO6NJ5SsuDl8ZxjOeO/HvVSywi6bCMW1aB1bodxbafxETR6s6SSrA/DKSM+1EMsMn3XYOLXaM1t4XvJIfNjt5GjI1Bhp3Hqqk6mHwKl6jEpbXJWNQlVpGy8d9HjgeyW3QgyWsbMo1MWkJxnB7n0FZabK5KTk/UvJFKqKTeC78JrNrJpxnmMtj/UDav2q/tOK63E+XL2NDW6EAmk2FEzRYUTFFAKRSY7JmlYxtVXYqARSYCmlQyRQs7BY1LOfyooJY/AFZ5JRxxcm6Xq2UueD1Cx8Jibp1vDdK0cqamDDSXTU5OO4IIPFfA6jxqen8RyZsD3QdJp3TpV/J+p6UdOp4lGXDOK8WrFBN+FtkxoCtczuCXYkZWNCdscEkbdq9/wAFz6rWP7Rml8PKSXS/D3+pz51DH8EVyaA1777OYxsKhjAnNEVyNklanNiRZtIhnnOPY/3PNXiS7M5SZaJrYhEoEYbs/Qft/epn91lQ+8azn4rlq/odJdtZQVAByQBn19N66Mck1SfJhJNMZ5lHJHxyf0FOWSMe2JJseFg2CpGDjfO33PampJq1yKvRnS9EtunI6PddQh1qyuIomOAynI1OV9RwP1r5zxPxLUuMsWDF2mm38/ZX+p2YcMbTkz0/qV/FDGZJ5EjjyB5jsFXLcb+9fnsME5z2QVv2R6m5JWzyfxNHbSTyz297FM0hy0ZkTWoHCxcAqPTn5r7z+H9U8UVp8uJxfpKuH9fZ/PpnnarHue5Sv5GiLV9U2cIpNTYxTSKOgzVHMWuk/wDiLf8A8+L/AGxUZPuP6MqP3kdN/EOxle+zHHI4MUQBVHYZ+rbIGK5dJOKxctds1zpufCM3itPIsenW7/8AehlkZfTGc/u+PtS0735ZzXQ8iqMYs3NwV/xyHXj/AML9Gf6vqx98ZrBX9mf1NHXmr6Go8Li7/wAVk8zzMapfP1atGnfRzt/Titc/l+Qq+RGPd5hOgf8Aede/1bn/AGpqebrF+H9BQ7mVenSv/gVxpZsi4QLpLZA1xZAxwME/qaqaX2lX7f3Er8pmO1txH0uN7uWYQNMxS3gVAxbJB8x27ZU7dqcneZqCVpdsEvg56Nh4hUGy6UVR0X8XFoWQ6nCnONTe+Af0rPD/AJmTn0fRU/ux49TRfxNX/wC4yf8Alw/7Nb6P/KX4k5/vmXodpp6ZPJPNKlqZgGit1TzGYaRu7flXjb2qcsrzJRSbr1CK+Btvg2XVFjPRYiiSrCLuIqJm1uU14LZ7A5OMVlC1qHyrp9Fyry+vUxfxDW6N9B+G83R5cf4Xy9WnVk5xjbPHPbHaq0vl+U1Lv1DLu3KjeXYX/tBbeZjV/hw0enmeZNnH/p11gr+zOv8Ad/RFf/T8DS9C6jHH1CcQx9RmuGMqzQyPa+Wd85bjSB2JPBrbJFvGrcUvRqyYtKTq7K8F48fQJmiJjJvGX6TgqrSDKgj22puKepV88f0Dny39TD1C4L+H7ZpmLYvMFiSW0gyDnnjIpwVal7fYH/lqyx/EuS5F3bfhvM0eUn4XytWkvk8Y2zjT9sdqWk2bJbu75sMu61RsfGFtLJ1bpixsqS+Tq1kBgpVmLHSeeDtWeCUY4Zt9WVNPehfDbQjq0iobya4VpRcTyFEiXA3/AMtd9OcAZ9sUs27yVdJeiFGt/rZ5z15cXd0MYxdXGB7ea2P2xXo4vuRfyRk+2UKuxUShcgKagomaLAGaOwIRTdAgZpWOg6qptUKi5YdYubcH8NMYsnLaUhbPzrU1wavQYtSv/IrNIZHDo7fqPjiSCwsySkt7OmvSy6UCByDI6qRgYGAAdz8V8b/gaza2eKNqEXVnofaNsE32cf1vxNJeafPt4VddhNE8gIH9JVhuPvtX0Xhfhc9DNqGRuD7T9/dfP3ObLlWRcrk1Jr3JNM5wOhHIxUtIEzE1TLgoElKQIuWWSuTqPYEkfsB/81riurMZ8MaW5Vdic+uN8fPpVSyRQlFszlqsRguJdIyQT8VM5bUOK3OihK2d8Yz2rCTvk3SoWNAWAJI32wTzUxSbSYS4RaFovvW6wxRl5jMqW6g5AAPcgbmqWOKdpC3N9jPjtiqpewuTYeJetveyR6xpigRUhjP8z6AHlb3zkD0HzXh+G+ER0s5zly23+V8HTlz70kjVaF9B+gr2lGPsYEJqWxgNKximkM6GtDlCrkEEHBBBBHII3BFAG6/7Y3v/APQ3/sh/vorD7Ni/2/r/AHNPNn7mnu7t5XLyOzucZZjk7cVtGMYqkiG2+zY23VhNdxS3zOyjCl0+llCg6SNOOCc7b81lLHtxuONFKVyuR1lt1qOOQSzdRNxHGHaG3EZDkkEDXgAEgE7n9q5HilJbY46b9TdTSduVnEjrUqvdNG2gXJk85djlXZiR7fmPHrXb5UWop+hhuabr1G6R4guLUMIJCqscsuFYZ4yARsaMmGGTmSCM5R6Mlp4ru4g4SY4d2kbIRvrY5ZhkbEk52pS0+OVWuhrJJdMr3HXriRAkkrMBL5w1YJD+ueftxVLDBO0vkLfIrdU6jJcSGSZtTkAE4A2AwNhtVQhGCqIpNt8mfpHiC4tQwgkKqxyykKyk+uGB3qcmCGTmSHGco9Au/ENzKkkcsrOkrK8itg5KkEY2+ngbDA2ojhhFppdBub4Z1g6hC0aJb9Te3t9CrJbSIzyLj8ypJjOPYH/hXJsnbcsdv3NrVUpUjQeMuurcXoltyyrFHHFC+6t9DM2odxu5/SujT4nCG2XryROalK0YbvxneuhjadsEaWIWNWYehYDP6UR02JO6B5Je5q/8Tl/D/htX+SZPNMeB+b55x3xWvlx3b65Jt1Qr9TlNutuXPkrIZVjwNmOd8843O3vS8qO7dXIbnVF+08V3kUPkx3DKgGlRhCVX0ViMgf2qJabG3ua5LU5e5Tu+tXEkkMjysZIVVIXGAVC8bgbnc7nmmsMUmkuw3vsu3XjO+coWnYaGDqFVFBYcFtI+r4O1QtNjiuhvJL3NHeXTyyPJIcu7F3bAGSedhWiW1UhMw6qLAgNVFiolAwUqYENO64QC1IyZpWMlV2gBmp5GQtk5JJOlVBO+FX8qj0A9KmMIpt1ywbdAcZq3yJBt3w66uMnfHtt8b1mpU1YSXBZvUABPc7DmtZpJWRC7oouKzkrNhGFS0CB5YznjPOCRn5xU7VdjLEsOlDkAb4A3O2OONu9aOO2PNGalb4HtJjoJb+XbV6gDuPWrxSe34vQicafBgnuNfAO3qMZqJ5FLouENvYqrkY9wP3oS4NC7+GUEH07CttiuzDc+h6smhWapGKaQw+U2nVg6dWnVjbVjOM+uKjet22+auvWh06sxtVJDDJGVxqBGQCMjGx4NSpqXXI6rsSiwAaPQaOjqzlBQApoAGKABigEDTQMGmgKFK0wF00ATTQArLQhsUrQFAIpgKRQAtAEagYlAEoABNAAoAjUDFpADFKhg00UvQdgK0qYWDFCTHYpBrOmVwLk0cgPAmp1X+plUf+ogf76mc9sXJ9JN/kNK3RtuteHpre48nSzlsmFkUnWueQBwR3HauDReLYNTp/OvbXab6f769zWeGUZbSh1GyaBgkpUSFQ7RAgsinjXjYE77VvptbDUJvG7S9ff6ev4kzxuHDKprr7iQLmpsYGOfT1GRkZ9xSfKAuW8jHOsDSRkEAgfG/NaRcm+TKSS6K11HpOx+KmaaZpCVlcnisywqMgg79sU0rQFhomZFz+Ycg9/Q/pitNspRV9oyUlGTEFj3yM/f96nyPUfmIyx2g7n9KtYvcTyew6RYz+3tWijRLlY1OyUAigaADSYwgZIA3JOABuSfQDvSfCsEeleAOiyJBcLdRYSUoVSQD6gAc5Tkdua+C/iTXY558c9PP4oXyvTr19T09Jjai964ZnvfDkNpFNLa23nTAFoo2YMcngLqOAozn1wO9cH+MarWSjizZdsenXH4uvX+RssEMabirZ5VI7lnaZi0rMWlZtjq7jHYDjFfoWmxRxYowh1XH/B5c5OUrYua1FQuaaA6LNaHKCgCE0DBQFAzQAM0AdZbeCCYYpZLmGISKrKHz/MMgZJGTiuR6tbnFRbo2WHi2yn1fwusMLyC7gkK4/y1P1Nk423O9Xj1DnJR2tCljpXZzddJmQmgBc0ASgYtAgZoAFAyE0UAKAENMQMUDJpoAhAoGLpFFABlooLF00bQsGmlQWDTTSoZCtKh2RUyQNuccgD7k8UmqHZ1/hPw9bPLG0t7bvIroyW0EsbHUDkBidzuOAPvXy/i/i+WMJY8WJq00217+y/v+R2YcCtNs9LuM4YKQGIOknffscZ3GcV8AlTtrg9Q8J6r0qWCaRbklpWYySSn/wDIWP5wfT0HbGK/U/DZ4MunjLB939H7P5njZtym1IqaK9FRpGdikVFDBp9ifYc0UBbE+gANhRj+Zhn/AJ1akoqnx9WYtX0Y5LtcfSVY52G//CiWWHpyNQYkdkcjVgDkipWN+pbyL0LmB2rejIhpgIaAJQAM0rChdVIZM0DFNKxlmy6pPBk20nlMeXEcTN8BmBxXLqtLDUR2z6/H+5cJuPR2HgjxTKPxb9QuWeKKBZQXWNdOGwcaAMk6lAHrXyfjXg0McMbwLlyr+R24M7be45y/8ZX00jvHO0EbMTFAqQtpT+XUWUkt3PvXdpf4b00cS8xXL1Ilq5Xwaq6u5ZW1TyeY3Gsoit99IGa9rSaOGlhsx9e3JhPI5u2YcV17WyLIRQ/kB0FWcoKBne3NgkXT7dIDbSSTl01GNmaZmbSPKYj6SueTj8tefGbllblaS+fX1OhqoKjTt4RyzxR3MT3KKWe2AcHYZKrIdi242rb7T03FqL9SXi9E+TB0/wAM+ZbpcSXEcMbSPGS4OzKcAc7kkH4Aqp6ipbFG2Ssdxts0NzHpd1DBgrModfytg4yvsa3TtJmbR6V1mzt5endPF1P5KiOMq2ktqPlDb22rzMcpxyz2K/8As65KLirZxvWum2ccWq2uzM+oDy/LZdu5zjbFduPJlk6lGl9TGUYJcM2HiTp8SdM6fIiKrvjW4GGbUhY6j33ArPDOTzTTfA5pKCF6x0+Jej2UqookaQ65AMM2deQT34H6U8c5PUSjfASivLTN54mezsTbn8HHI0kQBUhQqqmNwMHLHVz7Vz4VlzX8dUzSe2NcFAQWtpZrdvbpK9zIxggc6kiRizKu43wo5xz6VpeTJk8tSpLtk1GMd1dlfqVlBedOku4IVglhfTNGn5GGVycccNnPOxFVCU8eVY5O0+hNKUdyRd6vHaWln0+ZrZJJXgQKhwEYlFZ3kGPqIztn+qoxvJkyTjupWVLbGKdFDxHYQXHT4722iELeYI5ol2Uktp2A2zqxv6GrwznDK8UnfrZMknHcjcXvRBZJDHB08XjldVxM6axngqu23fbsMc5rGOXzW3Ke32RbhtSSjZoPH/Qo4Pw80KGITqdduf5HABOB25wR6iujS5pTuMndepGSKXKONrsMSYoGQmmAmaAJmgCOaSGxM07AmaVgAtSsdC6qLHRA1CYUXvD17HBdRTyj6YvMkOACxIjbAX3JwPvXneJ4nl0s4QXLVfzRrie2aZr+sXTXszz3Sgu+AqciKME6Y1+MnJ7kmstB4di02FQqy8mSUpWY4kCjAzj0yxH2ydq9DHjjjT2qjN2+xi9U5sW0QyVO8e0XzN+SPgkUt1jodLQ4+gKM7j/mAKFj/wBlEua6Lf4Zc8Z+a12RM3NsyE1ZIppgLigAUAM2KRQun4piomikOhTQADSGKaQCsoIweMg49wcj96TipdlJtdBJptoKATStACm+UOhagaN+as5gZoEdSevRpB0rQdT28kjyx4IwNZOMnbJB2rk8mUpZL6ZvvVR+RdgvbOG7e9W4L58x47YRuH1uNwzHbG5qHHLLH5W38SripbrNP1DqiP02CLV/mi6mlkTB2DFznPH81bQg1mcvSkQ2tiXzOdzXSZHf3PUbC6srSKe5aJokTUFjcnUE0kE6CMfFedGGbHklKMbv9+50NwlFJs0XU+n9OWJ2gvJJJAP8tDGwDHPBOgY/WuiE87kt0FX7+ZDjCuGbROoWd3063gnn8iSAjlGbOARkADfIPzmsdmTHlcoq0y7jKCTdUV/E3WLV+nW0Fs7Exy40spD6VDDW3b6iQfvV4MeRZpSmu0Kco7EkV/4g9YhuHtjA+sLBhtiMEkHSc99qekxSgpbvcWWSdUZrDq1rdWMdpeSGB4WzDNpLKQM4Bx7EjBx2pTx5MeV5IK77Q1KMo7ZCdV6xbW1g9nZyGZpX1Tz6Sq4ypIXPOygd9s75ox48k8qyTVV0gcoqO2JvPESW0lj0yO6kaEm3RoZgpZQRGgZXA3wQR+lYYXkWSbgr55Rc0nFJmg8S9bt47GOysnMoD+ZNOQQCQdW3G+rHsABXRhxzlkeTIq+RE5JR2ov9R63B1BIXa8ezmRNEyYl0PvkldBAO+cb9+KzhinhbWzcim1Nd0c14ru7YmFLV5ZiikS3MrOfMJOwVW4A37DnvzXTgU+XNJX6IznXSNB5hrcghfagYmaVhRM0WFAoGQmluAFOxgNKXYIWoKBmlaCgaqdpDoBkpb/kOga6W9thQjGpl2MWpGEJTUQscIBzWm1R5YuzGkhU5j23yV4U+uR2+R6VldO4javs2UEupQcYznY4yMHBFdMXuVmDVOhhVEsU0wAaAMf4hckE7gZOxwPv96zeSNtFbXVjtWgrFxSoLIBQOxTU8jNx0PoL3cVyYWAmi8sojfldW1ZGex+nbtXj+J+LfYcmNTXwyu36pqvT1XPJ0YcHmp16GmsLO5klaFYmMisVkUq2UI7McaV+53rol4hixwU8mSKi+U/dfKkLyG3SRj6zbtBJ5UkqF1AMqR6sJnhWbnVjfHxUafXLUw3riPp6X869vbkqWLY6fYsCADYDcDLAc+9d8FFLijFjk1doRBTiMhApUvcDca6o5wF6AQNVAwa6BWAtQMXVTEAmgAZoGAmgAZoGITTECkBBQM23WevSXMVtG4ULbx+WhUHLbAZbJ5wo4rLHiUJSa9S5S3JI1OK1JoUmgQKAAaQw9qYwUqABNHQ6F1VDkOhS1TuHQNVG5hQGpytsaFIqdrGSjoYDU2BlsYdcsSf1Sxp/7mA/31lmnsxyl7Jv8kOKtpHbdf/h8/wCI/wDpNPkuSTqbHlHO49SPTGa+Y8P/AIlx+R/7N717L73z+vudmTSy3fD0cr1q1ihlMMTGV4zi4m2CK/8A+tBySO5r3fDtTl1ieVx2x9F6/Vv+hz5Yxx8J2UdFepsowsgIyBkDJwKTajwHpZmeyH9R/Sh479SVk+QBZe/7UeXQeYZo00jA9/3OTWkY7VRDdsx3U2gDAzn3xUZJ7VwVGNlVr0ngAe5Or9qjzpPpFrEvcWG4wcsxK5+rONvQ5xnFTGbjzfHrY5QVcD3dtn6l3P8AcY7VeTHu+JChOuGYIrtl2YZHH+kPnPNZxyyhw+f1/wCSnjT5RcinVxt252II+RW8MkZdGTi0Zcd6sRf6R0ia6YiFQcfmZmVVX5JP9s1y6rWYtNHdkf8AVlwg5dHpXhHwobLzHeTW8iIrKowihSSME7k/Ud/2r4Hx3xX7dtjGFRi3V8vn9D1NNh8v1NzfxuY5BEVWQq3lswJUPj6SwG5GcV8/jcVJbujrfXB8/wDVOlTW8rrcA+YWZ3c7hyxyXDDkE/8AQr9R0WTDkwRlgdx/T5M8macZVLspKWX8px7cj9P+FdCTjzF/2JdM2ETEgEjHtXRG2uTNhLVTl6IQNVRYzc5rc5gE0AwE0CBmgAUFANMVEzQAuaABmgCE0DEoEGgYCaAFJoAgNAxNVTuQUTVSch0DVRdDoXNS2OgGkMjVUgQKgYKOwJT6AWpGiAUAMy1UlyCYY1GRqyBncgajj2GRk/epadcDs7rwVddNE8UccVw87N9Es8S4VgC2V0nSnB33PvXynjH+IvHJypQXe32+fq/0OvB5Sa9zrOu+K7O1k8m5m0OU1FQsrYU5ALFAdOd6+Uw+H6jNHfijaR2yywjw2eRdShtkciymWWI5ZcE61ydxJkA59+/zX6N4XqJ5MCjkhtkuH7P5o8vNBKXDtFBnrvcjOholJZcHG4Ofjf8A3U6uhN0mbLFdBzkY0DK9zNpG3JOBmonLai4xtmvkOTk7n1rnfZsuDG1SyhkNVEQ0eV/IcD+k7r+nb7YppSj91/h6CcU+zLO+pM6dwcMOCP8AVPeqlJyjdckRVOivbyaG+rg7ZPb0JqIS2St9FzVotXMhAGnG4Pz7Edq1ySkujOKT7KgIdgJfqB2AZVIz2xgbVinbqbtP3/6NGqVxOx/hs8VtdSOx0Ri1naQknSAulidPHY1438QaKEtJcI/FuS/Pg10uR7+XwUereI7m6neZZp4UP0wRRyMgWIZ0lwNi5zk/OO1V4f4Dp4adLNG2+bDJqZOXwlCa8mfAmnmlA3CysrAH1BxkV6ml8P0+lk5YlV9/ujKeWU1yYsj0rt4M+SGm+gFIqGirFK1DiFm2BrY50AmgQKAJTGCgAA0AgUAKTTAGqkOgGSlYweZRYCs1DYwZqbChaQyVV0AKVoCU+KtACoGCkMlCAhqm0AKXAyEUNV0IGKmhkxToAhaajYmxsVboRKOALvR+pm1lEyrrdEk8pT+XzGQqpb/RGrJ+K4/ENO8+neJetfrZpikoytmtZ2LO8jF5JGLyyHlmPP29B2FPBhhgxqEOkOUnJ2Y2arbAeS3ZSuoEakWRc90b8rD2NRjlHJe13Tr8V2gaaJGfqXALYOcLzgc/tWkpJL6CavgtrfqTggr6asAH7g81osqunx9TJwdCPfL2yfYA/wByMUebH0GoMqyTFzvsOwrNycnyaKO1GN6TKQjVLGQHHzQuABrI+KNzCjcSdGlFnHcj6oWaQMRzGysU+v2ONj/0eWHiGN6mWlk6kqa+dq+Pp7FeW63mvhs3lIWJWduyqMn7+ldOfJDFDfkaS92KKbdIxXTMmYmADIdDYYEAjkAg8jipx5lkxrb1+/yJeOpclZZDzncd+M/NFspr0LgugQQwIyOOQ2/Axz8GtVOMlU1+/kZ7WuhlvlPOR7Ef2xVrPF98C2MaG4DEgA4AyCe/2pxybnVA40ZCKuiQU11QwVFDJmmBs81ZzgzQACwoAUvTAUyUrCiazTGKTRQC0qGAmkMlIAU12BKGgRKVMYCaLroAUgJSGCq/0iBUDJTSGTFN/ICYpUBKACRVSQkQLS2jsIFUoishosAE0gFJqWx0K7bUSfA0jEay5KLFhYSTPohRnf8ApUZ/U8Ae5rPLlx4Y78slFe7KScnSPYLvwrFPaW0M4IaGKJQ6FQ40qAy5wdjg/wC6vzrH4vm02qy5cTtTbdPp2+H9f2z03gjKCT9Dz7xrOsEhs7SPyY1CtcS4IeYkZChjuU9T3O3Y19J4NDPq39qzzv2Xovw6T/oc2dxgtkUcw52r6VnIjGlERl276bJD5RkGBLGssTchlYA7e4zgisNPqMeZyUHzFuLXqmv3wOcWuyusJZgFBZjwoBJ/St8jjFbpNJfMSVmNtqHwBgrMo2PSujz3TabeJpDtkgAKv+s5wB9zWOfU4sEd2WSX79uxxi26R7L4P6I9rYpBPoZsylwPqXEjE6Tkb84r898W1cc+rebFa6+vCqz0cMHGG1mr8ZRtaWDiwhCZ+l3jCjykP5pMcscbDnGc9q18Ok9brIrUzv6+r9vYWX/x4/hR4+IwAABt/f3NfoqioqkecYz8UgBIcUmAM0hlmyHJ+1aY/ciZbDVumZ0HNO16BQuKkYCKVDLpatTmBQBCaBgpASmAM0rGCkATVMYtSBKAJTuhkpWwBVJ8CBWYyUDBTSANO2BKLAhpyfAgVAyYp0FjBapIVhp2AM0WBDQwEJqGyqATUtjoxk1JVCFqm2AQaabA6LpfjG9i0x25tkQsqhBbADJIGSVYEn3rx9X4Piz3knJuvdm8Mzjwkdj458cm1lEFoI5Jl3naTUY4x2U6SDrOxxnYV8t4b4I9ZcptqPp+/Y68mo2cI4Trviia8CieC3BX8ssZmDqO4+okFT6V9P4b4TLQzbhkbi+06r69dnJlzeYuUaNtzXsPkyRnsbCWdtFvG8jYzhBn7k8AfJFY59RiwR3ZJJL5/vkqMXLhHtCeHklsLe3ul3SKIHBGUdVAJRh9x71+cy8RyafW5NRp3239Gm/VHpeWpQUZHFfxAmSzRLSzj8oyrrnmAIPlZI0iQ7szEb77D5r2vCI5vEMvn55Wovj6/T0+Rjmcca2xVHCuNhX2kujhRgasijY2fX7uJQkN1PGi/lRGGkfYiuTNoMOZ3OPJSm49HpHhrxW0XSpbm+laVkmeNMhQ7sQuiMaQNyTz8ntXyfifha+2Rw4V2k/p7nXiy/A2zkU/iRfnJP4Y5JOhonOAf5cq4z6V6a/hnTtL4mn9f+DP7TM565ufMdnKRxljkpFqCA9yoYkj4zX0Onxyx41CUnJr1ff4nPJ27qiuy1q0IV1yKTXABghVu5BHI2/UU4RjL6kuTRcRABgVsooluyNRL2EgZqbGEPT3BRhkucMRg/I/4VDyU+h7TZ10HKQU0MNMAGgBDUjJSBEFNDIaJdgCkBKbBENSMFAEqv8ASADUDIKaEE1UuwQKkAUDDVMQRQIYU0AKABSGCgANRLoaFrMoxHmo9ShWNEuwItJDCaYjLaOVdWHKsrKfQg5B/aqUVKLi+mBWtTlAx3Z/8x2O5ZmOWYnuSaxwxUMaUeBy7MhrQRikqX2UeqeC+qyAGMFVQcIscKD5OlRk+9fH+KYouW53f1bO3E3R3Wdh8Cvk8qpnZE5j+IVqj2E5dQTGhkjPdWBAyD9zXqeA5Zw1kFF1udP5oyzpODs8bHFfpa6PKEelRSADvSQMSedj5cZJ0L5sip2DtpBbHrgAZrleOPnb65r9Cr4MfcVsIyCrQGQU12IxS96Uhld2xgjkEYP3rGfC3LvgOy/ZuSpzv9bD7CtsUm1z7mbXJlNayAWoAFAyvd7YI54qZcIq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6" descr="data:image/jpeg;base64,/9j/4AAQSkZJRgABAQAAAQABAAD/2wCEAAkGBxQSEBAUEBQUFRQUEBAQDxAUFBAUFRUUFBQXFhUVFBQYHCggGBolGxQUITEhJSorLi4vGB8zODMsNygtLisBCgoKDg0OGhAQGiwlHyQsLCwtLCwsLCwsLSwsLCwsLCwsLCwsLCwsLCwsLCwsLCwsLCwsLCwsLCwsLCwsLCwsLP/AABEIAHsBmAMBEQACEQEDEQH/xAAcAAACAgMBAQAAAAAAAAAAAAABAgAEAwUGBwj/xABCEAACAQMDAgUCBAQCBwcFAAABAgMABBESITEFQQYTUWFxIoEUMpGhB0JSsRUjYnKywdHh8BYzNHOCkvEkJUNTVP/EABsBAAMBAQEBAQAAAAAAAAAAAAABAgMEBQYH/8QANhEAAgIBBAAEAwYEBgMAAAAAAAECEQMEEiExBRNBUSJhcRQygZGx8AahwdEVM0JS4fEjJEP/2gAMAwEAAhEDEQA/ANbmvoTywUADNAC0DATTEKTQMBpAwUwATSDoUmmAtA0KTQIFAAzTH0TXQMBagBaBCsKAFIoKENAUQNQFDa6ADTAhG1IfoYyKQAoGKwzUvkExQcVN0VVjVpEQKkYGFJq+gTFFC+EfYGqGUhGpMZf6J0o3UwiRgrMkjIW4LKuQD6A+tcfiGrWkw+dJWk0nXsy8cHN7UGHotw0rRCF/MQ4dcfl9MtwBj33ofiGljijleRbX0/f8OwWObe1LkpXMelmXKtpJVipyMjkA98HaujHkWWCmun7ktU6MGaqwOp8M2lgkscl11CFXR0kWFNYwykMod2XHIGw/WvB8T1ufZLFixXaabddNVwk/37G+LHG02z1jqF1HEAZZEj1EqrOyrk84BY7/ABXwEMc5Oopv6Hp2q5PEutdGaOd2MqTrLI0huEZW1EnJDBc6DjbHHpX6R4RnxZsShCLi1Vpp/wAvdHlahOPL5EVQNhsK99JJUjibbGCk7DcnZQNyT2AHc0NpK31/IVHovUPBEc6xSRkwOUQyppyu6gthf5Wzn29q+AwfxNn0sp48i8yKb2u+e+OebX8/merLRxmlJce5x/im3jtpRbQIxIUPcXEoOWz+VIuBjbJI+K93wfV6rXN58jSiuorpfXt37X+Rz6iGPEtse/dmjdR3A/SvoGkcqbML2yntj4qXjTKU2VpbYjjcVjLE0aKaYkcW42zvxmkospvge4jwefgd/wBKc40xRlYqW5Pt80KDYOSR12qug4QaqAATQACaBgJpgSkAuaAsBNAxTTEKTQBKBiEUBQDQHQppgKTQBGoGLmgRNVAwZoGA0AKy0DFpAQGhBQ4kp2gJqpisDCkUJUgAik1Y7E4pfcK7CDVbrFQc007ARhWTRSBSGBVyQMgb7k5wPc43qWB3vgODp6XEei8866w4jjCSRr+U6tIZcsdOeT9q+R8c1eqy4ZY/LqHq+38vpz7fmd2nhBSu+TrPEzrJDLbrcxwTPGQpLoGAbbOknO4yMivl9InDLHJKDlFPn99HZN2qT5PGb2xaAmNlCldsAgjHYqw2I96/UsObFmwxnifwv98/M8dxadMqrVIAng/tVfUDaeJeqv1C58xxhEHlwRnB0LtrY/6TEZ+MV5fhnhi00WvVvlmmXLfZWgskTdVAbgsAAT+le1DFGPSOWU2yzqqySxZ+L5rba2W3Ts0jQPI7fL6uPavF1+hhqn8cpV/L8jqxTcFwjs+r+OHisbQr5bXlxEHxpPlooOHlZc7DsB3PxXymLwF5ddPD/oi+/wBDteqrGperOO6l4kvLhdM7W7L6eSQR7q2rINfTaPwKGkyLJim/pfD+TRyZNU8iqSNRJEc5U4Pccg/bsa9qUHe5OjnTVUyuLlwcFQcbbEg/pvWfmzTppMvYqsYTljpxpyDnJyffFPe5Pb1+Itu3kyJb4I343q4w5BytBMILZ77ftQ4K7Fu4oyYqqEb4rTOcUg0xC0hgzQMGaYA1UCBqoAmqkMXNMQKAFJoAFMYDQDFoAFAwZoAGaBoQmgQKQyUwCWoGTAoAUihhYtQMGaLHQ+qrFRMUUApFLoYpqWMxkYrN8FDKauDE0MyEYyDuMj3GcZH3Bo7br0DoxkUtrHYGpN10NFzoXU/wtzHPpL+WJGCD+YmNlUfqRXB4hp3qNPLEvX+6ZpjltlZrbhjPJJLcYkllbXIxAO/AAzwoAAA9BVaXS48OJYorhBOTbsKxBRhQAPQbCutRSjSJAq1KiBmWA7ZBwd9v+tqqiXIuqgAwOK3SoxbsNMRUuLobhd+QT2/51jLKqpGkYPtmOCDO7cdh6/NEMdrkuU/RFnSMk9yAufZeB8CtFCKba9TL0oGKoCz021Es8UZOkSOserGcajgHHziufV5ngwzypXtTdfQuEd0kvcy9Z8JXMUujQxZj/lvGCytjuCOPg152DxTSanE8scijXafDX1/4NpY5we1qzH1To5t/KFwUEzjUsQ3YKNi7Y2UZ2rXSeIYdXkccStL/AFdJv5LsWTFLGvi/IqAV6aMSE0CAWosdG/pHOZrCIPLEjcNIinHOGYA1M3UW0VFWzsuvp0+1n8l7V2+hWLrI3DZ7Fudq4sLz5I7lI3n5cXVGm8V9BjhEE1sS0E4BQHdgcZxn3H9jW2DNKVwl2jPJBRpx6ZT8SWAW5VIrd4dSR6YS2tiT3GCefTPbtV4Z3C3K/mGRc0kJL4TvFKAwONZ0puh3IzgkHC/fFC1OLn4uheXP2J0fp403okt3laOF8FWC+S65BZhkasEcDP5TtRlnzGpVb/McF3aNlY+E2k6Y8wic3BkQwAH80RK5IXgjBY/aspahLNtv4fX6lrG3C65Of6Z0O4uNXkQs+k4YjSoB9NTEDPtXRPNCH3mRGEn0gzdGmgnhjuo2TXIgwcYYagGwykg89j3pLLGcW4PoTi0+UXPHthHb30kcK6U0RsFySASu+M1GlnKeNORWWKUqRq+ldJnuWIt4mkIxqxgAZ4yzEAVrPLCC+J0TGLfQ/VuiXFtp/ERNHqOFJ0kE84DKSM+1GPLCf3XYSg12ZYfDF28XnLBIY8agw05K+oTOoj4FS9RjUtrlyNY5VdFK96ZNE6RyxsruqPGmxLK5IUgDPJBGOdquOSMlafAmmnTLl54VvIozJJbuqAZZvoOB6lVJI+4qI6jFJ0pDeOSVtFWz6JcSorxRO6NJ5SsuDl8ZxjOeO/HvVSywi6bCMW1aB1bodxbafxETR6s6SSrA/DKSM+1EMsMn3XYOLXaM1t4XvJIfNjt5GjI1Bhp3Hqqk6mHwKl6jEpbXJWNQlVpGy8d9HjgeyW3QgyWsbMo1MWkJxnB7n0FZabK5KTk/UvJFKqKTeC78JrNrJpxnmMtj/UDav2q/tOK63E+XL2NDW6EAmk2FEzRYUTFFAKRSY7JmlYxtVXYqARSYCmlQyRQs7BY1LOfyooJY/AFZ5JRxxcm6Xq2UueD1Cx8Jibp1vDdK0cqamDDSXTU5OO4IIPFfA6jxqen8RyZsD3QdJp3TpV/J+p6UdOp4lGXDOK8WrFBN+FtkxoCtczuCXYkZWNCdscEkbdq9/wAFz6rWP7Rml8PKSXS/D3+pz51DH8EVyaA1777OYxsKhjAnNEVyNklanNiRZtIhnnOPY/3PNXiS7M5SZaJrYhEoEYbs/Qft/epn91lQ+8azn4rlq/odJdtZQVAByQBn19N66Mck1SfJhJNMZ5lHJHxyf0FOWSMe2JJseFg2CpGDjfO33PampJq1yKvRnS9EtunI6PddQh1qyuIomOAynI1OV9RwP1r5zxPxLUuMsWDF2mm38/ZX+p2YcMbTkz0/qV/FDGZJ5EjjyB5jsFXLcb+9fnsME5z2QVv2R6m5JWzyfxNHbSTyz297FM0hy0ZkTWoHCxcAqPTn5r7z+H9U8UVp8uJxfpKuH9fZ/PpnnarHue5Sv5GiLV9U2cIpNTYxTSKOgzVHMWuk/wDiLf8A8+L/AGxUZPuP6MqP3kdN/EOxle+zHHI4MUQBVHYZ+rbIGK5dJOKxctds1zpufCM3itPIsenW7/8AehlkZfTGc/u+PtS0735ZzXQ8iqMYs3NwV/xyHXj/AML9Gf6vqx98ZrBX9mf1NHXmr6Go8Li7/wAVk8zzMapfP1atGnfRzt/Titc/l+Qq+RGPd5hOgf8Aede/1bn/AGpqebrF+H9BQ7mVenSv/gVxpZsi4QLpLZA1xZAxwME/qaqaX2lX7f3Er8pmO1txH0uN7uWYQNMxS3gVAxbJB8x27ZU7dqcneZqCVpdsEvg56Nh4hUGy6UVR0X8XFoWQ6nCnONTe+Af0rPD/AJmTn0fRU/ux49TRfxNX/wC4yf8Alw/7Nb6P/KX4k5/vmXodpp6ZPJPNKlqZgGit1TzGYaRu7flXjb2qcsrzJRSbr1CK+Btvg2XVFjPRYiiSrCLuIqJm1uU14LZ7A5OMVlC1qHyrp9Fyry+vUxfxDW6N9B+G83R5cf4Xy9WnVk5xjbPHPbHaq0vl+U1Lv1DLu3KjeXYX/tBbeZjV/hw0enmeZNnH/p11gr+zOv8Ad/RFf/T8DS9C6jHH1CcQx9RmuGMqzQyPa+Wd85bjSB2JPBrbJFvGrcUvRqyYtKTq7K8F48fQJmiJjJvGX6TgqrSDKgj22puKepV88f0Dny39TD1C4L+H7ZpmLYvMFiSW0gyDnnjIpwVal7fYH/lqyx/EuS5F3bfhvM0eUn4XytWkvk8Y2zjT9sdqWk2bJbu75sMu61RsfGFtLJ1bpixsqS+Tq1kBgpVmLHSeeDtWeCUY4Zt9WVNPehfDbQjq0iobya4VpRcTyFEiXA3/AMtd9OcAZ9sUs27yVdJeiFGt/rZ5z15cXd0MYxdXGB7ea2P2xXo4vuRfyRk+2UKuxUShcgKagomaLAGaOwIRTdAgZpWOg6qptUKi5YdYubcH8NMYsnLaUhbPzrU1wavQYtSv/IrNIZHDo7fqPjiSCwsySkt7OmvSy6UCByDI6qRgYGAAdz8V8b/gaza2eKNqEXVnofaNsE32cf1vxNJeafPt4VddhNE8gIH9JVhuPvtX0Xhfhc9DNqGRuD7T9/dfP3ObLlWRcrk1Jr3JNM5wOhHIxUtIEzE1TLgoElKQIuWWSuTqPYEkfsB/81riurMZ8MaW5Vdic+uN8fPpVSyRQlFszlqsRguJdIyQT8VM5bUOK3OihK2d8Yz2rCTvk3SoWNAWAJI32wTzUxSbSYS4RaFovvW6wxRl5jMqW6g5AAPcgbmqWOKdpC3N9jPjtiqpewuTYeJetveyR6xpigRUhjP8z6AHlb3zkD0HzXh+G+ER0s5zly23+V8HTlz70kjVaF9B+gr2lGPsYEJqWxgNKximkM6GtDlCrkEEHBBBBHII3BFAG6/7Y3v/APQ3/sh/vorD7Ni/2/r/AHNPNn7mnu7t5XLyOzucZZjk7cVtGMYqkiG2+zY23VhNdxS3zOyjCl0+llCg6SNOOCc7b81lLHtxuONFKVyuR1lt1qOOQSzdRNxHGHaG3EZDkkEDXgAEgE7n9q5HilJbY46b9TdTSduVnEjrUqvdNG2gXJk85djlXZiR7fmPHrXb5UWop+hhuabr1G6R4guLUMIJCqscsuFYZ4yARsaMmGGTmSCM5R6Mlp4ru4g4SY4d2kbIRvrY5ZhkbEk52pS0+OVWuhrJJdMr3HXriRAkkrMBL5w1YJD+ueftxVLDBO0vkLfIrdU6jJcSGSZtTkAE4A2AwNhtVQhGCqIpNt8mfpHiC4tQwgkKqxyykKyk+uGB3qcmCGTmSHGco9Au/ENzKkkcsrOkrK8itg5KkEY2+ngbDA2ojhhFppdBub4Z1g6hC0aJb9Te3t9CrJbSIzyLj8ypJjOPYH/hXJsnbcsdv3NrVUpUjQeMuurcXoltyyrFHHFC+6t9DM2odxu5/SujT4nCG2XryROalK0YbvxneuhjadsEaWIWNWYehYDP6UR02JO6B5Je5q/8Tl/D/htX+SZPNMeB+b55x3xWvlx3b65Jt1Qr9TlNutuXPkrIZVjwNmOd8843O3vS8qO7dXIbnVF+08V3kUPkx3DKgGlRhCVX0ViMgf2qJabG3ua5LU5e5Tu+tXEkkMjysZIVVIXGAVC8bgbnc7nmmsMUmkuw3vsu3XjO+coWnYaGDqFVFBYcFtI+r4O1QtNjiuhvJL3NHeXTyyPJIcu7F3bAGSedhWiW1UhMw6qLAgNVFiolAwUqYENO64QC1IyZpWMlV2gBmp5GQtk5JJOlVBO+FX8qj0A9KmMIpt1ywbdAcZq3yJBt3w66uMnfHtt8b1mpU1YSXBZvUABPc7DmtZpJWRC7oouKzkrNhGFS0CB5YznjPOCRn5xU7VdjLEsOlDkAb4A3O2OONu9aOO2PNGalb4HtJjoJb+XbV6gDuPWrxSe34vQicafBgnuNfAO3qMZqJ5FLouENvYqrkY9wP3oS4NC7+GUEH07CttiuzDc+h6smhWapGKaQw+U2nVg6dWnVjbVjOM+uKjet22+auvWh06sxtVJDDJGVxqBGQCMjGx4NSpqXXI6rsSiwAaPQaOjqzlBQApoAGKABigEDTQMGmgKFK0wF00ATTQArLQhsUrQFAIpgKRQAtAEagYlAEoABNAAoAjUDFpADFKhg00UvQdgK0qYWDFCTHYpBrOmVwLk0cgPAmp1X+plUf+ogf76mc9sXJ9JN/kNK3RtuteHpre48nSzlsmFkUnWueQBwR3HauDReLYNTp/OvbXab6f769zWeGUZbSh1GyaBgkpUSFQ7RAgsinjXjYE77VvptbDUJvG7S9ff6ev4kzxuHDKprr7iQLmpsYGOfT1GRkZ9xSfKAuW8jHOsDSRkEAgfG/NaRcm+TKSS6K11HpOx+KmaaZpCVlcnisywqMgg79sU0rQFhomZFz+Ycg9/Q/pitNspRV9oyUlGTEFj3yM/f96nyPUfmIyx2g7n9KtYvcTyew6RYz+3tWijRLlY1OyUAigaADSYwgZIA3JOABuSfQDvSfCsEeleAOiyJBcLdRYSUoVSQD6gAc5Tkdua+C/iTXY558c9PP4oXyvTr19T09Jjai964ZnvfDkNpFNLa23nTAFoo2YMcngLqOAozn1wO9cH+MarWSjizZdsenXH4uvX+RssEMabirZ5VI7lnaZi0rMWlZtjq7jHYDjFfoWmxRxYowh1XH/B5c5OUrYua1FQuaaA6LNaHKCgCE0DBQFAzQAM0AdZbeCCYYpZLmGISKrKHz/MMgZJGTiuR6tbnFRbo2WHi2yn1fwusMLyC7gkK4/y1P1Nk423O9Xj1DnJR2tCljpXZzddJmQmgBc0ASgYtAgZoAFAyE0UAKAENMQMUDJpoAhAoGLpFFABlooLF00bQsGmlQWDTTSoZCtKh2RUyQNuccgD7k8UmqHZ1/hPw9bPLG0t7bvIroyW0EsbHUDkBidzuOAPvXy/i/i+WMJY8WJq00217+y/v+R2YcCtNs9LuM4YKQGIOknffscZ3GcV8AlTtrg9Q8J6r0qWCaRbklpWYySSn/wDIWP5wfT0HbGK/U/DZ4MunjLB939H7P5njZtym1IqaK9FRpGdikVFDBp9ifYc0UBbE+gANhRj+Zhn/AJ1akoqnx9WYtX0Y5LtcfSVY52G//CiWWHpyNQYkdkcjVgDkipWN+pbyL0LmB2rejIhpgIaAJQAM0rChdVIZM0DFNKxlmy6pPBk20nlMeXEcTN8BmBxXLqtLDUR2z6/H+5cJuPR2HgjxTKPxb9QuWeKKBZQXWNdOGwcaAMk6lAHrXyfjXg0McMbwLlyr+R24M7be45y/8ZX00jvHO0EbMTFAqQtpT+XUWUkt3PvXdpf4b00cS8xXL1Ilq5Xwaq6u5ZW1TyeY3Gsoit99IGa9rSaOGlhsx9e3JhPI5u2YcV17WyLIRQ/kB0FWcoKBne3NgkXT7dIDbSSTl01GNmaZmbSPKYj6SueTj8tefGbllblaS+fX1OhqoKjTt4RyzxR3MT3KKWe2AcHYZKrIdi242rb7T03FqL9SXi9E+TB0/wAM+ZbpcSXEcMbSPGS4OzKcAc7kkH4Aqp6ipbFG2Ssdxts0NzHpd1DBgrModfytg4yvsa3TtJmbR6V1mzt5endPF1P5KiOMq2ktqPlDb22rzMcpxyz2K/8As65KLirZxvWum2ccWq2uzM+oDy/LZdu5zjbFduPJlk6lGl9TGUYJcM2HiTp8SdM6fIiKrvjW4GGbUhY6j33ArPDOTzTTfA5pKCF6x0+Jej2UqookaQ65AMM2deQT34H6U8c5PUSjfASivLTN54mezsTbn8HHI0kQBUhQqqmNwMHLHVz7Vz4VlzX8dUzSe2NcFAQWtpZrdvbpK9zIxggc6kiRizKu43wo5xz6VpeTJk8tSpLtk1GMd1dlfqVlBedOku4IVglhfTNGn5GGVycccNnPOxFVCU8eVY5O0+hNKUdyRd6vHaWln0+ZrZJJXgQKhwEYlFZ3kGPqIztn+qoxvJkyTjupWVLbGKdFDxHYQXHT4722iELeYI5ol2Uktp2A2zqxv6GrwznDK8UnfrZMknHcjcXvRBZJDHB08XjldVxM6axngqu23fbsMc5rGOXzW3Ke32RbhtSSjZoPH/Qo4Pw80KGITqdduf5HABOB25wR6iujS5pTuMndepGSKXKONrsMSYoGQmmAmaAJmgCOaSGxM07AmaVgAtSsdC6qLHRA1CYUXvD17HBdRTyj6YvMkOACxIjbAX3JwPvXneJ4nl0s4QXLVfzRrie2aZr+sXTXszz3Sgu+AqciKME6Y1+MnJ7kmstB4di02FQqy8mSUpWY4kCjAzj0yxH2ydq9DHjjjT2qjN2+xi9U5sW0QyVO8e0XzN+SPgkUt1jodLQ4+gKM7j/mAKFj/wBlEua6Lf4Zc8Z+a12RM3NsyE1ZIppgLigAUAM2KRQun4piomikOhTQADSGKaQCsoIweMg49wcj96TipdlJtdBJptoKATStACm+UOhagaN+as5gZoEdSevRpB0rQdT28kjyx4IwNZOMnbJB2rk8mUpZL6ZvvVR+RdgvbOG7e9W4L58x47YRuH1uNwzHbG5qHHLLH5W38SripbrNP1DqiP02CLV/mi6mlkTB2DFznPH81bQg1mcvSkQ2tiXzOdzXSZHf3PUbC6srSKe5aJokTUFjcnUE0kE6CMfFedGGbHklKMbv9+50NwlFJs0XU+n9OWJ2gvJJJAP8tDGwDHPBOgY/WuiE87kt0FX7+ZDjCuGbROoWd3063gnn8iSAjlGbOARkADfIPzmsdmTHlcoq0y7jKCTdUV/E3WLV+nW0Fs7Exy40spD6VDDW3b6iQfvV4MeRZpSmu0Kco7EkV/4g9YhuHtjA+sLBhtiMEkHSc99qekxSgpbvcWWSdUZrDq1rdWMdpeSGB4WzDNpLKQM4Bx7EjBx2pTx5MeV5IK77Q1KMo7ZCdV6xbW1g9nZyGZpX1Tz6Sq4ypIXPOygd9s75ox48k8qyTVV0gcoqO2JvPESW0lj0yO6kaEm3RoZgpZQRGgZXA3wQR+lYYXkWSbgr55Rc0nFJmg8S9bt47GOysnMoD+ZNOQQCQdW3G+rHsABXRhxzlkeTIq+RE5JR2ov9R63B1BIXa8ezmRNEyYl0PvkldBAO+cb9+KzhinhbWzcim1Nd0c14ru7YmFLV5ZiikS3MrOfMJOwVW4A37DnvzXTgU+XNJX6IznXSNB5hrcghfagYmaVhRM0WFAoGQmluAFOxgNKXYIWoKBmlaCgaqdpDoBkpb/kOga6W9thQjGpl2MWpGEJTUQscIBzWm1R5YuzGkhU5j23yV4U+uR2+R6VldO4javs2UEupQcYznY4yMHBFdMXuVmDVOhhVEsU0wAaAMf4hckE7gZOxwPv96zeSNtFbXVjtWgrFxSoLIBQOxTU8jNx0PoL3cVyYWAmi8sojfldW1ZGex+nbtXj+J+LfYcmNTXwyu36pqvT1XPJ0YcHmp16GmsLO5klaFYmMisVkUq2UI7McaV+53rol4hixwU8mSKi+U/dfKkLyG3SRj6zbtBJ5UkqF1AMqR6sJnhWbnVjfHxUafXLUw3riPp6X869vbkqWLY6fYsCADYDcDLAc+9d8FFLijFjk1doRBTiMhApUvcDca6o5wF6AQNVAwa6BWAtQMXVTEAmgAZoGAmgAZoGITTECkBBQM23WevSXMVtG4ULbx+WhUHLbAZbJ5wo4rLHiUJSa9S5S3JI1OK1JoUmgQKAAaQw9qYwUqABNHQ6F1VDkOhS1TuHQNVG5hQGpytsaFIqdrGSjoYDU2BlsYdcsSf1Sxp/7mA/31lmnsxyl7Jv8kOKtpHbdf/h8/wCI/wDpNPkuSTqbHlHO49SPTGa+Y8P/AIlx+R/7N717L73z+vudmTSy3fD0cr1q1ihlMMTGV4zi4m2CK/8A+tBySO5r3fDtTl1ieVx2x9F6/Vv+hz5Yxx8J2UdFepsowsgIyBkDJwKTajwHpZmeyH9R/Sh479SVk+QBZe/7UeXQeYZo00jA9/3OTWkY7VRDdsx3U2gDAzn3xUZJ7VwVGNlVr0ngAe5Or9qjzpPpFrEvcWG4wcsxK5+rONvQ5xnFTGbjzfHrY5QVcD3dtn6l3P8AcY7VeTHu+JChOuGYIrtl2YZHH+kPnPNZxyyhw+f1/wCSnjT5RcinVxt252II+RW8MkZdGTi0Zcd6sRf6R0ia6YiFQcfmZmVVX5JP9s1y6rWYtNHdkf8AVlwg5dHpXhHwobLzHeTW8iIrKowihSSME7k/Ud/2r4Hx3xX7dtjGFRi3V8vn9D1NNh8v1NzfxuY5BEVWQq3lswJUPj6SwG5GcV8/jcVJbujrfXB8/wDVOlTW8rrcA+YWZ3c7hyxyXDDkE/8AQr9R0WTDkwRlgdx/T5M8macZVLspKWX8px7cj9P+FdCTjzF/2JdM2ETEgEjHtXRG2uTNhLVTl6IQNVRYzc5rc5gE0AwE0CBmgAUFANMVEzQAuaABmgCE0DEoEGgYCaAFJoAgNAxNVTuQUTVSch0DVRdDoXNS2OgGkMjVUgQKgYKOwJT6AWpGiAUAMy1UlyCYY1GRqyBncgajj2GRk/epadcDs7rwVddNE8UccVw87N9Es8S4VgC2V0nSnB33PvXynjH+IvHJypQXe32+fq/0OvB5Sa9zrOu+K7O1k8m5m0OU1FQsrYU5ALFAdOd6+Uw+H6jNHfijaR2yywjw2eRdShtkciymWWI5ZcE61ydxJkA59+/zX6N4XqJ5MCjkhtkuH7P5o8vNBKXDtFBnrvcjOholJZcHG4Ofjf8A3U6uhN0mbLFdBzkY0DK9zNpG3JOBmonLai4xtmvkOTk7n1rnfZsuDG1SyhkNVEQ0eV/IcD+k7r+nb7YppSj91/h6CcU+zLO+pM6dwcMOCP8AVPeqlJyjdckRVOivbyaG+rg7ZPb0JqIS2St9FzVotXMhAGnG4Pz7Edq1ySkujOKT7KgIdgJfqB2AZVIz2xgbVinbqbtP3/6NGqVxOx/hs8VtdSOx0Ri1naQknSAulidPHY1438QaKEtJcI/FuS/Pg10uR7+XwUereI7m6neZZp4UP0wRRyMgWIZ0lwNi5zk/OO1V4f4Dp4adLNG2+bDJqZOXwlCa8mfAmnmlA3CysrAH1BxkV6ml8P0+lk5YlV9/ujKeWU1yYsj0rt4M+SGm+gFIqGirFK1DiFm2BrY50AmgQKAJTGCgAA0AgUAKTTAGqkOgGSlYweZRYCs1DYwZqbChaQyVV0AKVoCU+KtACoGCkMlCAhqm0AKXAyEUNV0IGKmhkxToAhaajYmxsVboRKOALvR+pm1lEyrrdEk8pT+XzGQqpb/RGrJ+K4/ENO8+neJetfrZpikoytmtZ2LO8jF5JGLyyHlmPP29B2FPBhhgxqEOkOUnJ2Y2arbAeS3ZSuoEakWRc90b8rD2NRjlHJe13Tr8V2gaaJGfqXALYOcLzgc/tWkpJL6CavgtrfqTggr6asAH7g81osqunx9TJwdCPfL2yfYA/wByMUebH0GoMqyTFzvsOwrNycnyaKO1GN6TKQjVLGQHHzQuABrI+KNzCjcSdGlFnHcj6oWaQMRzGysU+v2ONj/0eWHiGN6mWlk6kqa+dq+Pp7FeW63mvhs3lIWJWduyqMn7+ldOfJDFDfkaS92KKbdIxXTMmYmADIdDYYEAjkAg8jipx5lkxrb1+/yJeOpclZZDzncd+M/NFspr0LgugQQwIyOOQ2/Axz8GtVOMlU1+/kZ7WuhlvlPOR7Ef2xVrPF98C2MaG4DEgA4AyCe/2pxybnVA40ZCKuiQU11QwVFDJmmBs81ZzgzQACwoAUvTAUyUrCiazTGKTRQC0qGAmkMlIAU12BKGgRKVMYCaLroAUgJSGCq/0iBUDJTSGTFN/ICYpUBKACRVSQkQLS2jsIFUoishosAE0gFJqWx0K7bUSfA0jEay5KLFhYSTPohRnf8ApUZ/U8Ae5rPLlx4Y78slFe7KScnSPYLvwrFPaW0M4IaGKJQ6FQ40qAy5wdjg/wC6vzrH4vm02qy5cTtTbdPp2+H9f2z03gjKCT9Dz7xrOsEhs7SPyY1CtcS4IeYkZChjuU9T3O3Y19J4NDPq39qzzv2Xovw6T/oc2dxgtkUcw52r6VnIjGlERl276bJD5RkGBLGssTchlYA7e4zgisNPqMeZyUHzFuLXqmv3wOcWuyusJZgFBZjwoBJ/St8jjFbpNJfMSVmNtqHwBgrMo2PSujz3TabeJpDtkgAKv+s5wB9zWOfU4sEd2WSX79uxxi26R7L4P6I9rYpBPoZsylwPqXEjE6Tkb84r898W1cc+rebFa6+vCqz0cMHGG1mr8ZRtaWDiwhCZ+l3jCjykP5pMcscbDnGc9q18Ok9brIrUzv6+r9vYWX/x4/hR4+IwAABt/f3NfoqioqkecYz8UgBIcUmAM0hlmyHJ+1aY/ciZbDVumZ0HNO16BQuKkYCKVDLpatTmBQBCaBgpASmAM0rGCkATVMYtSBKAJTuhkpWwBVJ8CBWYyUDBTSANO2BKLAhpyfAgVAyYp0FjBapIVhp2AM0WBDQwEJqGyqATUtjoxk1JVCFqm2AQaabA6LpfjG9i0x25tkQsqhBbADJIGSVYEn3rx9X4Piz3knJuvdm8Mzjwkdj458cm1lEFoI5Jl3naTUY4x2U6SDrOxxnYV8t4b4I9ZcptqPp+/Y68mo2cI4Trviia8CieC3BX8ssZmDqO4+okFT6V9P4b4TLQzbhkbi+06r69dnJlzeYuUaNtzXsPkyRnsbCWdtFvG8jYzhBn7k8AfJFY59RiwR3ZJJL5/vkqMXLhHtCeHklsLe3ul3SKIHBGUdVAJRh9x71+cy8RyafW5NRp3239Gm/VHpeWpQUZHFfxAmSzRLSzj8oyrrnmAIPlZI0iQ7szEb77D5r2vCI5vEMvn55Wovj6/T0+Rjmcca2xVHCuNhX2kujhRgasijY2fX7uJQkN1PGi/lRGGkfYiuTNoMOZ3OPJSm49HpHhrxW0XSpbm+laVkmeNMhQ7sQuiMaQNyTz8ntXyfifha+2Rw4V2k/p7nXiy/A2zkU/iRfnJP4Y5JOhonOAf5cq4z6V6a/hnTtL4mn9f+DP7TM565ufMdnKRxljkpFqCA9yoYkj4zX0Onxyx41CUnJr1ff4nPJ27qiuy1q0IV1yKTXABghVu5BHI2/UU4RjL6kuTRcRABgVsooluyNRL2EgZqbGEPT3BRhkucMRg/I/4VDyU+h7TZ10HKQU0MNMAGgBDUjJSBEFNDIaJdgCkBKbBENSMFAEqv8ASADUDIKaEE1UuwQKkAUDDVMQRQIYU0AKABSGCgANRLoaFrMoxHmo9ShWNEuwItJDCaYjLaOVdWHKsrKfQg5B/aqUVKLi+mBWtTlAx3Z/8x2O5ZmOWYnuSaxwxUMaUeBy7MhrQRikqX2UeqeC+qyAGMFVQcIscKD5OlRk+9fH+KYouW53f1bO3E3R3Wdh8Cvk8qpnZE5j+IVqj2E5dQTGhkjPdWBAyD9zXqeA5Zw1kFF1udP5oyzpODs8bHFfpa6PKEelRSADvSQMSedj5cZJ0L5sip2DtpBbHrgAZrleOPnb65r9Cr4MfcVsIyCrQGQU12IxS96Uhld2xgjkEYP3rGfC3LvgOy/ZuSpzv9bD7CtsUm1z7mbXJlNayAWoAFAyvd7YI54qZcIqJ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8" descr="data:image/jpeg;base64,/9j/4AAQSkZJRgABAQAAAQABAAD/2wCEAAkGBxQSEBAUEBQUFRQUEBAQDxAUFBAUFRUUFBQXFhUVFBQYHCggGBolGxQUITEhJSorLi4vGB8zODMsNygtLisBCgoKDg0OGhAQGiwlHyQsLCwtLCwsLCwsLSwsLCwsLCwsLCwsLCwsLCwsLCwsLCwsLCwsLCwsLCwsLCwsLCwsLP/AABEIAHsBmAMBEQACEQEDEQH/xAAcAAACAgMBAQAAAAAAAAAAAAABAgAEAwUGBwj/xABCEAACAQMDAgUCBAQCBwcFAAABAgMABBESITEFQQYTUWFxIoEUMpGhB0JSsRUjYnKywdHh8BYzNHOCkvEkJUNTVP/EABsBAAMBAQEBAQAAAAAAAAAAAAABAgMEBQYH/8QANhEAAgIBBAAEAwYEBgMAAAAAAAECEQMEEiExBRNBUSJhcRQygZGx8AahwdEVM0JS4fEjJEP/2gAMAwEAAhEDEQA/ANbmvoTywUADNAC0DATTEKTQMBpAwUwATSDoUmmAtA0KTQIFAAzTH0TXQMBagBaBCsKAFIoKENAUQNQFDa6ADTAhG1IfoYyKQAoGKwzUvkExQcVN0VVjVpEQKkYGFJq+gTFFC+EfYGqGUhGpMZf6J0o3UwiRgrMkjIW4LKuQD6A+tcfiGrWkw+dJWk0nXsy8cHN7UGHotw0rRCF/MQ4dcfl9MtwBj33ofiGljijleRbX0/f8OwWObe1LkpXMelmXKtpJVipyMjkA98HaujHkWWCmun7ktU6MGaqwOp8M2lgkscl11CFXR0kWFNYwykMod2XHIGw/WvB8T1ufZLFixXaabddNVwk/37G+LHG02z1jqF1HEAZZEj1EqrOyrk84BY7/ABXwEMc5Oopv6Hp2q5PEutdGaOd2MqTrLI0huEZW1EnJDBc6DjbHHpX6R4RnxZsShCLi1Vpp/wAvdHlahOPL5EVQNhsK99JJUjibbGCk7DcnZQNyT2AHc0NpK31/IVHovUPBEc6xSRkwOUQyppyu6gthf5Wzn29q+AwfxNn0sp48i8yKb2u+e+OebX8/merLRxmlJce5x/im3jtpRbQIxIUPcXEoOWz+VIuBjbJI+K93wfV6rXN58jSiuorpfXt37X+Rz6iGPEtse/dmjdR3A/SvoGkcqbML2yntj4qXjTKU2VpbYjjcVjLE0aKaYkcW42zvxmkospvge4jwefgd/wBKc40xRlYqW5Pt80KDYOSR12qug4QaqAATQACaBgJpgSkAuaAsBNAxTTEKTQBKBiEUBQDQHQppgKTQBGoGLmgRNVAwZoGA0AKy0DFpAQGhBQ4kp2gJqpisDCkUJUgAik1Y7E4pfcK7CDVbrFQc007ARhWTRSBSGBVyQMgb7k5wPc43qWB3vgODp6XEei8866w4jjCSRr+U6tIZcsdOeT9q+R8c1eqy4ZY/LqHq+38vpz7fmd2nhBSu+TrPEzrJDLbrcxwTPGQpLoGAbbOknO4yMivl9InDLHJKDlFPn99HZN2qT5PGb2xaAmNlCldsAgjHYqw2I96/UsObFmwxnifwv98/M8dxadMqrVIAng/tVfUDaeJeqv1C58xxhEHlwRnB0LtrY/6TEZ+MV5fhnhi00WvVvlmmXLfZWgskTdVAbgsAAT+le1DFGPSOWU2yzqqySxZ+L5rba2W3Ts0jQPI7fL6uPavF1+hhqn8cpV/L8jqxTcFwjs+r+OHisbQr5bXlxEHxpPlooOHlZc7DsB3PxXymLwF5ddPD/oi+/wBDteqrGperOO6l4kvLhdM7W7L6eSQR7q2rINfTaPwKGkyLJim/pfD+TRyZNU8iqSNRJEc5U4Pccg/bsa9qUHe5OjnTVUyuLlwcFQcbbEg/pvWfmzTppMvYqsYTljpxpyDnJyffFPe5Pb1+Itu3kyJb4I343q4w5BytBMILZ77ftQ4K7Fu4oyYqqEb4rTOcUg0xC0hgzQMGaYA1UCBqoAmqkMXNMQKAFJoAFMYDQDFoAFAwZoAGaBoQmgQKQyUwCWoGTAoAUihhYtQMGaLHQ+qrFRMUUApFLoYpqWMxkYrN8FDKauDE0MyEYyDuMj3GcZH3Bo7br0DoxkUtrHYGpN10NFzoXU/wtzHPpL+WJGCD+YmNlUfqRXB4hp3qNPLEvX+6ZpjltlZrbhjPJJLcYkllbXIxAO/AAzwoAAA9BVaXS48OJYorhBOTbsKxBRhQAPQbCutRSjSJAq1KiBmWA7ZBwd9v+tqqiXIuqgAwOK3SoxbsNMRUuLobhd+QT2/51jLKqpGkYPtmOCDO7cdh6/NEMdrkuU/RFnSMk9yAufZeB8CtFCKba9TL0oGKoCz021Es8UZOkSOserGcajgHHziufV5ngwzypXtTdfQuEd0kvcy9Z8JXMUujQxZj/lvGCytjuCOPg152DxTSanE8scijXafDX1/4NpY5we1qzH1To5t/KFwUEzjUsQ3YKNi7Y2UZ2rXSeIYdXkccStL/AFdJv5LsWTFLGvi/IqAV6aMSE0CAWosdG/pHOZrCIPLEjcNIinHOGYA1M3UW0VFWzsuvp0+1n8l7V2+hWLrI3DZ7Fudq4sLz5I7lI3n5cXVGm8V9BjhEE1sS0E4BQHdgcZxn3H9jW2DNKVwl2jPJBRpx6ZT8SWAW5VIrd4dSR6YS2tiT3GCefTPbtV4Z3C3K/mGRc0kJL4TvFKAwONZ0puh3IzgkHC/fFC1OLn4uheXP2J0fp403okt3laOF8FWC+S65BZhkasEcDP5TtRlnzGpVb/McF3aNlY+E2k6Y8wic3BkQwAH80RK5IXgjBY/aspahLNtv4fX6lrG3C65Of6Z0O4uNXkQs+k4YjSoB9NTEDPtXRPNCH3mRGEn0gzdGmgnhjuo2TXIgwcYYagGwykg89j3pLLGcW4PoTi0+UXPHthHb30kcK6U0RsFySASu+M1GlnKeNORWWKUqRq+ldJnuWIt4mkIxqxgAZ4yzEAVrPLCC+J0TGLfQ/VuiXFtp/ERNHqOFJ0kE84DKSM+1GPLCf3XYSg12ZYfDF28XnLBIY8agw05K+oTOoj4FS9RjUtrlyNY5VdFK96ZNE6RyxsruqPGmxLK5IUgDPJBGOdquOSMlafAmmnTLl54VvIozJJbuqAZZvoOB6lVJI+4qI6jFJ0pDeOSVtFWz6JcSorxRO6NJ5SsuDl8ZxjOeO/HvVSywi6bCMW1aB1bodxbafxETR6s6SSrA/DKSM+1EMsMn3XYOLXaM1t4XvJIfNjt5GjI1Bhp3Hqqk6mHwKl6jEpbXJWNQlVpGy8d9HjgeyW3QgyWsbMo1MWkJxnB7n0FZabK5KTk/UvJFKqKTeC78JrNrJpxnmMtj/UDav2q/tOK63E+XL2NDW6EAmk2FEzRYUTFFAKRSY7JmlYxtVXYqARSYCmlQyRQs7BY1LOfyooJY/AFZ5JRxxcm6Xq2UueD1Cx8Jibp1vDdK0cqamDDSXTU5OO4IIPFfA6jxqen8RyZsD3QdJp3TpV/J+p6UdOp4lGXDOK8WrFBN+FtkxoCtczuCXYkZWNCdscEkbdq9/wAFz6rWP7Rml8PKSXS/D3+pz51DH8EVyaA1777OYxsKhjAnNEVyNklanNiRZtIhnnOPY/3PNXiS7M5SZaJrYhEoEYbs/Qft/epn91lQ+8azn4rlq/odJdtZQVAByQBn19N66Mck1SfJhJNMZ5lHJHxyf0FOWSMe2JJseFg2CpGDjfO33PampJq1yKvRnS9EtunI6PddQh1qyuIomOAynI1OV9RwP1r5zxPxLUuMsWDF2mm38/ZX+p2YcMbTkz0/qV/FDGZJ5EjjyB5jsFXLcb+9fnsME5z2QVv2R6m5JWzyfxNHbSTyz297FM0hy0ZkTWoHCxcAqPTn5r7z+H9U8UVp8uJxfpKuH9fZ/PpnnarHue5Sv5GiLV9U2cIpNTYxTSKOgzVHMWuk/wDiLf8A8+L/AGxUZPuP6MqP3kdN/EOxle+zHHI4MUQBVHYZ+rbIGK5dJOKxctds1zpufCM3itPIsenW7/8AehlkZfTGc/u+PtS0735ZzXQ8iqMYs3NwV/xyHXj/AML9Gf6vqx98ZrBX9mf1NHXmr6Go8Li7/wAVk8zzMapfP1atGnfRzt/Titc/l+Qq+RGPd5hOgf8Aede/1bn/AGpqebrF+H9BQ7mVenSv/gVxpZsi4QLpLZA1xZAxwME/qaqaX2lX7f3Er8pmO1txH0uN7uWYQNMxS3gVAxbJB8x27ZU7dqcneZqCVpdsEvg56Nh4hUGy6UVR0X8XFoWQ6nCnONTe+Af0rPD/AJmTn0fRU/ux49TRfxNX/wC4yf8Alw/7Nb6P/KX4k5/vmXodpp6ZPJPNKlqZgGit1TzGYaRu7flXjb2qcsrzJRSbr1CK+Btvg2XVFjPRYiiSrCLuIqJm1uU14LZ7A5OMVlC1qHyrp9Fyry+vUxfxDW6N9B+G83R5cf4Xy9WnVk5xjbPHPbHaq0vl+U1Lv1DLu3KjeXYX/tBbeZjV/hw0enmeZNnH/p11gr+zOv8Ad/RFf/T8DS9C6jHH1CcQx9RmuGMqzQyPa+Wd85bjSB2JPBrbJFvGrcUvRqyYtKTq7K8F48fQJmiJjJvGX6TgqrSDKgj22puKepV88f0Dny39TD1C4L+H7ZpmLYvMFiSW0gyDnnjIpwVal7fYH/lqyx/EuS5F3bfhvM0eUn4XytWkvk8Y2zjT9sdqWk2bJbu75sMu61RsfGFtLJ1bpixsqS+Tq1kBgpVmLHSeeDtWeCUY4Zt9WVNPehfDbQjq0iobya4VpRcTyFEiXA3/AMtd9OcAZ9sUs27yVdJeiFGt/rZ5z15cXd0MYxdXGB7ea2P2xXo4vuRfyRk+2UKuxUShcgKagomaLAGaOwIRTdAgZpWOg6qptUKi5YdYubcH8NMYsnLaUhbPzrU1wavQYtSv/IrNIZHDo7fqPjiSCwsySkt7OmvSy6UCByDI6qRgYGAAdz8V8b/gaza2eKNqEXVnofaNsE32cf1vxNJeafPt4VddhNE8gIH9JVhuPvtX0Xhfhc9DNqGRuD7T9/dfP3ObLlWRcrk1Jr3JNM5wOhHIxUtIEzE1TLgoElKQIuWWSuTqPYEkfsB/81riurMZ8MaW5Vdic+uN8fPpVSyRQlFszlqsRguJdIyQT8VM5bUOK3OihK2d8Yz2rCTvk3SoWNAWAJI32wTzUxSbSYS4RaFovvW6wxRl5jMqW6g5AAPcgbmqWOKdpC3N9jPjtiqpewuTYeJetveyR6xpigRUhjP8z6AHlb3zkD0HzXh+G+ER0s5zly23+V8HTlz70kjVaF9B+gr2lGPsYEJqWxgNKximkM6GtDlCrkEEHBBBBHII3BFAG6/7Y3v/APQ3/sh/vorD7Ni/2/r/AHNPNn7mnu7t5XLyOzucZZjk7cVtGMYqkiG2+zY23VhNdxS3zOyjCl0+llCg6SNOOCc7b81lLHtxuONFKVyuR1lt1qOOQSzdRNxHGHaG3EZDkkEDXgAEgE7n9q5HilJbY46b9TdTSduVnEjrUqvdNG2gXJk85djlXZiR7fmPHrXb5UWop+hhuabr1G6R4guLUMIJCqscsuFYZ4yARsaMmGGTmSCM5R6Mlp4ru4g4SY4d2kbIRvrY5ZhkbEk52pS0+OVWuhrJJdMr3HXriRAkkrMBL5w1YJD+ueftxVLDBO0vkLfIrdU6jJcSGSZtTkAE4A2AwNhtVQhGCqIpNt8mfpHiC4tQwgkKqxyykKyk+uGB3qcmCGTmSHGco9Au/ENzKkkcsrOkrK8itg5KkEY2+ngbDA2ojhhFppdBub4Z1g6hC0aJb9Te3t9CrJbSIzyLj8ypJjOPYH/hXJsnbcsdv3NrVUpUjQeMuurcXoltyyrFHHFC+6t9DM2odxu5/SujT4nCG2XryROalK0YbvxneuhjadsEaWIWNWYehYDP6UR02JO6B5Je5q/8Tl/D/htX+SZPNMeB+b55x3xWvlx3b65Jt1Qr9TlNutuXPkrIZVjwNmOd8843O3vS8qO7dXIbnVF+08V3kUPkx3DKgGlRhCVX0ViMgf2qJabG3ua5LU5e5Tu+tXEkkMjysZIVVIXGAVC8bgbnc7nmmsMUmkuw3vsu3XjO+coWnYaGDqFVFBYcFtI+r4O1QtNjiuhvJL3NHeXTyyPJIcu7F3bAGSedhWiW1UhMw6qLAgNVFiolAwUqYENO64QC1IyZpWMlV2gBmp5GQtk5JJOlVBO+FX8qj0A9KmMIpt1ywbdAcZq3yJBt3w66uMnfHtt8b1mpU1YSXBZvUABPc7DmtZpJWRC7oouKzkrNhGFS0CB5YznjPOCRn5xU7VdjLEsOlDkAb4A3O2OONu9aOO2PNGalb4HtJjoJb+XbV6gDuPWrxSe34vQicafBgnuNfAO3qMZqJ5FLouENvYqrkY9wP3oS4NC7+GUEH07CttiuzDc+h6smhWapGKaQw+U2nVg6dWnVjbVjOM+uKjet22+auvWh06sxtVJDDJGVxqBGQCMjGx4NSpqXXI6rsSiwAaPQaOjqzlBQApoAGKABigEDTQMGmgKFK0wF00ATTQArLQhsUrQFAIpgKRQAtAEagYlAEoABNAAoAjUDFpADFKhg00UvQdgK0qYWDFCTHYpBrOmVwLk0cgPAmp1X+plUf+ogf76mc9sXJ9JN/kNK3RtuteHpre48nSzlsmFkUnWueQBwR3HauDReLYNTp/OvbXab6f769zWeGUZbSh1GyaBgkpUSFQ7RAgsinjXjYE77VvptbDUJvG7S9ff6ev4kzxuHDKprr7iQLmpsYGOfT1GRkZ9xSfKAuW8jHOsDSRkEAgfG/NaRcm+TKSS6K11HpOx+KmaaZpCVlcnisywqMgg79sU0rQFhomZFz+Ycg9/Q/pitNspRV9oyUlGTEFj3yM/f96nyPUfmIyx2g7n9KtYvcTyew6RYz+3tWijRLlY1OyUAigaADSYwgZIA3JOABuSfQDvSfCsEeleAOiyJBcLdRYSUoVSQD6gAc5Tkdua+C/iTXY558c9PP4oXyvTr19T09Jjai964ZnvfDkNpFNLa23nTAFoo2YMcngLqOAozn1wO9cH+MarWSjizZdsenXH4uvX+RssEMabirZ5VI7lnaZi0rMWlZtjq7jHYDjFfoWmxRxYowh1XH/B5c5OUrYua1FQuaaA6LNaHKCgCE0DBQFAzQAM0AdZbeCCYYpZLmGISKrKHz/MMgZJGTiuR6tbnFRbo2WHi2yn1fwusMLyC7gkK4/y1P1Nk423O9Xj1DnJR2tCljpXZzddJmQmgBc0ASgYtAgZoAFAyE0UAKAENMQMUDJpoAhAoGLpFFABlooLF00bQsGmlQWDTTSoZCtKh2RUyQNuccgD7k8UmqHZ1/hPw9bPLG0t7bvIroyW0EsbHUDkBidzuOAPvXy/i/i+WMJY8WJq00217+y/v+R2YcCtNs9LuM4YKQGIOknffscZ3GcV8AlTtrg9Q8J6r0qWCaRbklpWYySSn/wDIWP5wfT0HbGK/U/DZ4MunjLB939H7P5njZtym1IqaK9FRpGdikVFDBp9ifYc0UBbE+gANhRj+Zhn/AJ1akoqnx9WYtX0Y5LtcfSVY52G//CiWWHpyNQYkdkcjVgDkipWN+pbyL0LmB2rejIhpgIaAJQAM0rChdVIZM0DFNKxlmy6pPBk20nlMeXEcTN8BmBxXLqtLDUR2z6/H+5cJuPR2HgjxTKPxb9QuWeKKBZQXWNdOGwcaAMk6lAHrXyfjXg0McMbwLlyr+R24M7be45y/8ZX00jvHO0EbMTFAqQtpT+XUWUkt3PvXdpf4b00cS8xXL1Ilq5Xwaq6u5ZW1TyeY3Gsoit99IGa9rSaOGlhsx9e3JhPI5u2YcV17WyLIRQ/kB0FWcoKBne3NgkXT7dIDbSSTl01GNmaZmbSPKYj6SueTj8tefGbllblaS+fX1OhqoKjTt4RyzxR3MT3KKWe2AcHYZKrIdi242rb7T03FqL9SXi9E+TB0/wAM+ZbpcSXEcMbSPGS4OzKcAc7kkH4Aqp6ipbFG2Ssdxts0NzHpd1DBgrModfytg4yvsa3TtJmbR6V1mzt5endPF1P5KiOMq2ktqPlDb22rzMcpxyz2K/8As65KLirZxvWum2ccWq2uzM+oDy/LZdu5zjbFduPJlk6lGl9TGUYJcM2HiTp8SdM6fIiKrvjW4GGbUhY6j33ArPDOTzTTfA5pKCF6x0+Jej2UqookaQ65AMM2deQT34H6U8c5PUSjfASivLTN54mezsTbn8HHI0kQBUhQqqmNwMHLHVz7Vz4VlzX8dUzSe2NcFAQWtpZrdvbpK9zIxggc6kiRizKu43wo5xz6VpeTJk8tSpLtk1GMd1dlfqVlBedOku4IVglhfTNGn5GGVycccNnPOxFVCU8eVY5O0+hNKUdyRd6vHaWln0+ZrZJJXgQKhwEYlFZ3kGPqIztn+qoxvJkyTjupWVLbGKdFDxHYQXHT4722iELeYI5ol2Uktp2A2zqxv6GrwznDK8UnfrZMknHcjcXvRBZJDHB08XjldVxM6axngqu23fbsMc5rGOXzW3Ke32RbhtSSjZoPH/Qo4Pw80KGITqdduf5HABOB25wR6iujS5pTuMndepGSKXKONrsMSYoGQmmAmaAJmgCOaSGxM07AmaVgAtSsdC6qLHRA1CYUXvD17HBdRTyj6YvMkOACxIjbAX3JwPvXneJ4nl0s4QXLVfzRrie2aZr+sXTXszz3Sgu+AqciKME6Y1+MnJ7kmstB4di02FQqy8mSUpWY4kCjAzj0yxH2ydq9DHjjjT2qjN2+xi9U5sW0QyVO8e0XzN+SPgkUt1jodLQ4+gKM7j/mAKFj/wBlEua6Lf4Zc8Z+a12RM3NsyE1ZIppgLigAUAM2KRQun4piomikOhTQADSGKaQCsoIweMg49wcj96TipdlJtdBJptoKATStACm+UOhagaN+as5gZoEdSevRpB0rQdT28kjyx4IwNZOMnbJB2rk8mUpZL6ZvvVR+RdgvbOG7e9W4L58x47YRuH1uNwzHbG5qHHLLH5W38SripbrNP1DqiP02CLV/mi6mlkTB2DFznPH81bQg1mcvSkQ2tiXzOdzXSZHf3PUbC6srSKe5aJokTUFjcnUE0kE6CMfFedGGbHklKMbv9+50NwlFJs0XU+n9OWJ2gvJJJAP8tDGwDHPBOgY/WuiE87kt0FX7+ZDjCuGbROoWd3063gnn8iSAjlGbOARkADfIPzmsdmTHlcoq0y7jKCTdUV/E3WLV+nW0Fs7Exy40spD6VDDW3b6iQfvV4MeRZpSmu0Kco7EkV/4g9YhuHtjA+sLBhtiMEkHSc99qekxSgpbvcWWSdUZrDq1rdWMdpeSGB4WzDNpLKQM4Bx7EjBx2pTx5MeV5IK77Q1KMo7ZCdV6xbW1g9nZyGZpX1Tz6Sq4ypIXPOygd9s75ox48k8qyTVV0gcoqO2JvPESW0lj0yO6kaEm3RoZgpZQRGgZXA3wQR+lYYXkWSbgr55Rc0nFJmg8S9bt47GOysnMoD+ZNOQQCQdW3G+rHsABXRhxzlkeTIq+RE5JR2ov9R63B1BIXa8ezmRNEyYl0PvkldBAO+cb9+KzhinhbWzcim1Nd0c14ru7YmFLV5ZiikS3MrOfMJOwVW4A37DnvzXTgU+XNJX6IznXSNB5hrcghfagYmaVhRM0WFAoGQmluAFOxgNKXYIWoKBmlaCgaqdpDoBkpb/kOga6W9thQjGpl2MWpGEJTUQscIBzWm1R5YuzGkhU5j23yV4U+uR2+R6VldO4javs2UEupQcYznY4yMHBFdMXuVmDVOhhVEsU0wAaAMf4hckE7gZOxwPv96zeSNtFbXVjtWgrFxSoLIBQOxTU8jNx0PoL3cVyYWAmi8sojfldW1ZGex+nbtXj+J+LfYcmNTXwyu36pqvT1XPJ0YcHmp16GmsLO5klaFYmMisVkUq2UI7McaV+53rol4hixwU8mSKi+U/dfKkLyG3SRj6zbtBJ5UkqF1AMqR6sJnhWbnVjfHxUafXLUw3riPp6X869vbkqWLY6fYsCADYDcDLAc+9d8FFLijFjk1doRBTiMhApUvcDca6o5wF6AQNVAwa6BWAtQMXVTEAmgAZoGAmgAZoGITTECkBBQM23WevSXMVtG4ULbx+WhUHLbAZbJ5wo4rLHiUJSa9S5S3JI1OK1JoUmgQKAAaQw9qYwUqABNHQ6F1VDkOhS1TuHQNVG5hQGpytsaFIqdrGSjoYDU2BlsYdcsSf1Sxp/7mA/31lmnsxyl7Jv8kOKtpHbdf/h8/wCI/wDpNPkuSTqbHlHO49SPTGa+Y8P/AIlx+R/7N717L73z+vudmTSy3fD0cr1q1ihlMMTGV4zi4m2CK/8A+tBySO5r3fDtTl1ieVx2x9F6/Vv+hz5Yxx8J2UdFepsowsgIyBkDJwKTajwHpZmeyH9R/Sh479SVk+QBZe/7UeXQeYZo00jA9/3OTWkY7VRDdsx3U2gDAzn3xUZJ7VwVGNlVr0ngAe5Or9qjzpPpFrEvcWG4wcsxK5+rONvQ5xnFTGbjzfHrY5QVcD3dtn6l3P8AcY7VeTHu+JChOuGYIrtl2YZHH+kPnPNZxyyhw+f1/wCSnjT5RcinVxt252II+RW8MkZdGTi0Zcd6sRf6R0ia6YiFQcfmZmVVX5JP9s1y6rWYtNHdkf8AVlwg5dHpXhHwobLzHeTW8iIrKowihSSME7k/Ud/2r4Hx3xX7dtjGFRi3V8vn9D1NNh8v1NzfxuY5BEVWQq3lswJUPj6SwG5GcV8/jcVJbujrfXB8/wDVOlTW8rrcA+YWZ3c7hyxyXDDkE/8AQr9R0WTDkwRlgdx/T5M8macZVLspKWX8px7cj9P+FdCTjzF/2JdM2ETEgEjHtXRG2uTNhLVTl6IQNVRYzc5rc5gE0AwE0CBmgAUFANMVEzQAuaABmgCE0DEoEGgYCaAFJoAgNAxNVTuQUTVSch0DVRdDoXNS2OgGkMjVUgQKgYKOwJT6AWpGiAUAMy1UlyCYY1GRqyBncgajj2GRk/epadcDs7rwVddNE8UccVw87N9Es8S4VgC2V0nSnB33PvXynjH+IvHJypQXe32+fq/0OvB5Sa9zrOu+K7O1k8m5m0OU1FQsrYU5ALFAdOd6+Uw+H6jNHfijaR2yywjw2eRdShtkciymWWI5ZcE61ydxJkA59+/zX6N4XqJ5MCjkhtkuH7P5o8vNBKXDtFBnrvcjOholJZcHG4Ofjf8A3U6uhN0mbLFdBzkY0DK9zNpG3JOBmonLai4xtmvkOTk7n1rnfZsuDG1SyhkNVEQ0eV/IcD+k7r+nb7YppSj91/h6CcU+zLO+pM6dwcMOCP8AVPeqlJyjdckRVOivbyaG+rg7ZPb0JqIS2St9FzVotXMhAGnG4Pz7Edq1ySkujOKT7KgIdgJfqB2AZVIz2xgbVinbqbtP3/6NGqVxOx/hs8VtdSOx0Ri1naQknSAulidPHY1438QaKEtJcI/FuS/Pg10uR7+XwUereI7m6neZZp4UP0wRRyMgWIZ0lwNi5zk/OO1V4f4Dp4adLNG2+bDJqZOXwlCa8mfAmnmlA3CysrAH1BxkV6ml8P0+lk5YlV9/ujKeWU1yYsj0rt4M+SGm+gFIqGirFK1DiFm2BrY50AmgQKAJTGCgAA0AgUAKTTAGqkOgGSlYweZRYCs1DYwZqbChaQyVV0AKVoCU+KtACoGCkMlCAhqm0AKXAyEUNV0IGKmhkxToAhaajYmxsVboRKOALvR+pm1lEyrrdEk8pT+XzGQqpb/RGrJ+K4/ENO8+neJetfrZpikoytmtZ2LO8jF5JGLyyHlmPP29B2FPBhhgxqEOkOUnJ2Y2arbAeS3ZSuoEakWRc90b8rD2NRjlHJe13Tr8V2gaaJGfqXALYOcLzgc/tWkpJL6CavgtrfqTggr6asAH7g81osqunx9TJwdCPfL2yfYA/wByMUebH0GoMqyTFzvsOwrNycnyaKO1GN6TKQjVLGQHHzQuABrI+KNzCjcSdGlFnHcj6oWaQMRzGysU+v2ONj/0eWHiGN6mWlk6kqa+dq+Pp7FeW63mvhs3lIWJWduyqMn7+ldOfJDFDfkaS92KKbdIxXTMmYmADIdDYYEAjkAg8jipx5lkxrb1+/yJeOpclZZDzncd+M/NFspr0LgugQQwIyOOQ2/Axz8GtVOMlU1+/kZ7WuhlvlPOR7Ef2xVrPF98C2MaG4DEgA4AyCe/2pxybnVA40ZCKuiQU11QwVFDJmmBs81ZzgzQACwoAUvTAUyUrCiazTGKTRQC0qGAmkMlIAU12BKGgRKVMYCaLroAUgJSGCq/0iBUDJTSGTFN/ICYpUBKACRVSQkQLS2jsIFUoishosAE0gFJqWx0K7bUSfA0jEay5KLFhYSTPohRnf8ApUZ/U8Ae5rPLlx4Y78slFe7KScnSPYLvwrFPaW0M4IaGKJQ6FQ40qAy5wdjg/wC6vzrH4vm02qy5cTtTbdPp2+H9f2z03gjKCT9Dz7xrOsEhs7SPyY1CtcS4IeYkZChjuU9T3O3Y19J4NDPq39qzzv2Xovw6T/oc2dxgtkUcw52r6VnIjGlERl276bJD5RkGBLGssTchlYA7e4zgisNPqMeZyUHzFuLXqmv3wOcWuyusJZgFBZjwoBJ/St8jjFbpNJfMSVmNtqHwBgrMo2PSujz3TabeJpDtkgAKv+s5wB9zWOfU4sEd2WSX79uxxi26R7L4P6I9rYpBPoZsylwPqXEjE6Tkb84r898W1cc+rebFa6+vCqz0cMHGG1mr8ZRtaWDiwhCZ+l3jCjykP5pMcscbDnGc9q18Ok9brIrUzv6+r9vYWX/x4/hR4+IwAABt/f3NfoqioqkecYz8UgBIcUmAM0hlmyHJ+1aY/ciZbDVumZ0HNO16BQuKkYCKVDLpatTmBQBCaBgpASmAM0rGCkATVMYtSBKAJTuhkpWwBVJ8CBWYyUDBTSANO2BKLAhpyfAgVAyYp0FjBapIVhp2AM0WBDQwEJqGyqATUtjoxk1JVCFqm2AQaabA6LpfjG9i0x25tkQsqhBbADJIGSVYEn3rx9X4Piz3knJuvdm8Mzjwkdj458cm1lEFoI5Jl3naTUY4x2U6SDrOxxnYV8t4b4I9ZcptqPp+/Y68mo2cI4Trviia8CieC3BX8ssZmDqO4+okFT6V9P4b4TLQzbhkbi+06r69dnJlzeYuUaNtzXsPkyRnsbCWdtFvG8jYzhBn7k8AfJFY59RiwR3ZJJL5/vkqMXLhHtCeHklsLe3ul3SKIHBGUdVAJRh9x71+cy8RyafW5NRp3239Gm/VHpeWpQUZHFfxAmSzRLSzj8oyrrnmAIPlZI0iQ7szEb77D5r2vCI5vEMvn55Wovj6/T0+Rjmcca2xVHCuNhX2kujhRgasijY2fX7uJQkN1PGi/lRGGkfYiuTNoMOZ3OPJSm49HpHhrxW0XSpbm+laVkmeNMhQ7sQuiMaQNyTz8ntXyfifha+2Rw4V2k/p7nXiy/A2zkU/iRfnJP4Y5JOhonOAf5cq4z6V6a/hnTtL4mn9f+DP7TM565ufMdnKRxljkpFqCA9yoYkj4zX0Onxyx41CUnJr1ff4nPJ27qiuy1q0IV1yKTXABghVu5BHI2/UU4RjL6kuTRcRABgVsooluyNRL2EgZqbGEPT3BRhkucMRg/I/4VDyU+h7TZ10HKQU0MNMAGgBDUjJSBEFNDIaJdgCkBKbBENSMFAEqv8ASADUDIKaEE1UuwQKkAUDDVMQRQIYU0AKABSGCgANRLoaFrMoxHmo9ShWNEuwItJDCaYjLaOVdWHKsrKfQg5B/aqUVKLi+mBWtTlAx3Z/8x2O5ZmOWYnuSaxwxUMaUeBy7MhrQRikqX2UeqeC+qyAGMFVQcIscKD5OlRk+9fH+KYouW53f1bO3E3R3Wdh8Cvk8qpnZE5j+IVqj2E5dQTGhkjPdWBAyD9zXqeA5Zw1kFF1udP5oyzpODs8bHFfpa6PKEelRSADvSQMSedj5cZJ0L5sip2DtpBbHrgAZrleOPnb65r9Cr4MfcVsIyCrQGQU12IxS96Uhld2xgjkEYP3rGfC3LvgOy/ZuSpzv9bD7CtsUm1z7mbXJlNayAWoAFAyvd7YI54qZcIqJ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24924" y="6639163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000" b="0" i="1" dirty="0" err="1" smtClean="0">
                <a:solidFill>
                  <a:schemeClr val="bg1"/>
                </a:solidFill>
                <a:latin typeface="PF Square Sans Pro" panose="02000506040000020004" pitchFamily="2" charset="0"/>
              </a:rPr>
              <a:t>Informatics</a:t>
            </a:r>
            <a:endParaRPr lang="en-GB" sz="1000" b="0" i="1" dirty="0" err="1" smtClean="0">
              <a:solidFill>
                <a:schemeClr val="bg1"/>
              </a:solidFill>
              <a:latin typeface="PF Square Sans Pro" panose="02000506040000020004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CEF Telecom | DG CNECT</a:t>
            </a:r>
            <a:endParaRPr lang="en-GB" dirty="0"/>
          </a:p>
        </p:txBody>
      </p:sp>
      <p:grpSp>
        <p:nvGrpSpPr>
          <p:cNvPr id="41" name="Group 40"/>
          <p:cNvGrpSpPr/>
          <p:nvPr/>
        </p:nvGrpSpPr>
        <p:grpSpPr>
          <a:xfrm>
            <a:off x="4237105" y="5373216"/>
            <a:ext cx="2614007" cy="976619"/>
            <a:chOff x="891963" y="4611768"/>
            <a:chExt cx="2614007" cy="976619"/>
          </a:xfrm>
        </p:grpSpPr>
        <p:sp>
          <p:nvSpPr>
            <p:cNvPr id="46" name="Isosceles Triangle 45"/>
            <p:cNvSpPr/>
            <p:nvPr/>
          </p:nvSpPr>
          <p:spPr bwMode="auto">
            <a:xfrm>
              <a:off x="891963" y="4611768"/>
              <a:ext cx="1965935" cy="550343"/>
            </a:xfrm>
            <a:prstGeom prst="triangle">
              <a:avLst>
                <a:gd name="adj" fmla="val 11757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/>
              <a:endParaRPr lang="en-GB" sz="1200" b="0" smtClean="0">
                <a:solidFill>
                  <a:srgbClr val="0F5494"/>
                </a:solidFill>
              </a:endParaRPr>
            </a:p>
          </p:txBody>
        </p:sp>
        <p:sp>
          <p:nvSpPr>
            <p:cNvPr id="47" name="Content Placeholder 2"/>
            <p:cNvSpPr txBox="1">
              <a:spLocks/>
            </p:cNvSpPr>
            <p:nvPr/>
          </p:nvSpPr>
          <p:spPr bwMode="auto">
            <a:xfrm>
              <a:off x="2209666" y="5162111"/>
              <a:ext cx="1296304" cy="426276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GB"/>
              </a:defPPr>
              <a:lvl1pPr marL="3175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  <a:defRPr sz="1400" b="0" i="0">
                  <a:solidFill>
                    <a:schemeClr val="bg1"/>
                  </a:solidFill>
                </a:defRPr>
              </a:lvl1pPr>
            </a:lstStyle>
            <a:p>
              <a:r>
                <a:rPr lang="en-GB" sz="1200" dirty="0">
                  <a:solidFill>
                    <a:srgbClr val="000000"/>
                  </a:solidFill>
                </a:rPr>
                <a:t>Generic Services</a:t>
              </a:r>
            </a:p>
          </p:txBody>
        </p:sp>
        <p:sp>
          <p:nvSpPr>
            <p:cNvPr id="48" name="Content Placeholder 2"/>
            <p:cNvSpPr txBox="1">
              <a:spLocks/>
            </p:cNvSpPr>
            <p:nvPr/>
          </p:nvSpPr>
          <p:spPr bwMode="auto">
            <a:xfrm>
              <a:off x="891963" y="5162111"/>
              <a:ext cx="1296304" cy="426276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GB"/>
              </a:defPPr>
              <a:lvl1pPr marL="3175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  <a:defRPr sz="1200" b="0" i="0">
                  <a:solidFill>
                    <a:srgbClr val="000000"/>
                  </a:solidFill>
                </a:defRPr>
              </a:lvl1pPr>
            </a:lstStyle>
            <a:p>
              <a:r>
                <a:rPr lang="en-GB" dirty="0"/>
                <a:t>Core Service Platforms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328697" y="4249941"/>
            <a:ext cx="12961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0" dirty="0" smtClean="0">
                <a:solidFill>
                  <a:srgbClr val="000000"/>
                </a:solidFill>
              </a:rPr>
              <a:t>€170 million</a:t>
            </a:r>
            <a:endParaRPr lang="en-GB" sz="1400" b="0" dirty="0">
              <a:solidFill>
                <a:srgbClr val="000000"/>
              </a:solidFill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2328697" y="4548912"/>
            <a:ext cx="1260141" cy="400955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marL="3175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 sz="1400" b="1" i="0">
                <a:solidFill>
                  <a:schemeClr val="bg1"/>
                </a:solidFill>
              </a:defRPr>
            </a:lvl1pPr>
          </a:lstStyle>
          <a:p>
            <a:r>
              <a:rPr lang="en-GB" b="0" dirty="0" smtClean="0">
                <a:solidFill>
                  <a:srgbClr val="000000"/>
                </a:solidFill>
              </a:rPr>
              <a:t>Broadband</a:t>
            </a:r>
            <a:endParaRPr lang="en-GB" b="0" dirty="0">
              <a:solidFill>
                <a:srgbClr val="000000"/>
              </a:solidFill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2184681" y="2636912"/>
            <a:ext cx="2794223" cy="910639"/>
          </a:xfrm>
          <a:prstGeom prst="rect">
            <a:avLst/>
          </a:prstGeom>
          <a:noFill/>
          <a:ln w="41275" cmpd="sng">
            <a:solidFill>
              <a:srgbClr val="2D5EC1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marL="3175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 sz="1400" b="1" i="0">
                <a:solidFill>
                  <a:schemeClr val="bg1"/>
                </a:solidFill>
              </a:defRPr>
            </a:lvl1pPr>
          </a:lstStyle>
          <a:p>
            <a:r>
              <a:rPr lang="en-GB" sz="2400" dirty="0">
                <a:solidFill>
                  <a:srgbClr val="000000"/>
                </a:solidFill>
              </a:rPr>
              <a:t>€1.14 billion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170592" y="3717032"/>
            <a:ext cx="279422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800" dirty="0" smtClean="0">
                <a:solidFill>
                  <a:srgbClr val="000000"/>
                </a:solidFill>
              </a:rPr>
              <a:t>Work Programmes</a:t>
            </a:r>
            <a:endParaRPr lang="en-GB" sz="1800" dirty="0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24682" y="4249941"/>
            <a:ext cx="12961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0" dirty="0" smtClean="0">
                <a:solidFill>
                  <a:srgbClr val="000000"/>
                </a:solidFill>
              </a:rPr>
              <a:t>€970 million</a:t>
            </a:r>
            <a:endParaRPr lang="en-GB" sz="1400" b="0" dirty="0">
              <a:solidFill>
                <a:srgbClr val="0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74648" y="3301330"/>
            <a:ext cx="23042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b="0" dirty="0">
                <a:solidFill>
                  <a:srgbClr val="000000"/>
                </a:solidFill>
              </a:rPr>
              <a:t>Regulation no 283/2014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572809" y="5373216"/>
            <a:ext cx="2614007" cy="976619"/>
            <a:chOff x="891963" y="4611768"/>
            <a:chExt cx="2614007" cy="976619"/>
          </a:xfrm>
        </p:grpSpPr>
        <p:sp>
          <p:nvSpPr>
            <p:cNvPr id="24" name="Isosceles Triangle 23"/>
            <p:cNvSpPr/>
            <p:nvPr/>
          </p:nvSpPr>
          <p:spPr bwMode="auto">
            <a:xfrm>
              <a:off x="1585561" y="4611768"/>
              <a:ext cx="1920250" cy="550343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/>
              <a:endParaRPr lang="en-GB" sz="1200" b="0" smtClean="0">
                <a:solidFill>
                  <a:srgbClr val="0F5494"/>
                </a:solidFill>
              </a:endParaRPr>
            </a:p>
          </p:txBody>
        </p:sp>
        <p:sp>
          <p:nvSpPr>
            <p:cNvPr id="31" name="Content Placeholder 2"/>
            <p:cNvSpPr txBox="1">
              <a:spLocks/>
            </p:cNvSpPr>
            <p:nvPr/>
          </p:nvSpPr>
          <p:spPr bwMode="auto">
            <a:xfrm>
              <a:off x="2209666" y="5162111"/>
              <a:ext cx="1296304" cy="426276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GB"/>
              </a:defPPr>
              <a:lvl1pPr marL="3175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  <a:defRPr sz="1400" b="0" i="0">
                  <a:solidFill>
                    <a:schemeClr val="bg1"/>
                  </a:solidFill>
                </a:defRPr>
              </a:lvl1pPr>
            </a:lstStyle>
            <a:p>
              <a:r>
                <a:rPr lang="en-GB" sz="1200" dirty="0">
                  <a:solidFill>
                    <a:srgbClr val="000000"/>
                  </a:solidFill>
                </a:rPr>
                <a:t>Generic Services</a:t>
              </a:r>
            </a:p>
          </p:txBody>
        </p:sp>
        <p:sp>
          <p:nvSpPr>
            <p:cNvPr id="34" name="Content Placeholder 2"/>
            <p:cNvSpPr txBox="1">
              <a:spLocks/>
            </p:cNvSpPr>
            <p:nvPr/>
          </p:nvSpPr>
          <p:spPr bwMode="auto">
            <a:xfrm>
              <a:off x="891963" y="5162111"/>
              <a:ext cx="1296304" cy="426276"/>
            </a:xfrm>
            <a:prstGeom prst="rect">
              <a:avLst/>
            </a:prstGeom>
            <a:solidFill>
              <a:srgbClr val="2D5EC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GB"/>
              </a:defPPr>
              <a:lvl1pPr marL="3175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  <a:defRPr sz="1400" b="1" i="0">
                  <a:solidFill>
                    <a:schemeClr val="bg1"/>
                  </a:solidFill>
                </a:defRPr>
              </a:lvl1pPr>
            </a:lstStyle>
            <a:p>
              <a:r>
                <a:rPr lang="en-GB" sz="1200" b="0" dirty="0" smtClean="0">
                  <a:solidFill>
                    <a:srgbClr val="FFFFFF"/>
                  </a:solidFill>
                </a:rPr>
                <a:t>Core Service Platforms</a:t>
              </a:r>
              <a:endParaRPr lang="en-GB" sz="1200" b="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715055" y="4725144"/>
            <a:ext cx="2695897" cy="961919"/>
            <a:chOff x="258405" y="5363726"/>
            <a:chExt cx="2695897" cy="961919"/>
          </a:xfrm>
        </p:grpSpPr>
        <p:sp>
          <p:nvSpPr>
            <p:cNvPr id="33" name="Isosceles Triangle 32"/>
            <p:cNvSpPr/>
            <p:nvPr/>
          </p:nvSpPr>
          <p:spPr bwMode="auto">
            <a:xfrm>
              <a:off x="570563" y="5363726"/>
              <a:ext cx="1920250" cy="550343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/>
              <a:endParaRPr lang="en-GB" sz="1200" b="0" smtClean="0">
                <a:solidFill>
                  <a:srgbClr val="0F5494"/>
                </a:solidFill>
              </a:endParaRPr>
            </a:p>
          </p:txBody>
        </p:sp>
        <p:sp>
          <p:nvSpPr>
            <p:cNvPr id="35" name="Content Placeholder 2"/>
            <p:cNvSpPr txBox="1">
              <a:spLocks/>
            </p:cNvSpPr>
            <p:nvPr/>
          </p:nvSpPr>
          <p:spPr bwMode="auto">
            <a:xfrm>
              <a:off x="258405" y="5899369"/>
              <a:ext cx="1296304" cy="426276"/>
            </a:xfrm>
            <a:prstGeom prst="rect">
              <a:avLst/>
            </a:prstGeom>
            <a:solidFill>
              <a:srgbClr val="2D5EC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GB"/>
              </a:defPPr>
              <a:lvl1pPr marL="3175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  <a:defRPr sz="1400" b="1" i="0">
                  <a:solidFill>
                    <a:schemeClr val="bg1"/>
                  </a:solidFill>
                </a:defRPr>
              </a:lvl1pPr>
            </a:lstStyle>
            <a:p>
              <a:r>
                <a:rPr lang="en-GB" sz="1200" b="0" dirty="0" smtClean="0">
                  <a:solidFill>
                    <a:srgbClr val="FFFFFF"/>
                  </a:solidFill>
                </a:rPr>
                <a:t>Building block</a:t>
              </a:r>
              <a:endParaRPr lang="en-GB" sz="1200" b="0" dirty="0">
                <a:solidFill>
                  <a:srgbClr val="FFFFFF"/>
                </a:solidFill>
              </a:endParaRPr>
            </a:p>
          </p:txBody>
        </p:sp>
        <p:sp>
          <p:nvSpPr>
            <p:cNvPr id="36" name="Content Placeholder 2"/>
            <p:cNvSpPr txBox="1">
              <a:spLocks/>
            </p:cNvSpPr>
            <p:nvPr/>
          </p:nvSpPr>
          <p:spPr bwMode="auto">
            <a:xfrm>
              <a:off x="1657998" y="5899369"/>
              <a:ext cx="1296304" cy="426276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GB"/>
              </a:defPPr>
              <a:lvl1pPr marL="3175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  <a:defRPr sz="1200" b="0" i="0">
                  <a:solidFill>
                    <a:srgbClr val="000000"/>
                  </a:solidFill>
                </a:defRPr>
              </a:lvl1pPr>
            </a:lstStyle>
            <a:p>
              <a:r>
                <a:rPr lang="en-GB" dirty="0"/>
                <a:t>Sector-specific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452320" y="5773727"/>
            <a:ext cx="1290738" cy="576108"/>
            <a:chOff x="6280454" y="4432775"/>
            <a:chExt cx="1290738" cy="576108"/>
          </a:xfrm>
        </p:grpSpPr>
        <p:sp>
          <p:nvSpPr>
            <p:cNvPr id="44" name="Content Placeholder 2"/>
            <p:cNvSpPr txBox="1">
              <a:spLocks/>
            </p:cNvSpPr>
            <p:nvPr/>
          </p:nvSpPr>
          <p:spPr bwMode="auto">
            <a:xfrm>
              <a:off x="6280454" y="4777206"/>
              <a:ext cx="206249" cy="188111"/>
            </a:xfrm>
            <a:prstGeom prst="rect">
              <a:avLst/>
            </a:prstGeom>
            <a:solidFill>
              <a:srgbClr val="2D5EC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GB"/>
              </a:defPPr>
              <a:lvl1pPr marL="3175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  <a:defRPr sz="1400" b="1" i="0">
                  <a:solidFill>
                    <a:schemeClr val="bg1"/>
                  </a:solidFill>
                </a:defRPr>
              </a:lvl1pPr>
            </a:lstStyle>
            <a:p>
              <a:endParaRPr lang="en-GB" sz="1000" dirty="0">
                <a:solidFill>
                  <a:srgbClr val="FFFFFF"/>
                </a:solidFill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6280454" y="4432775"/>
              <a:ext cx="1290738" cy="576108"/>
              <a:chOff x="4865438" y="4288759"/>
              <a:chExt cx="1290738" cy="576108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5086447" y="4618646"/>
                <a:ext cx="1069729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00" b="0" dirty="0" smtClean="0">
                    <a:solidFill>
                      <a:srgbClr val="000000"/>
                    </a:solidFill>
                  </a:rPr>
                  <a:t>DIGIT focus</a:t>
                </a:r>
                <a:endParaRPr lang="en-GB" sz="1000" b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4865438" y="4288759"/>
                <a:ext cx="129073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00" dirty="0" smtClean="0">
                    <a:solidFill>
                      <a:srgbClr val="000000"/>
                    </a:solidFill>
                  </a:rPr>
                  <a:t>Legend:</a:t>
                </a:r>
                <a:endParaRPr lang="en-GB" sz="1000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3624682" y="4548912"/>
            <a:ext cx="1296304" cy="400955"/>
          </a:xfrm>
          <a:prstGeom prst="rect">
            <a:avLst/>
          </a:prstGeom>
          <a:solidFill>
            <a:srgbClr val="2D5EC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marL="3175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 sz="1400" b="1" i="0">
                <a:solidFill>
                  <a:schemeClr val="bg1"/>
                </a:solidFill>
              </a:defRPr>
            </a:lvl1pPr>
          </a:lstStyle>
          <a:p>
            <a:r>
              <a:rPr lang="en-GB" b="0" dirty="0">
                <a:solidFill>
                  <a:srgbClr val="FFFFFF"/>
                </a:solidFill>
              </a:rPr>
              <a:t>DSIs</a:t>
            </a:r>
          </a:p>
        </p:txBody>
      </p:sp>
      <p:pic>
        <p:nvPicPr>
          <p:cNvPr id="39" name="Picture 2" descr="C:\Users\rodrjoa\AppData\Local\Microsoft\Windows\Temporary Internet Files\Content.Outlook\JYKPRN1P\EU_BUILD_WHITEBG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046" y="5260787"/>
            <a:ext cx="900602" cy="42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504" y="4218696"/>
            <a:ext cx="2425348" cy="731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355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C:\Users\rodrjoa\AppData\Local\Microsoft\Windows\Temporary Internet Files\Content.Outlook\JYKPRN1P\EU_BUILD_WHITEBG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519" y="1056928"/>
            <a:ext cx="2752725" cy="131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become a DSI?</a:t>
            </a:r>
            <a:endParaRPr lang="en-GB" dirty="0"/>
          </a:p>
        </p:txBody>
      </p:sp>
      <p:sp>
        <p:nvSpPr>
          <p:cNvPr id="4" name="Line 47"/>
          <p:cNvSpPr>
            <a:spLocks noChangeShapeType="1"/>
          </p:cNvSpPr>
          <p:nvPr/>
        </p:nvSpPr>
        <p:spPr bwMode="auto">
          <a:xfrm>
            <a:off x="3638711" y="5812819"/>
            <a:ext cx="0" cy="17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" name="Text Box 50"/>
          <p:cNvSpPr txBox="1">
            <a:spLocks noChangeArrowheads="1"/>
          </p:cNvSpPr>
          <p:nvPr/>
        </p:nvSpPr>
        <p:spPr bwMode="auto">
          <a:xfrm>
            <a:off x="2563874" y="5889603"/>
            <a:ext cx="2165534" cy="482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en-US" altLang="en-US" sz="1400" b="1" dirty="0" smtClean="0">
                <a:latin typeface="+mj-lt"/>
              </a:rPr>
              <a:t>CEF</a:t>
            </a:r>
          </a:p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en-US" altLang="en-US" sz="1400" b="1" dirty="0" smtClean="0">
                <a:latin typeface="+mj-lt"/>
              </a:rPr>
              <a:t>2014 to 2020</a:t>
            </a:r>
            <a:endParaRPr lang="en-US" altLang="en-US" sz="1400" b="1" dirty="0">
              <a:latin typeface="+mj-lt"/>
            </a:endParaRPr>
          </a:p>
        </p:txBody>
      </p:sp>
      <p:sp>
        <p:nvSpPr>
          <p:cNvPr id="6" name="Text Box 50"/>
          <p:cNvSpPr txBox="1">
            <a:spLocks noChangeArrowheads="1"/>
          </p:cNvSpPr>
          <p:nvPr/>
        </p:nvSpPr>
        <p:spPr bwMode="auto">
          <a:xfrm>
            <a:off x="7956376" y="5889603"/>
            <a:ext cx="792088" cy="23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en-US" altLang="en-US" sz="1400" b="1" dirty="0" smtClean="0">
                <a:latin typeface="+mj-lt"/>
              </a:rPr>
              <a:t>Time</a:t>
            </a:r>
            <a:endParaRPr lang="en-US" altLang="en-US" sz="1400" b="1" dirty="0">
              <a:latin typeface="+mj-lt"/>
            </a:endParaRPr>
          </a:p>
        </p:txBody>
      </p:sp>
      <p:sp>
        <p:nvSpPr>
          <p:cNvPr id="7" name="Line 13"/>
          <p:cNvSpPr>
            <a:spLocks noChangeShapeType="1"/>
          </p:cNvSpPr>
          <p:nvPr/>
        </p:nvSpPr>
        <p:spPr bwMode="auto">
          <a:xfrm>
            <a:off x="309860" y="5821548"/>
            <a:ext cx="843860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Line 22"/>
          <p:cNvSpPr>
            <a:spLocks noChangeShapeType="1"/>
          </p:cNvSpPr>
          <p:nvPr/>
        </p:nvSpPr>
        <p:spPr bwMode="auto">
          <a:xfrm flipH="1">
            <a:off x="2354548" y="2420888"/>
            <a:ext cx="0" cy="3391931"/>
          </a:xfrm>
          <a:prstGeom prst="line">
            <a:avLst/>
          </a:prstGeom>
          <a:noFill/>
          <a:ln w="222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309860" y="410496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800" b="1" i="1" dirty="0" smtClean="0">
                <a:solidFill>
                  <a:schemeClr val="bg1">
                    <a:lumMod val="50000"/>
                  </a:schemeClr>
                </a:solidFill>
              </a:rPr>
              <a:t>H2020</a:t>
            </a:r>
            <a:endParaRPr lang="en-GB" sz="24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05272" y="3707740"/>
            <a:ext cx="804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i="1" dirty="0" smtClean="0">
                <a:solidFill>
                  <a:schemeClr val="bg1">
                    <a:lumMod val="50000"/>
                  </a:schemeClr>
                </a:solidFill>
              </a:rPr>
              <a:t>ISA</a:t>
            </a:r>
            <a:endParaRPr lang="en-GB" sz="24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9860" y="321297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800" b="1" i="1" dirty="0" smtClean="0">
                <a:solidFill>
                  <a:schemeClr val="bg1">
                    <a:lumMod val="50000"/>
                  </a:schemeClr>
                </a:solidFill>
              </a:rPr>
              <a:t>LSPs</a:t>
            </a:r>
            <a:endParaRPr lang="en-GB" sz="18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874" y="2780928"/>
            <a:ext cx="208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800" b="1" i="1" dirty="0" smtClean="0">
                <a:solidFill>
                  <a:schemeClr val="bg1">
                    <a:lumMod val="50000"/>
                  </a:schemeClr>
                </a:solidFill>
              </a:rPr>
              <a:t>Policy Projects</a:t>
            </a:r>
            <a:endParaRPr lang="en-GB" sz="24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33464" y="3000416"/>
            <a:ext cx="35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i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Building block DSIs</a:t>
            </a:r>
            <a:endParaRPr lang="en-GB" sz="1800" b="1" i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33464" y="3432464"/>
            <a:ext cx="35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DSIs </a:t>
            </a:r>
            <a:r>
              <a:rPr lang="en-GB" sz="1400" b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that </a:t>
            </a:r>
            <a:r>
              <a:rPr lang="en-GB" sz="1400" b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can </a:t>
            </a:r>
            <a:r>
              <a:rPr lang="en-GB" sz="1400" b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 re-used </a:t>
            </a:r>
            <a:r>
              <a:rPr lang="en-GB" sz="1400" b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 </a:t>
            </a:r>
          </a:p>
          <a:p>
            <a:r>
              <a:rPr lang="en-GB" sz="1400" b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sector-specific DSIs</a:t>
            </a:r>
            <a:endParaRPr lang="en-GB" sz="1400" b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308287" y="3383250"/>
            <a:ext cx="3165537" cy="45750"/>
          </a:xfrm>
          <a:prstGeom prst="rect">
            <a:avLst/>
          </a:prstGeom>
          <a:solidFill>
            <a:srgbClr val="3166C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33464" y="4435596"/>
            <a:ext cx="35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i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Sector-specific </a:t>
            </a:r>
            <a:r>
              <a:rPr lang="en-GB" sz="1800" b="1" i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DSIs</a:t>
            </a:r>
            <a:endParaRPr lang="en-GB" sz="1800" b="1" i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33464" y="4867644"/>
            <a:ext cx="35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DSIs </a:t>
            </a:r>
            <a:r>
              <a:rPr lang="en-GB" sz="1400" b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attached to </a:t>
            </a:r>
            <a:r>
              <a:rPr lang="en-GB" sz="1400" b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 specific policy domain or </a:t>
            </a:r>
            <a:r>
              <a:rPr lang="en-GB" sz="1400" b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sector</a:t>
            </a:r>
            <a:endParaRPr lang="en-GB" sz="1400" b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5308287" y="4818350"/>
            <a:ext cx="3165537" cy="45750"/>
          </a:xfrm>
          <a:prstGeom prst="rect">
            <a:avLst/>
          </a:prstGeom>
          <a:solidFill>
            <a:srgbClr val="FF9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22" name="Text Box 50"/>
          <p:cNvSpPr txBox="1">
            <a:spLocks noChangeArrowheads="1"/>
          </p:cNvSpPr>
          <p:nvPr/>
        </p:nvSpPr>
        <p:spPr bwMode="auto">
          <a:xfrm>
            <a:off x="309860" y="5889603"/>
            <a:ext cx="2488823" cy="727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altLang="en-US" sz="1400" b="1" dirty="0">
                <a:latin typeface="+mj-lt"/>
              </a:rPr>
              <a:t>Technology </a:t>
            </a:r>
            <a:endParaRPr lang="en-US" altLang="en-US" sz="1400" b="1" dirty="0" smtClean="0">
              <a:latin typeface="+mj-lt"/>
            </a:endParaRP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altLang="en-US" sz="1400" b="1" dirty="0" smtClean="0">
                <a:latin typeface="+mj-lt"/>
              </a:rPr>
              <a:t>Dev</a:t>
            </a:r>
            <a:r>
              <a:rPr lang="en-US" altLang="en-US" sz="1400" b="1" dirty="0">
                <a:latin typeface="+mj-lt"/>
              </a:rPr>
              <a:t>. </a:t>
            </a:r>
            <a:r>
              <a:rPr lang="en-US" altLang="en-US" sz="1400" b="1" dirty="0" smtClean="0">
                <a:latin typeface="+mj-lt"/>
              </a:rPr>
              <a:t>&amp; </a:t>
            </a:r>
            <a:r>
              <a:rPr lang="en-US" altLang="en-US" sz="1400" b="1" dirty="0">
                <a:latin typeface="+mj-lt"/>
              </a:rPr>
              <a:t>Piloting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endParaRPr lang="en-US" altLang="en-US" sz="14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495749" y="2543679"/>
            <a:ext cx="2652315" cy="3224710"/>
            <a:chOff x="2354547" y="2292522"/>
            <a:chExt cx="2652315" cy="3224710"/>
          </a:xfrm>
        </p:grpSpPr>
        <p:sp>
          <p:nvSpPr>
            <p:cNvPr id="24" name="Text Box 50"/>
            <p:cNvSpPr txBox="1">
              <a:spLocks noChangeArrowheads="1"/>
            </p:cNvSpPr>
            <p:nvPr/>
          </p:nvSpPr>
          <p:spPr bwMode="auto">
            <a:xfrm>
              <a:off x="2648869" y="2292522"/>
              <a:ext cx="1779115" cy="275204"/>
            </a:xfrm>
            <a:prstGeom prst="rect">
              <a:avLst/>
            </a:prstGeom>
            <a:solidFill>
              <a:schemeClr val="bg1">
                <a:alpha val="66000"/>
              </a:schemeClr>
            </a:solidFill>
            <a:ln>
              <a:noFill/>
            </a:ln>
            <a:extLst/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lnSpc>
                  <a:spcPct val="65000"/>
                </a:lnSpc>
                <a:spcBef>
                  <a:spcPct val="50000"/>
                </a:spcBef>
              </a:pPr>
              <a:r>
                <a:rPr lang="en-US" altLang="en-US" sz="1800" b="1" i="1" dirty="0" smtClean="0">
                  <a:latin typeface="+mj-lt"/>
                  <a:ea typeface="+mj-ea"/>
                  <a:cs typeface="+mj-cs"/>
                </a:rPr>
                <a:t>Criteria</a:t>
              </a:r>
              <a:endParaRPr lang="en-US" altLang="en-US" sz="1400" b="1" i="1" dirty="0">
                <a:latin typeface="+mj-lt"/>
                <a:ea typeface="+mj-ea"/>
                <a:cs typeface="+mj-cs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354547" y="2516411"/>
              <a:ext cx="2652315" cy="3000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GB" sz="1400" b="0" dirty="0">
                  <a:solidFill>
                    <a:schemeClr val="tx1"/>
                  </a:solidFill>
                  <a:latin typeface="+mj-lt"/>
                  <a:ea typeface="+mj-ea"/>
                  <a:cs typeface="+mj-cs"/>
                </a:rPr>
                <a:t>Sufficient maturity 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GB" sz="1400" b="0" dirty="0" smtClean="0">
                  <a:solidFill>
                    <a:schemeClr val="tx1"/>
                  </a:solidFill>
                </a:rPr>
                <a:t>Sustainable</a:t>
              </a:r>
              <a:endParaRPr lang="en-GB" sz="1400" b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GB" sz="1400" b="0" dirty="0" smtClean="0">
                  <a:solidFill>
                    <a:schemeClr val="tx1"/>
                  </a:solidFill>
                  <a:latin typeface="+mj-lt"/>
                  <a:ea typeface="+mj-ea"/>
                  <a:cs typeface="+mj-cs"/>
                </a:rPr>
                <a:t>Support EU policies</a:t>
              </a:r>
              <a:endParaRPr lang="en-GB" sz="1400" b="0" dirty="0">
                <a:solidFill>
                  <a:schemeClr val="tx1"/>
                </a:solidFill>
                <a:latin typeface="+mj-lt"/>
                <a:ea typeface="+mj-ea"/>
                <a:cs typeface="+mj-cs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GB" sz="1400" b="0" dirty="0" smtClean="0">
                  <a:solidFill>
                    <a:schemeClr val="tx1"/>
                  </a:solidFill>
                  <a:latin typeface="+mj-lt"/>
                  <a:ea typeface="+mj-ea"/>
                  <a:cs typeface="+mj-cs"/>
                </a:rPr>
                <a:t>Compliance with standards/ open </a:t>
              </a:r>
              <a:r>
                <a:rPr lang="en-GB" sz="1400" b="0" dirty="0">
                  <a:solidFill>
                    <a:schemeClr val="tx1"/>
                  </a:solidFill>
                  <a:latin typeface="+mj-lt"/>
                  <a:ea typeface="+mj-ea"/>
                  <a:cs typeface="+mj-cs"/>
                </a:rPr>
                <a:t>specifications and orientations for </a:t>
              </a:r>
              <a:r>
                <a:rPr lang="en-GB" sz="1400" b="0" dirty="0" smtClean="0">
                  <a:solidFill>
                    <a:schemeClr val="tx1"/>
                  </a:solidFill>
                  <a:latin typeface="+mj-lt"/>
                  <a:ea typeface="+mj-ea"/>
                  <a:cs typeface="+mj-cs"/>
                </a:rPr>
                <a:t>interoperability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GB" sz="1400" b="0" dirty="0" smtClean="0">
                  <a:solidFill>
                    <a:schemeClr val="tx1"/>
                  </a:solidFill>
                  <a:latin typeface="+mj-lt"/>
                  <a:ea typeface="+mj-ea"/>
                  <a:cs typeface="+mj-cs"/>
                </a:rPr>
                <a:t>Reuse of building blocks</a:t>
              </a:r>
            </a:p>
          </p:txBody>
        </p:sp>
      </p:grpSp>
      <p:sp>
        <p:nvSpPr>
          <p:cNvPr id="26" name="Text Box 50"/>
          <p:cNvSpPr txBox="1">
            <a:spLocks noChangeArrowheads="1"/>
          </p:cNvSpPr>
          <p:nvPr/>
        </p:nvSpPr>
        <p:spPr bwMode="auto">
          <a:xfrm>
            <a:off x="66953" y="5020464"/>
            <a:ext cx="2488823" cy="275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altLang="en-US" sz="1800" i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EVERY YEAR</a:t>
            </a:r>
          </a:p>
        </p:txBody>
      </p:sp>
      <p:sp>
        <p:nvSpPr>
          <p:cNvPr id="3" name="Right Arrow 2"/>
          <p:cNvSpPr/>
          <p:nvPr/>
        </p:nvSpPr>
        <p:spPr>
          <a:xfrm>
            <a:off x="1835696" y="4913772"/>
            <a:ext cx="728178" cy="387436"/>
          </a:xfrm>
          <a:prstGeom prst="rightArrow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</p:spTree>
    <p:extLst>
      <p:ext uri="{BB962C8B-B14F-4D97-AF65-F5344CB8AC3E}">
        <p14:creationId xmlns:p14="http://schemas.microsoft.com/office/powerpoint/2010/main" val="4045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Objective of CEF Telecom</a:t>
            </a:r>
            <a:endParaRPr lang="en-GB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49796"/>
            <a:ext cx="8229600" cy="1738793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  <a:effectLst/>
          <a:extLst/>
        </p:spPr>
      </p:pic>
      <p:sp>
        <p:nvSpPr>
          <p:cNvPr id="5" name="TextBox 4"/>
          <p:cNvSpPr txBox="1"/>
          <p:nvPr/>
        </p:nvSpPr>
        <p:spPr>
          <a:xfrm>
            <a:off x="317330" y="2564904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0" dirty="0" smtClean="0">
                <a:solidFill>
                  <a:schemeClr val="tx1"/>
                </a:solidFill>
              </a:rPr>
              <a:t>Support the completion of the Digital Single Market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7330" y="4581128"/>
            <a:ext cx="8223426" cy="523220"/>
          </a:xfrm>
          <a:prstGeom prst="rect">
            <a:avLst/>
          </a:prstGeom>
          <a:solidFill>
            <a:schemeClr val="bg1">
              <a:alpha val="3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solidFill>
                  <a:srgbClr val="FF0000"/>
                </a:solidFill>
                <a:latin typeface="+mn-lt"/>
              </a:rPr>
              <a:t>d</a:t>
            </a:r>
            <a:r>
              <a:rPr lang="en-GB" sz="1800" dirty="0" smtClean="0">
                <a:solidFill>
                  <a:srgbClr val="FF0000"/>
                </a:solidFill>
                <a:latin typeface="+mn-lt"/>
              </a:rPr>
              <a:t>eployment of </a:t>
            </a:r>
            <a:r>
              <a:rPr lang="en-GB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</a:t>
            </a:r>
            <a:r>
              <a:rPr lang="en-GB" sz="2800" dirty="0" smtClean="0">
                <a:solidFill>
                  <a:schemeClr val="tx1"/>
                </a:solidFill>
                <a:latin typeface="+mn-lt"/>
              </a:rPr>
              <a:t>igital </a:t>
            </a:r>
            <a:r>
              <a:rPr lang="en-GB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</a:t>
            </a:r>
            <a:r>
              <a:rPr lang="en-GB" sz="2800" dirty="0" smtClean="0">
                <a:solidFill>
                  <a:schemeClr val="tx1"/>
                </a:solidFill>
                <a:latin typeface="+mn-lt"/>
              </a:rPr>
              <a:t>ervice </a:t>
            </a:r>
            <a:r>
              <a:rPr lang="en-GB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</a:t>
            </a:r>
            <a:r>
              <a:rPr lang="en-GB" sz="2800" dirty="0" smtClean="0">
                <a:solidFill>
                  <a:schemeClr val="tx1"/>
                </a:solidFill>
                <a:latin typeface="+mn-lt"/>
              </a:rPr>
              <a:t>nfrastructure</a:t>
            </a:r>
            <a:r>
              <a:rPr lang="en-GB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</a:t>
            </a:r>
            <a:r>
              <a:rPr lang="en-GB" sz="2800" dirty="0" smtClean="0">
                <a:solidFill>
                  <a:schemeClr val="tx1"/>
                </a:solidFill>
                <a:latin typeface="+mn-lt"/>
              </a:rPr>
              <a:t> </a:t>
            </a:r>
            <a:endParaRPr lang="en-GB" sz="2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598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Another way of looking at it (MOVE)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888"/>
            <a:ext cx="3538736" cy="281188"/>
          </a:xfrm>
        </p:spPr>
        <p:txBody>
          <a:bodyPr/>
          <a:lstStyle/>
          <a:p>
            <a:pPr marL="0" indent="0">
              <a:buNone/>
            </a:pPr>
            <a:r>
              <a:rPr lang="en-GB" sz="2000" b="1" i="1" dirty="0" smtClean="0"/>
              <a:t>From patchwork</a:t>
            </a:r>
            <a:endParaRPr lang="en-GB" sz="20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18100"/>
            <a:ext cx="3744416" cy="3629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918100"/>
            <a:ext cx="3744415" cy="375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860032" y="2420888"/>
            <a:ext cx="3538736" cy="2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i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2000" b="1" i="1" kern="0" dirty="0" smtClean="0"/>
              <a:t>To network</a:t>
            </a:r>
            <a:endParaRPr lang="en-GB" sz="2000" b="1" i="1" kern="0" dirty="0"/>
          </a:p>
        </p:txBody>
      </p:sp>
    </p:spTree>
    <p:extLst>
      <p:ext uri="{BB962C8B-B14F-4D97-AF65-F5344CB8AC3E}">
        <p14:creationId xmlns:p14="http://schemas.microsoft.com/office/powerpoint/2010/main" val="272653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Applied to CEF Telecom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888"/>
            <a:ext cx="3538736" cy="281188"/>
          </a:xfrm>
        </p:spPr>
        <p:txBody>
          <a:bodyPr/>
          <a:lstStyle/>
          <a:p>
            <a:pPr marL="0" indent="0">
              <a:buNone/>
            </a:pPr>
            <a:r>
              <a:rPr lang="en-GB" sz="2000" b="1" i="1" dirty="0" smtClean="0"/>
              <a:t>From patchwork</a:t>
            </a:r>
            <a:endParaRPr lang="en-GB" sz="20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18100"/>
            <a:ext cx="3744416" cy="3629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860032" y="2420888"/>
            <a:ext cx="4283968" cy="2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i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2000" b="1" i="1" kern="0" dirty="0" smtClean="0"/>
              <a:t>To Digital ecosystem</a:t>
            </a:r>
            <a:endParaRPr lang="en-GB" sz="2000" b="1" i="1" kern="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65824779"/>
              </p:ext>
            </p:extLst>
          </p:nvPr>
        </p:nvGraphicFramePr>
        <p:xfrm>
          <a:off x="3851920" y="2852936"/>
          <a:ext cx="5303912" cy="3767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bank, business, dollar, meanicons, money i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945629"/>
            <a:ext cx="609600" cy="58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tm, bank, business, buy, cash, coin, conversion, dollar, ecommerce, economy, finance, financial, money, price, shop, sign ic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461" y="4275290"/>
            <a:ext cx="864096" cy="91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vatar, badge, business, circle, human, id, male, man, people, person, profile, user ic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274" y="4283906"/>
            <a:ext cx="931013" cy="91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ook, ebook, education, learning, library, reading, school, science, study, text ico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129" y="5762715"/>
            <a:ext cx="788268" cy="83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60032" y="3068960"/>
            <a:ext cx="1584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0" dirty="0">
                <a:solidFill>
                  <a:schemeClr val="tx1"/>
                </a:solidFill>
              </a:rPr>
              <a:t>A</a:t>
            </a:r>
            <a:r>
              <a:rPr lang="en-GB" sz="1000" b="0" dirty="0" smtClean="0">
                <a:solidFill>
                  <a:schemeClr val="tx1"/>
                </a:solidFill>
              </a:rPr>
              <a:t>dministrations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64288" y="5271011"/>
            <a:ext cx="1584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0" dirty="0" smtClean="0">
                <a:solidFill>
                  <a:schemeClr val="tx1"/>
                </a:solidFill>
              </a:rPr>
              <a:t>Businesses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92280" y="6188287"/>
            <a:ext cx="1584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0" dirty="0" smtClean="0">
                <a:solidFill>
                  <a:schemeClr val="tx1"/>
                </a:solidFill>
              </a:rPr>
              <a:t>Policy Domains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83968" y="5271011"/>
            <a:ext cx="1584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0" dirty="0" smtClean="0">
                <a:solidFill>
                  <a:schemeClr val="tx1"/>
                </a:solidFill>
              </a:rPr>
              <a:t>Citizens</a:t>
            </a:r>
          </a:p>
        </p:txBody>
      </p:sp>
    </p:spTree>
    <p:extLst>
      <p:ext uri="{BB962C8B-B14F-4D97-AF65-F5344CB8AC3E}">
        <p14:creationId xmlns:p14="http://schemas.microsoft.com/office/powerpoint/2010/main" val="225122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thestar.com/content/dam/thestar/uploads/2014/7/15/14054503949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28801"/>
            <a:ext cx="8723397" cy="403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309519" y="1628801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dirty="0" smtClean="0"/>
              <a:t>A </a:t>
            </a:r>
            <a:r>
              <a:rPr lang="en-GB" sz="2800" dirty="0"/>
              <a:t>fully functioning </a:t>
            </a:r>
            <a:r>
              <a:rPr lang="en-GB" sz="2800" i="1" dirty="0"/>
              <a:t>Digital Single Market</a:t>
            </a:r>
            <a:r>
              <a:rPr lang="en-GB" sz="2800" dirty="0"/>
              <a:t> could contribute as much as 4 % of EU GDP growth over the next ten </a:t>
            </a:r>
            <a:r>
              <a:rPr lang="en-GB" sz="2800" dirty="0" smtClean="0"/>
              <a:t>years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55575" y="5805264"/>
            <a:ext cx="87233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tx1"/>
                </a:solidFill>
              </a:rPr>
              <a:t>Source: </a:t>
            </a:r>
            <a:r>
              <a:rPr lang="en-GB" sz="1100" b="0" dirty="0" smtClean="0">
                <a:solidFill>
                  <a:schemeClr val="tx1"/>
                </a:solidFill>
              </a:rPr>
              <a:t>Enabling the full potential of the digital </a:t>
            </a:r>
            <a:r>
              <a:rPr lang="en-GB" sz="1100" b="0" dirty="0">
                <a:solidFill>
                  <a:schemeClr val="tx1"/>
                </a:solidFill>
              </a:rPr>
              <a:t>single market - stocktaking paper (22.04.2014)</a:t>
            </a:r>
          </a:p>
        </p:txBody>
      </p:sp>
    </p:spTree>
    <p:extLst>
      <p:ext uri="{BB962C8B-B14F-4D97-AF65-F5344CB8AC3E}">
        <p14:creationId xmlns:p14="http://schemas.microsoft.com/office/powerpoint/2010/main" val="153424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88032980E9974DB613BBA0CCC33C33" ma:contentTypeVersion="1" ma:contentTypeDescription="Create a new document." ma:contentTypeScope="" ma:versionID="c55e4efd592c6a83a4975798d34ee60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f80a86e73fbcdfd38f7ad440d56cad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7585E8F-8246-4A05-890A-E56CB27C481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F150DFA-C757-42D6-A1F6-E7838BF8BC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41E3A3A-354B-42D5-A275-900690D03CD9}">
  <ds:schemaRefs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terms/"/>
    <ds:schemaRef ds:uri="http://schemas.microsoft.com/sharepoint/v3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2199</TotalTime>
  <Words>755</Words>
  <Application>Microsoft Office PowerPoint</Application>
  <PresentationFormat>On-screen Show (4:3)</PresentationFormat>
  <Paragraphs>241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Default Design</vt:lpstr>
      <vt:lpstr>CEF Building Blocks</vt:lpstr>
      <vt:lpstr>Take home messages</vt:lpstr>
      <vt:lpstr>Connecting Europe Facility</vt:lpstr>
      <vt:lpstr>CEF Telecom | DG CNECT</vt:lpstr>
      <vt:lpstr>How to become a DSI?</vt:lpstr>
      <vt:lpstr>Objective of CEF Telecom</vt:lpstr>
      <vt:lpstr>Another way of looking at it (MOVE)</vt:lpstr>
      <vt:lpstr>Applied to CEF Telecom</vt:lpstr>
      <vt:lpstr>PowerPoint Presentation</vt:lpstr>
      <vt:lpstr>The building blocks logic</vt:lpstr>
      <vt:lpstr>What are the 'CEF building blocks'?</vt:lpstr>
      <vt:lpstr>The CEF reuse logic</vt:lpstr>
      <vt:lpstr>Why reuse matters?</vt:lpstr>
      <vt:lpstr>Why reuse matters?</vt:lpstr>
      <vt:lpstr>PowerPoint Presentation</vt:lpstr>
      <vt:lpstr>Supplementary services</vt:lpstr>
      <vt:lpstr>CEF building blocks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turneem</dc:creator>
  <cp:lastModifiedBy>RODRIGUES FRADE Joao (DIGIT)</cp:lastModifiedBy>
  <cp:revision>140</cp:revision>
  <dcterms:created xsi:type="dcterms:W3CDTF">2011-10-28T10:25:18Z</dcterms:created>
  <dcterms:modified xsi:type="dcterms:W3CDTF">2014-11-03T12:06:11Z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0x010100A088032980E9974DB613BBA0CCC33C33</vt:lpwstr>
  </property>
</Properties>
</file>