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  <p:sldMasterId id="2147483660" r:id="rId2"/>
  </p:sldMasterIdLst>
  <p:notesMasterIdLst>
    <p:notesMasterId r:id="rId2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793BFDC-CFEC-4E33-99FA-BDA8A73BE658}">
  <a:tblStyle styleId="{D793BFDC-CFEC-4E33-99FA-BDA8A73BE65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FF3F9"/>
          </a:solidFill>
        </a:fill>
      </a:tcStyle>
    </a:wholeTbl>
    <a:band1H>
      <a:tcStyle>
        <a:tcBdr/>
        <a:fill>
          <a:solidFill>
            <a:srgbClr val="DBE5F1"/>
          </a:solidFill>
        </a:fill>
      </a:tcStyle>
    </a:band1H>
    <a:band1V>
      <a:tcStyle>
        <a:tcBdr/>
        <a:fill>
          <a:solidFill>
            <a:srgbClr val="DBE5F1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248018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91456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buNone/>
            </a:pPr>
            <a:endParaRPr sz="2000" b="0" i="0" u="none" strike="noStrike" cap="none" baseline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4868315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buNone/>
            </a:pPr>
            <a:endParaRPr sz="2000" b="0" i="0" u="none" strike="noStrike" cap="none" baseline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166746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buNone/>
            </a:pPr>
            <a:endParaRPr sz="2000" b="0" i="0" u="none" strike="noStrike" cap="none" baseline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983649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buNone/>
            </a:pPr>
            <a:endParaRPr sz="2000" b="0" i="0" u="none" strike="noStrike" cap="none" baseline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3086310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buNone/>
            </a:pPr>
            <a:endParaRPr sz="2000" b="0" i="0" u="none" strike="noStrike" cap="none" baseline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637225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buSzPct val="25000"/>
              <a:buNone/>
            </a:pPr>
            <a:r>
              <a:rPr lang="en-GB" sz="2000" b="0" i="0" u="none" strike="noStrike" cap="none" baseline="0">
                <a:latin typeface="Helvetica Neue"/>
                <a:ea typeface="Helvetica Neue"/>
                <a:cs typeface="Helvetica Neue"/>
                <a:sym typeface="Helvetica Neue"/>
              </a:rPr>
              <a:t>Maven – main reasons: </a:t>
            </a:r>
            <a:r>
              <a:rPr lang="en-GB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ease of code distribution</a:t>
            </a:r>
            <a:r>
              <a:rPr lang="en-GB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ease of inter-component version management and ease of build, test and release/publication processes.</a:t>
            </a:r>
            <a:r>
              <a:rPr lang="en-GB" sz="2000" b="0" i="0" u="none" strike="noStrike" cap="none" baseline="0"/>
              <a:t> </a:t>
            </a:r>
          </a:p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buSzPct val="25000"/>
              <a:buNone/>
            </a:pPr>
            <a:r>
              <a:rPr lang="en-GB" sz="2000" b="0" i="0" u="none" strike="noStrike" cap="none" baseline="0">
                <a:latin typeface="Helvetica Neue"/>
                <a:ea typeface="Helvetica Neue"/>
                <a:cs typeface="Helvetica Neue"/>
                <a:sym typeface="Helvetica Neue"/>
              </a:rPr>
              <a:t>Git - </a:t>
            </a:r>
            <a:r>
              <a:rPr lang="en-GB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facilitate the distributed and non-sequential nature of development, ensure that all contributions would have equal footing in the repository</a:t>
            </a:r>
            <a:r>
              <a:rPr lang="en-GB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GB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de-centralized and distributed version control system git</a:t>
            </a:r>
          </a:p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buSzPct val="25000"/>
              <a:buNone/>
            </a:pPr>
            <a:r>
              <a:rPr lang="en-GB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Semantic Versioning has a well-defined set of rules describing which types of code changes warrants which types of version number changes.</a:t>
            </a:r>
            <a:r>
              <a:rPr lang="en-GB" sz="2000" b="0" i="0" u="none" strike="noStrike" cap="none" baseline="0"/>
              <a:t> </a:t>
            </a:r>
          </a:p>
          <a:p>
            <a:pPr marL="0" marR="0" lvl="0" indent="0" algn="l" rtl="0">
              <a:lnSpc>
                <a:spcPct val="7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GB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Cont. Int server furthermore ensure the publication of development snapshots, such that new developers are always able to work on the newest versions of the code. </a:t>
            </a:r>
          </a:p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buNone/>
            </a:pPr>
            <a:endParaRPr sz="2000" b="0" i="0" u="none" strike="noStrike" cap="none" baseline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225147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buNone/>
            </a:pPr>
            <a:endParaRPr sz="2000" b="0" i="0" u="none" strike="noStrike" cap="none" baseline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4395515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72" name="Shape 37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buNone/>
            </a:pPr>
            <a:endParaRPr sz="2000" b="0" i="0" u="none" strike="noStrike" cap="none" baseline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7828763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buSzPct val="25000"/>
              <a:buNone/>
            </a:pPr>
            <a:r>
              <a:rPr lang="en-GB" sz="2000" b="0" i="0" u="none" strike="noStrike" cap="none" baseline="0">
                <a:latin typeface="Helvetica Neue"/>
                <a:ea typeface="Helvetica Neue"/>
                <a:cs typeface="Helvetica Neue"/>
                <a:sym typeface="Helvetica Neue"/>
              </a:rPr>
              <a:t>Maven – main reasons: </a:t>
            </a:r>
            <a:r>
              <a:rPr lang="en-GB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ease of code distribution</a:t>
            </a:r>
            <a:r>
              <a:rPr lang="en-GB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ease of inter-component version management and ease of build, test and release/publication processes.</a:t>
            </a:r>
            <a:r>
              <a:rPr lang="en-GB" sz="2000" b="0" i="0" u="none" strike="noStrike" cap="none" baseline="0"/>
              <a:t> </a:t>
            </a:r>
          </a:p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buSzPct val="25000"/>
              <a:buNone/>
            </a:pPr>
            <a:r>
              <a:rPr lang="en-GB" sz="2000" b="0" i="0" u="none" strike="noStrike" cap="none" baseline="0">
                <a:latin typeface="Helvetica Neue"/>
                <a:ea typeface="Helvetica Neue"/>
                <a:cs typeface="Helvetica Neue"/>
                <a:sym typeface="Helvetica Neue"/>
              </a:rPr>
              <a:t>Git - </a:t>
            </a:r>
            <a:r>
              <a:rPr lang="en-GB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facilitate the distributed and non-sequential nature of development, ensure that all contributions would have equal footing in the repository</a:t>
            </a:r>
            <a:r>
              <a:rPr lang="en-GB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GB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de-centralized and distributed version control system git</a:t>
            </a:r>
          </a:p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buSzPct val="25000"/>
              <a:buNone/>
            </a:pPr>
            <a:r>
              <a:rPr lang="en-GB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Semantic Versioning has a well-defined set of rules describing which types of code changes warrants which types of version number changes.</a:t>
            </a:r>
            <a:r>
              <a:rPr lang="en-GB" sz="2000" b="0" i="0" u="none" strike="noStrike" cap="none" baseline="0"/>
              <a:t> </a:t>
            </a:r>
          </a:p>
          <a:p>
            <a:pPr marL="0" marR="0" lvl="0" indent="0" algn="l" rtl="0">
              <a:lnSpc>
                <a:spcPct val="7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GB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Cont. Int server furthermore ensure the publication of development snapshots, such that new developers are always able to work on the newest versions of the code. </a:t>
            </a:r>
          </a:p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buNone/>
            </a:pPr>
            <a:endParaRPr sz="2000" b="0" i="0" u="none" strike="noStrike" cap="none" baseline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4033852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01" name="Shape 4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7502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22277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16" name="Shape 41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buNone/>
            </a:pPr>
            <a:endParaRPr sz="2000" b="0" i="0" u="none" strike="noStrike" cap="none" baseline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5795165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buNone/>
            </a:pPr>
            <a:endParaRPr sz="2000" b="0" i="0" u="none" strike="noStrike" cap="none" baseline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2559310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buNone/>
            </a:pPr>
            <a:endParaRPr sz="2000" b="0" i="0" u="none" strike="noStrike" cap="none" baseline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8972331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14" name="Shape 51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buNone/>
            </a:pPr>
            <a:endParaRPr sz="2000" b="0" i="0" u="none" strike="noStrike" cap="none" baseline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9869965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1" name="Shape 5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800" b="0" i="0" u="none" strike="noStrike" cap="none" baseline="0"/>
          </a:p>
        </p:txBody>
      </p:sp>
      <p:sp>
        <p:nvSpPr>
          <p:cNvPr id="522" name="Shape 52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3014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buNone/>
            </a:pPr>
            <a:endParaRPr sz="2000" b="0" i="0" u="none" strike="noStrike" cap="none" baseline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274855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buNone/>
            </a:pPr>
            <a:endParaRPr sz="2000" b="0" i="0" u="none" strike="noStrike" cap="none" baseline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139428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buNone/>
            </a:pPr>
            <a:endParaRPr sz="2000" b="0" i="0" u="none" strike="noStrike" cap="none" baseline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932897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buNone/>
            </a:pPr>
            <a:endParaRPr sz="2000" b="0" i="0" u="none" strike="noStrike" cap="none" baseline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070625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buNone/>
            </a:pPr>
            <a:endParaRPr sz="2000" b="0" i="0" u="none" strike="noStrike" cap="none" baseline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654162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buNone/>
            </a:pPr>
            <a:endParaRPr sz="2000" b="0" i="0" u="none" strike="noStrike" cap="none" baseline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952779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buNone/>
            </a:pPr>
            <a:endParaRPr sz="2000" b="0" i="0" u="none" strike="noStrike" cap="none" baseline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895647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Last-Pag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2214546" y="5095308"/>
            <a:ext cx="4714907" cy="9413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2500298" y="6100778"/>
            <a:ext cx="4057656" cy="6858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360"/>
              </a:spcBef>
              <a:spcAft>
                <a:spcPts val="0"/>
              </a:spcAft>
              <a:buClr>
                <a:srgbClr val="D3031C"/>
              </a:buClr>
              <a:buFont typeface="Helvetica Neue"/>
              <a:buNone/>
              <a:defRPr/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14312" y="285750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643063" y="285750"/>
            <a:ext cx="5714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7715250" y="285750"/>
            <a:ext cx="113347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214312" y="285750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5786437" y="285750"/>
            <a:ext cx="106203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Rubrik, text och innehåll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214312" y="285750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5786437" y="285750"/>
            <a:ext cx="106203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o not use - old version!!!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rtsei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hape 25"/>
          <p:cNvPicPr preferRelativeResize="0"/>
          <p:nvPr/>
        </p:nvPicPr>
        <p:blipFill rotWithShape="1">
          <a:blip r:embed="rId2"/>
          <a:srcRect/>
          <a:stretch/>
        </p:blipFill>
        <p:spPr>
          <a:xfrm>
            <a:off x="0" y="30558"/>
            <a:ext cx="9140825" cy="685482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214312" y="285750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1571625" y="285750"/>
            <a:ext cx="40005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5786437" y="285750"/>
            <a:ext cx="106203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seit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Shape 30"/>
          <p:cNvPicPr preferRelativeResize="0"/>
          <p:nvPr/>
        </p:nvPicPr>
        <p:blipFill rotWithShape="1">
          <a:blip r:embed="rId2"/>
          <a:srcRect/>
          <a:stretch/>
        </p:blipFill>
        <p:spPr>
          <a:xfrm>
            <a:off x="3175" y="0"/>
            <a:ext cx="9140825" cy="6854825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Shape 31"/>
          <p:cNvSpPr txBox="1">
            <a:spLocks noGrp="1"/>
          </p:cNvSpPr>
          <p:nvPr>
            <p:ph type="ctrTitle"/>
          </p:nvPr>
        </p:nvSpPr>
        <p:spPr>
          <a:xfrm>
            <a:off x="685800" y="17859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ubTitle" idx="1"/>
          </p:nvPr>
        </p:nvSpPr>
        <p:spPr>
          <a:xfrm>
            <a:off x="1357290" y="2528877"/>
            <a:ext cx="6400799" cy="7572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480"/>
              </a:spcBef>
              <a:spcAft>
                <a:spcPts val="0"/>
              </a:spcAft>
              <a:buClr>
                <a:srgbClr val="D3031C"/>
              </a:buClr>
              <a:buFont typeface="Helvetica Neue"/>
              <a:buNone/>
              <a:defRPr/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214312" y="285750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1571625" y="285750"/>
            <a:ext cx="40005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5786437" y="285750"/>
            <a:ext cx="106203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seit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57158" y="928670"/>
            <a:ext cx="8229600" cy="5111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357158" y="2357430"/>
            <a:ext cx="8215370" cy="37687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357187" y="1571625"/>
            <a:ext cx="8215312" cy="4286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Clr>
                <a:srgbClr val="D3031C"/>
              </a:buClr>
              <a:buFont typeface="Helvetica Neue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214312" y="285750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5786437" y="285750"/>
            <a:ext cx="106203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extseite-zweispaltig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364480" y="928670"/>
            <a:ext cx="8229600" cy="5111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57158" y="1555395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4548157" y="1555395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214312" y="285750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5786437" y="285750"/>
            <a:ext cx="106203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Textseite-zweispaltig-Zwischenüberschrif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357158" y="928670"/>
            <a:ext cx="8229600" cy="5111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57158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D3031C"/>
              </a:buClr>
              <a:buFont typeface="Helvetica Neue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357158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3"/>
          </p:nvPr>
        </p:nvSpPr>
        <p:spPr>
          <a:xfrm>
            <a:off x="4500562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D3031C"/>
              </a:buClr>
              <a:buFont typeface="Helvetica Neue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4"/>
          </p:nvPr>
        </p:nvSpPr>
        <p:spPr>
          <a:xfrm>
            <a:off x="4500562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214312" y="285750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5786437" y="285750"/>
            <a:ext cx="106203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Leere Seite (Für Grafiken)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357158" y="928670"/>
            <a:ext cx="8229600" cy="5111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214312" y="285750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5786437" y="285750"/>
            <a:ext cx="106203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214312" y="285750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5786437" y="285750"/>
            <a:ext cx="106203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0" y="30558"/>
            <a:ext cx="9140825" cy="6854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0"/>
          <p:cNvSpPr txBox="1">
            <a:spLocks noGrp="1"/>
          </p:cNvSpPr>
          <p:nvPr>
            <p:ph type="dt" idx="10"/>
          </p:nvPr>
        </p:nvSpPr>
        <p:spPr>
          <a:xfrm>
            <a:off x="214312" y="285750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ftr" idx="11"/>
          </p:nvPr>
        </p:nvSpPr>
        <p:spPr>
          <a:xfrm>
            <a:off x="1643063" y="285750"/>
            <a:ext cx="5714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7715250" y="285750"/>
            <a:ext cx="113347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hape 21"/>
          <p:cNvPicPr preferRelativeResize="0"/>
          <p:nvPr/>
        </p:nvPicPr>
        <p:blipFill rotWithShape="1">
          <a:blip r:embed="rId11"/>
          <a:srcRect/>
          <a:stretch/>
        </p:blipFill>
        <p:spPr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214312" y="285750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5786437" y="285750"/>
            <a:ext cx="106203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marcelo.fonseca@iuz.p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joinup.ec.europa.eu/software/ecc/home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gif"/><Relationship Id="rId3" Type="http://schemas.openxmlformats.org/officeDocument/2006/relationships/image" Target="../media/image46.gif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4.png"/><Relationship Id="rId5" Type="http://schemas.openxmlformats.org/officeDocument/2006/relationships/image" Target="../media/image39.png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6.png"/><Relationship Id="rId4" Type="http://schemas.openxmlformats.org/officeDocument/2006/relationships/image" Target="../media/image55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-25" y="5610325"/>
            <a:ext cx="9144000" cy="1298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/>
          <p:nvPr/>
        </p:nvSpPr>
        <p:spPr>
          <a:xfrm>
            <a:off x="1297700" y="207700"/>
            <a:ext cx="5551199" cy="576000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80BF"/>
              </a:buClr>
              <a:buSzPct val="25000"/>
              <a:buFont typeface="Helvetica Neue"/>
              <a:buNone/>
            </a:pPr>
            <a:r>
              <a:rPr lang="en-GB" sz="1750" b="1">
                <a:solidFill>
                  <a:srgbClr val="2380B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epSOS Industry Team and OpenNCP Community Workshop</a:t>
            </a:r>
          </a:p>
        </p:txBody>
      </p:sp>
      <p:sp>
        <p:nvSpPr>
          <p:cNvPr id="77" name="Shape 77"/>
          <p:cNvSpPr/>
          <p:nvPr/>
        </p:nvSpPr>
        <p:spPr>
          <a:xfrm>
            <a:off x="398225" y="5780100"/>
            <a:ext cx="4312500" cy="975599"/>
          </a:xfrm>
          <a:prstGeom prst="roundRect">
            <a:avLst>
              <a:gd name="adj" fmla="val 16667"/>
            </a:avLst>
          </a:prstGeom>
          <a:solidFill>
            <a:srgbClr val="2380B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8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OpenNCP Development Tools, Integration and Testing Arrangements</a:t>
            </a:r>
          </a:p>
        </p:txBody>
      </p:sp>
      <p:pic>
        <p:nvPicPr>
          <p:cNvPr id="78" name="Shape 7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222396" y="5921050"/>
            <a:ext cx="1322124" cy="6937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 txBox="1"/>
          <p:nvPr/>
        </p:nvSpPr>
        <p:spPr>
          <a:xfrm>
            <a:off x="6544525" y="5808700"/>
            <a:ext cx="2828100" cy="75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b="1">
                <a:latin typeface="Helvetica Neue"/>
                <a:ea typeface="Helvetica Neue"/>
                <a:cs typeface="Helvetica Neue"/>
                <a:sym typeface="Helvetica Neue"/>
              </a:rPr>
              <a:t>Marcelo Fonseca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1200">
                <a:latin typeface="Helvetica Neue"/>
                <a:ea typeface="Helvetica Neue"/>
                <a:cs typeface="Helvetica Neue"/>
                <a:sym typeface="Helvetica Neue"/>
              </a:rPr>
              <a:t>Software Developer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12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marcelo.fonseca@iuz.pt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1200">
                <a:latin typeface="Helvetica Neue"/>
                <a:ea typeface="Helvetica Neue"/>
                <a:cs typeface="Helvetica Neue"/>
                <a:sym typeface="Helvetica Neue"/>
              </a:rPr>
              <a:t>www.iuz.pt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192450" y="207701"/>
            <a:ext cx="1143000" cy="57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eHealth Forum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Athens, 2014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Shape 23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79499" y="1032872"/>
            <a:ext cx="6602714" cy="3742025"/>
          </a:xfrm>
          <a:prstGeom prst="rect">
            <a:avLst/>
          </a:prstGeom>
          <a:ln w="952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33" name="Shape 233"/>
          <p:cNvSpPr/>
          <p:nvPr/>
        </p:nvSpPr>
        <p:spPr>
          <a:xfrm>
            <a:off x="1979711" y="188640"/>
            <a:ext cx="3960299" cy="576000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80BF"/>
              </a:buClr>
              <a:buSzPct val="25000"/>
              <a:buFont typeface="Helvetica Neue"/>
              <a:buNone/>
            </a:pPr>
            <a:r>
              <a:rPr lang="en-GB" sz="2200" b="1">
                <a:solidFill>
                  <a:srgbClr val="2380B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Knowledge Sharing</a:t>
            </a:r>
          </a:p>
        </p:txBody>
      </p:sp>
      <p:sp>
        <p:nvSpPr>
          <p:cNvPr id="234" name="Shape 234"/>
          <p:cNvSpPr/>
          <p:nvPr/>
        </p:nvSpPr>
        <p:spPr>
          <a:xfrm>
            <a:off x="179500" y="5520335"/>
            <a:ext cx="8833800" cy="1260490"/>
          </a:xfrm>
          <a:prstGeom prst="rect">
            <a:avLst/>
          </a:prstGeom>
          <a:solidFill>
            <a:srgbClr val="FFFFFF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30200" algn="just" rtl="0">
              <a:lnSpc>
                <a:spcPct val="150000"/>
              </a:lnSpc>
              <a:spcBef>
                <a:spcPts val="0"/>
              </a:spcBef>
              <a:buClr>
                <a:srgbClr val="666666"/>
              </a:buClr>
              <a:buSzPct val="100000"/>
              <a:buFont typeface="Helvetica Neue"/>
              <a:buChar char="★"/>
            </a:pPr>
            <a:r>
              <a:rPr lang="en-GB" sz="1600" b="1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Landing page </a:t>
            </a:r>
            <a:r>
              <a:rPr lang="en-GB" sz="16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of</a:t>
            </a:r>
            <a:r>
              <a:rPr lang="en-GB" sz="1600" b="1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Knowledge Sharing</a:t>
            </a:r>
            <a:r>
              <a:rPr lang="en-GB" sz="16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platform;</a:t>
            </a:r>
          </a:p>
          <a:p>
            <a:pPr marL="457200" lvl="0" indent="-330200" algn="just" rtl="0">
              <a:lnSpc>
                <a:spcPct val="150000"/>
              </a:lnSpc>
              <a:spcBef>
                <a:spcPts val="0"/>
              </a:spcBef>
              <a:buClr>
                <a:srgbClr val="666666"/>
              </a:buClr>
              <a:buSzPct val="100000"/>
              <a:buFont typeface="Helvetica Neue"/>
              <a:buChar char="★"/>
            </a:pPr>
            <a:r>
              <a:rPr lang="en-GB" sz="16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Tries to </a:t>
            </a:r>
            <a:r>
              <a:rPr lang="en-GB" sz="1600" b="1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concentrate</a:t>
            </a:r>
            <a:r>
              <a:rPr lang="en-GB" sz="16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different kinds of </a:t>
            </a:r>
            <a:r>
              <a:rPr lang="en-GB" sz="1600" b="1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pointers to information </a:t>
            </a:r>
            <a:r>
              <a:rPr lang="en-GB" sz="16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stored on sub-pages;</a:t>
            </a:r>
          </a:p>
          <a:p>
            <a:pPr marL="457200" lvl="0" indent="-330200" algn="just" rtl="0">
              <a:lnSpc>
                <a:spcPct val="150000"/>
              </a:lnSpc>
              <a:spcBef>
                <a:spcPts val="0"/>
              </a:spcBef>
              <a:buClr>
                <a:srgbClr val="666666"/>
              </a:buClr>
              <a:buSzPct val="100000"/>
              <a:buFont typeface="Helvetica Neue"/>
              <a:buChar char="★"/>
            </a:pPr>
            <a:r>
              <a:rPr lang="en-GB" sz="1600" b="1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Entry point </a:t>
            </a:r>
            <a:r>
              <a:rPr lang="en-GB" sz="16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 OpenNCP Documentation;</a:t>
            </a:r>
          </a:p>
        </p:txBody>
      </p:sp>
      <p:sp>
        <p:nvSpPr>
          <p:cNvPr id="235" name="Shape 235"/>
          <p:cNvSpPr/>
          <p:nvPr/>
        </p:nvSpPr>
        <p:spPr>
          <a:xfrm>
            <a:off x="6951700" y="2175413"/>
            <a:ext cx="2064900" cy="488700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Past events</a:t>
            </a:r>
          </a:p>
        </p:txBody>
      </p:sp>
      <p:sp>
        <p:nvSpPr>
          <p:cNvPr id="236" name="Shape 236"/>
          <p:cNvSpPr/>
          <p:nvPr/>
        </p:nvSpPr>
        <p:spPr>
          <a:xfrm>
            <a:off x="6951700" y="2775650"/>
            <a:ext cx="2064900" cy="779100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Quick access to relevant topics</a:t>
            </a:r>
          </a:p>
        </p:txBody>
      </p:sp>
      <p:sp>
        <p:nvSpPr>
          <p:cNvPr id="237" name="Shape 237"/>
          <p:cNvSpPr/>
          <p:nvPr/>
        </p:nvSpPr>
        <p:spPr>
          <a:xfrm>
            <a:off x="6951700" y="3657790"/>
            <a:ext cx="2064900" cy="525299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Activity Stream</a:t>
            </a:r>
          </a:p>
        </p:txBody>
      </p:sp>
      <p:cxnSp>
        <p:nvCxnSpPr>
          <p:cNvPr id="238" name="Shape 238"/>
          <p:cNvCxnSpPr>
            <a:stCxn id="235" idx="1"/>
          </p:cNvCxnSpPr>
          <p:nvPr/>
        </p:nvCxnSpPr>
        <p:spPr>
          <a:xfrm rot="10800000">
            <a:off x="3697299" y="2018963"/>
            <a:ext cx="3254400" cy="4007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39" name="Shape 239"/>
          <p:cNvCxnSpPr>
            <a:stCxn id="236" idx="1"/>
          </p:cNvCxnSpPr>
          <p:nvPr/>
        </p:nvCxnSpPr>
        <p:spPr>
          <a:xfrm flipH="1">
            <a:off x="5333200" y="3165200"/>
            <a:ext cx="1618499" cy="39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40" name="Shape 240"/>
          <p:cNvCxnSpPr>
            <a:stCxn id="237" idx="1"/>
          </p:cNvCxnSpPr>
          <p:nvPr/>
        </p:nvCxnSpPr>
        <p:spPr>
          <a:xfrm flipH="1">
            <a:off x="5077599" y="3920440"/>
            <a:ext cx="1874100" cy="5777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41" name="Shape 241"/>
          <p:cNvSpPr/>
          <p:nvPr/>
        </p:nvSpPr>
        <p:spPr>
          <a:xfrm>
            <a:off x="6900600" y="1541575"/>
            <a:ext cx="2115899" cy="363899"/>
          </a:xfrm>
          <a:prstGeom prst="rect">
            <a:avLst/>
          </a:prstGeom>
          <a:solidFill>
            <a:srgbClr val="BF9000"/>
          </a:solidFill>
          <a:ln w="19050" cap="flat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Landing Page</a:t>
            </a:r>
          </a:p>
        </p:txBody>
      </p:sp>
      <p:cxnSp>
        <p:nvCxnSpPr>
          <p:cNvPr id="242" name="Shape 242"/>
          <p:cNvCxnSpPr/>
          <p:nvPr/>
        </p:nvCxnSpPr>
        <p:spPr>
          <a:xfrm>
            <a:off x="6806875" y="2044625"/>
            <a:ext cx="2214900" cy="0"/>
          </a:xfrm>
          <a:prstGeom prst="straightConnector1">
            <a:avLst/>
          </a:prstGeom>
          <a:noFill/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43" name="Shape 24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6867937" y="955262"/>
            <a:ext cx="2181225" cy="609600"/>
          </a:xfrm>
          <a:prstGeom prst="rect">
            <a:avLst/>
          </a:prstGeom>
        </p:spPr>
      </p:pic>
      <p:pic>
        <p:nvPicPr>
          <p:cNvPr id="244" name="Shape 244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715575" y="3827675"/>
            <a:ext cx="2666849" cy="1564775"/>
          </a:xfrm>
          <a:prstGeom prst="rect">
            <a:avLst/>
          </a:prstGeom>
          <a:ln w="2857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45" name="Shape 245"/>
          <p:cNvSpPr/>
          <p:nvPr/>
        </p:nvSpPr>
        <p:spPr>
          <a:xfrm>
            <a:off x="6951700" y="4295110"/>
            <a:ext cx="2064900" cy="1169999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Quick access to releases and component specifications</a:t>
            </a:r>
          </a:p>
        </p:txBody>
      </p:sp>
      <p:cxnSp>
        <p:nvCxnSpPr>
          <p:cNvPr id="246" name="Shape 246"/>
          <p:cNvCxnSpPr>
            <a:stCxn id="245" idx="1"/>
            <a:endCxn id="244" idx="3"/>
          </p:cNvCxnSpPr>
          <p:nvPr/>
        </p:nvCxnSpPr>
        <p:spPr>
          <a:xfrm rot="10800000">
            <a:off x="3382424" y="4610062"/>
            <a:ext cx="3569275" cy="270048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47" name="Shape 247"/>
          <p:cNvSpPr txBox="1">
            <a:spLocks noGrp="1"/>
          </p:cNvSpPr>
          <p:nvPr>
            <p:ph type="dt" idx="10"/>
          </p:nvPr>
        </p:nvSpPr>
        <p:spPr>
          <a:xfrm>
            <a:off x="192450" y="207701"/>
            <a:ext cx="1143000" cy="57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eHealth Forum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Athens, 2014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Shape 25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79500" y="1052500"/>
            <a:ext cx="6560825" cy="3718274"/>
          </a:xfrm>
          <a:prstGeom prst="rect">
            <a:avLst/>
          </a:prstGeom>
          <a:ln w="952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53" name="Shape 253"/>
          <p:cNvPicPr preferRelativeResize="0"/>
          <p:nvPr/>
        </p:nvPicPr>
        <p:blipFill rotWithShape="1">
          <a:blip r:embed="rId4"/>
          <a:srcRect t="32455" r="33190"/>
          <a:stretch/>
        </p:blipFill>
        <p:spPr>
          <a:xfrm>
            <a:off x="3032800" y="3504416"/>
            <a:ext cx="3424825" cy="1886524"/>
          </a:xfrm>
          <a:prstGeom prst="rect">
            <a:avLst/>
          </a:prstGeom>
          <a:ln w="2857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54" name="Shape 254"/>
          <p:cNvSpPr/>
          <p:nvPr/>
        </p:nvSpPr>
        <p:spPr>
          <a:xfrm>
            <a:off x="1979711" y="188640"/>
            <a:ext cx="3960299" cy="576000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80BF"/>
              </a:buClr>
              <a:buSzPct val="25000"/>
              <a:buFont typeface="Helvetica Neue"/>
              <a:buNone/>
            </a:pPr>
            <a:r>
              <a:rPr lang="en-GB" sz="2200" b="1">
                <a:solidFill>
                  <a:srgbClr val="2380B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Knowledge Sharing</a:t>
            </a:r>
          </a:p>
        </p:txBody>
      </p:sp>
      <p:sp>
        <p:nvSpPr>
          <p:cNvPr id="255" name="Shape 255"/>
          <p:cNvSpPr/>
          <p:nvPr/>
        </p:nvSpPr>
        <p:spPr>
          <a:xfrm>
            <a:off x="179500" y="5518099"/>
            <a:ext cx="8833800" cy="1262826"/>
          </a:xfrm>
          <a:prstGeom prst="rect">
            <a:avLst/>
          </a:prstGeom>
          <a:solidFill>
            <a:srgbClr val="FFFFFF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30200" algn="just" rtl="0">
              <a:lnSpc>
                <a:spcPct val="150000"/>
              </a:lnSpc>
              <a:spcBef>
                <a:spcPts val="0"/>
              </a:spcBef>
              <a:buClr>
                <a:srgbClr val="666666"/>
              </a:buClr>
              <a:buSzPct val="100000"/>
              <a:buFont typeface="Helvetica Neue"/>
              <a:buChar char="★"/>
            </a:pPr>
            <a:r>
              <a:rPr lang="en-GB" sz="1600" b="1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Specification pages</a:t>
            </a:r>
            <a:r>
              <a:rPr lang="en-GB" sz="16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contain </a:t>
            </a:r>
            <a:r>
              <a:rPr lang="en-GB" sz="1600" b="1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details about</a:t>
            </a:r>
            <a:r>
              <a:rPr lang="en-GB" sz="16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the </a:t>
            </a:r>
            <a:r>
              <a:rPr lang="en-GB" sz="1600" b="1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implementation</a:t>
            </a:r>
            <a:r>
              <a:rPr lang="en-GB" sz="16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of the </a:t>
            </a:r>
            <a:r>
              <a:rPr lang="en-GB" sz="1600" b="1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components</a:t>
            </a:r>
            <a:r>
              <a:rPr lang="en-GB" sz="16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;</a:t>
            </a:r>
          </a:p>
          <a:p>
            <a:pPr marL="457200" lvl="0" indent="-330200" algn="just" rtl="0">
              <a:lnSpc>
                <a:spcPct val="150000"/>
              </a:lnSpc>
              <a:spcBef>
                <a:spcPts val="0"/>
              </a:spcBef>
              <a:buClr>
                <a:srgbClr val="666666"/>
              </a:buClr>
              <a:buSzPct val="100000"/>
              <a:buFont typeface="Helvetica Neue"/>
              <a:buChar char="★"/>
            </a:pPr>
            <a:r>
              <a:rPr lang="en-GB" sz="16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Provide information on </a:t>
            </a:r>
            <a:r>
              <a:rPr lang="en-GB" sz="1600" b="1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to integrate</a:t>
            </a:r>
            <a:r>
              <a:rPr lang="en-GB" sz="16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and </a:t>
            </a:r>
            <a:r>
              <a:rPr lang="en-GB" sz="1600" b="1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 the components</a:t>
            </a:r>
            <a:r>
              <a:rPr lang="en-GB" sz="16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;</a:t>
            </a:r>
          </a:p>
          <a:p>
            <a:pPr marL="457200" lvl="0" indent="-330200" algn="just" rtl="0">
              <a:lnSpc>
                <a:spcPct val="150000"/>
              </a:lnSpc>
              <a:spcBef>
                <a:spcPts val="0"/>
              </a:spcBef>
              <a:buClr>
                <a:srgbClr val="666666"/>
              </a:buClr>
              <a:buSzPct val="100000"/>
              <a:buFont typeface="Helvetica Neue"/>
              <a:buChar char="★"/>
            </a:pPr>
            <a:r>
              <a:rPr lang="en-GB" sz="16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Keep track of the </a:t>
            </a:r>
            <a:r>
              <a:rPr lang="en-GB" sz="1600" b="1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component versions</a:t>
            </a:r>
            <a:r>
              <a:rPr lang="en-GB" sz="16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;</a:t>
            </a:r>
          </a:p>
        </p:txBody>
      </p:sp>
      <p:sp>
        <p:nvSpPr>
          <p:cNvPr id="256" name="Shape 256"/>
          <p:cNvSpPr/>
          <p:nvPr/>
        </p:nvSpPr>
        <p:spPr>
          <a:xfrm>
            <a:off x="6951700" y="2175413"/>
            <a:ext cx="2064900" cy="488700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Diagrams</a:t>
            </a:r>
          </a:p>
        </p:txBody>
      </p:sp>
      <p:sp>
        <p:nvSpPr>
          <p:cNvPr id="257" name="Shape 257"/>
          <p:cNvSpPr/>
          <p:nvPr/>
        </p:nvSpPr>
        <p:spPr>
          <a:xfrm>
            <a:off x="6951700" y="2775650"/>
            <a:ext cx="2064900" cy="779100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Code Snippets</a:t>
            </a:r>
          </a:p>
        </p:txBody>
      </p:sp>
      <p:sp>
        <p:nvSpPr>
          <p:cNvPr id="258" name="Shape 258"/>
          <p:cNvSpPr/>
          <p:nvPr/>
        </p:nvSpPr>
        <p:spPr>
          <a:xfrm>
            <a:off x="6951700" y="3657799"/>
            <a:ext cx="2064900" cy="779100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Usage information</a:t>
            </a:r>
          </a:p>
        </p:txBody>
      </p:sp>
      <p:cxnSp>
        <p:nvCxnSpPr>
          <p:cNvPr id="259" name="Shape 259"/>
          <p:cNvCxnSpPr>
            <a:stCxn id="256" idx="1"/>
          </p:cNvCxnSpPr>
          <p:nvPr/>
        </p:nvCxnSpPr>
        <p:spPr>
          <a:xfrm flipH="1">
            <a:off x="3654700" y="2419763"/>
            <a:ext cx="3296999" cy="4853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60" name="Shape 260"/>
          <p:cNvCxnSpPr>
            <a:stCxn id="257" idx="1"/>
          </p:cNvCxnSpPr>
          <p:nvPr/>
        </p:nvCxnSpPr>
        <p:spPr>
          <a:xfrm flipH="1">
            <a:off x="4830400" y="3165200"/>
            <a:ext cx="2121299" cy="8901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61" name="Shape 261"/>
          <p:cNvCxnSpPr>
            <a:stCxn id="258" idx="1"/>
          </p:cNvCxnSpPr>
          <p:nvPr/>
        </p:nvCxnSpPr>
        <p:spPr>
          <a:xfrm flipH="1">
            <a:off x="4813299" y="4047349"/>
            <a:ext cx="2138400" cy="10811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62" name="Shape 262"/>
          <p:cNvSpPr/>
          <p:nvPr/>
        </p:nvSpPr>
        <p:spPr>
          <a:xfrm>
            <a:off x="6900600" y="1541575"/>
            <a:ext cx="2115899" cy="363899"/>
          </a:xfrm>
          <a:prstGeom prst="rect">
            <a:avLst/>
          </a:prstGeom>
          <a:solidFill>
            <a:srgbClr val="BF9000"/>
          </a:solidFill>
          <a:ln w="19050" cap="flat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Specification Page</a:t>
            </a:r>
          </a:p>
        </p:txBody>
      </p:sp>
      <p:cxnSp>
        <p:nvCxnSpPr>
          <p:cNvPr id="263" name="Shape 263"/>
          <p:cNvCxnSpPr/>
          <p:nvPr/>
        </p:nvCxnSpPr>
        <p:spPr>
          <a:xfrm>
            <a:off x="6806875" y="2044625"/>
            <a:ext cx="2214900" cy="0"/>
          </a:xfrm>
          <a:prstGeom prst="straightConnector1">
            <a:avLst/>
          </a:prstGeom>
          <a:noFill/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64" name="Shape 264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6867937" y="955262"/>
            <a:ext cx="2181225" cy="609600"/>
          </a:xfrm>
          <a:prstGeom prst="rect">
            <a:avLst/>
          </a:prstGeom>
        </p:spPr>
      </p:pic>
      <p:sp>
        <p:nvSpPr>
          <p:cNvPr id="265" name="Shape 265"/>
          <p:cNvSpPr txBox="1">
            <a:spLocks noGrp="1"/>
          </p:cNvSpPr>
          <p:nvPr>
            <p:ph type="dt" idx="10"/>
          </p:nvPr>
        </p:nvSpPr>
        <p:spPr>
          <a:xfrm>
            <a:off x="192450" y="207701"/>
            <a:ext cx="1143000" cy="57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eHealth Forum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Athens, 2014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/>
          <p:nvPr/>
        </p:nvSpPr>
        <p:spPr>
          <a:xfrm>
            <a:off x="1979711" y="188640"/>
            <a:ext cx="3960299" cy="576000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80BF"/>
              </a:buClr>
              <a:buSzPct val="25000"/>
              <a:buFont typeface="Helvetica Neue"/>
              <a:buNone/>
            </a:pPr>
            <a:r>
              <a:rPr lang="en-GB" sz="2200" b="1">
                <a:solidFill>
                  <a:srgbClr val="2380B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Knowledge Sharing</a:t>
            </a:r>
          </a:p>
        </p:txBody>
      </p:sp>
      <p:sp>
        <p:nvSpPr>
          <p:cNvPr id="271" name="Shape 271"/>
          <p:cNvSpPr/>
          <p:nvPr/>
        </p:nvSpPr>
        <p:spPr>
          <a:xfrm>
            <a:off x="6900600" y="1541575"/>
            <a:ext cx="2115899" cy="363899"/>
          </a:xfrm>
          <a:prstGeom prst="rect">
            <a:avLst/>
          </a:prstGeom>
          <a:solidFill>
            <a:srgbClr val="BF9000"/>
          </a:solidFill>
          <a:ln w="19050" cap="flat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Meeting Minutes</a:t>
            </a:r>
          </a:p>
        </p:txBody>
      </p:sp>
      <p:pic>
        <p:nvPicPr>
          <p:cNvPr id="272" name="Shape 27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867937" y="955262"/>
            <a:ext cx="2181225" cy="609600"/>
          </a:xfrm>
          <a:prstGeom prst="rect">
            <a:avLst/>
          </a:prstGeom>
        </p:spPr>
      </p:pic>
      <p:sp>
        <p:nvSpPr>
          <p:cNvPr id="273" name="Shape 273"/>
          <p:cNvSpPr/>
          <p:nvPr/>
        </p:nvSpPr>
        <p:spPr>
          <a:xfrm>
            <a:off x="6900612" y="2077337"/>
            <a:ext cx="2115899" cy="363899"/>
          </a:xfrm>
          <a:prstGeom prst="rect">
            <a:avLst/>
          </a:prstGeom>
          <a:solidFill>
            <a:srgbClr val="BF9000"/>
          </a:solidFill>
          <a:ln w="19050" cap="flat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Installation Manuals</a:t>
            </a:r>
          </a:p>
        </p:txBody>
      </p:sp>
      <p:sp>
        <p:nvSpPr>
          <p:cNvPr id="274" name="Shape 274"/>
          <p:cNvSpPr/>
          <p:nvPr/>
        </p:nvSpPr>
        <p:spPr>
          <a:xfrm>
            <a:off x="6900600" y="2610537"/>
            <a:ext cx="2115899" cy="363899"/>
          </a:xfrm>
          <a:prstGeom prst="rect">
            <a:avLst/>
          </a:prstGeom>
          <a:solidFill>
            <a:srgbClr val="BF9000"/>
          </a:solidFill>
          <a:ln w="19050" cap="flat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Development Topics</a:t>
            </a:r>
          </a:p>
        </p:txBody>
      </p:sp>
      <p:cxnSp>
        <p:nvCxnSpPr>
          <p:cNvPr id="275" name="Shape 275"/>
          <p:cNvCxnSpPr/>
          <p:nvPr/>
        </p:nvCxnSpPr>
        <p:spPr>
          <a:xfrm>
            <a:off x="6840964" y="3702911"/>
            <a:ext cx="2214900" cy="0"/>
          </a:xfrm>
          <a:prstGeom prst="straightConnector1">
            <a:avLst/>
          </a:prstGeom>
          <a:noFill/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76" name="Shape 276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79500" y="1029400"/>
            <a:ext cx="3279326" cy="2345825"/>
          </a:xfrm>
          <a:prstGeom prst="rect">
            <a:avLst/>
          </a:prstGeom>
          <a:ln w="2857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77" name="Shape 277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1958475" y="1541575"/>
            <a:ext cx="4723101" cy="2743599"/>
          </a:xfrm>
          <a:prstGeom prst="rect">
            <a:avLst/>
          </a:prstGeom>
          <a:ln w="2857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78" name="Shape 278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349275" y="3339025"/>
            <a:ext cx="3595125" cy="3422323"/>
          </a:xfrm>
          <a:prstGeom prst="rect">
            <a:avLst/>
          </a:prstGeom>
          <a:ln w="2857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79" name="Shape 279"/>
          <p:cNvSpPr/>
          <p:nvPr/>
        </p:nvSpPr>
        <p:spPr>
          <a:xfrm>
            <a:off x="6901553" y="3126699"/>
            <a:ext cx="2115899" cy="363899"/>
          </a:xfrm>
          <a:prstGeom prst="rect">
            <a:avLst/>
          </a:prstGeom>
          <a:solidFill>
            <a:srgbClr val="BF9000"/>
          </a:solidFill>
          <a:ln w="19050" cap="flat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Event Pages</a:t>
            </a:r>
          </a:p>
        </p:txBody>
      </p:sp>
      <p:pic>
        <p:nvPicPr>
          <p:cNvPr id="280" name="Shape 280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3705925" y="3885172"/>
            <a:ext cx="4325991" cy="2876174"/>
          </a:xfrm>
          <a:prstGeom prst="rect">
            <a:avLst/>
          </a:prstGeom>
          <a:ln w="2857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81" name="Shape 281"/>
          <p:cNvSpPr/>
          <p:nvPr/>
        </p:nvSpPr>
        <p:spPr>
          <a:xfrm rot="-417607">
            <a:off x="6558713" y="5822218"/>
            <a:ext cx="2262775" cy="718162"/>
          </a:xfrm>
          <a:prstGeom prst="foldedCorner">
            <a:avLst>
              <a:gd name="adj" fmla="val 16667"/>
            </a:avLst>
          </a:prstGeom>
          <a:solidFill>
            <a:srgbClr val="FFD966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00">
                <a:latin typeface="Helvetica Neue"/>
                <a:ea typeface="Helvetica Neue"/>
                <a:cs typeface="Helvetica Neue"/>
                <a:sym typeface="Helvetica Neue"/>
              </a:rPr>
              <a:t>Please jump in and </a:t>
            </a:r>
            <a:r>
              <a:rPr lang="en-GB" sz="1800" b="1">
                <a:latin typeface="Helvetica Neue"/>
                <a:ea typeface="Helvetica Neue"/>
                <a:cs typeface="Helvetica Neue"/>
                <a:sym typeface="Helvetica Neue"/>
              </a:rPr>
              <a:t>explore</a:t>
            </a:r>
            <a:r>
              <a:rPr lang="en-GB" sz="1800">
                <a:latin typeface="Helvetica Neue"/>
                <a:ea typeface="Helvetica Neue"/>
                <a:cs typeface="Helvetica Neue"/>
                <a:sym typeface="Helvetica Neue"/>
              </a:rPr>
              <a:t> it!</a:t>
            </a:r>
          </a:p>
        </p:txBody>
      </p:sp>
      <p:sp>
        <p:nvSpPr>
          <p:cNvPr id="282" name="Shape 282"/>
          <p:cNvSpPr txBox="1">
            <a:spLocks noGrp="1"/>
          </p:cNvSpPr>
          <p:nvPr>
            <p:ph type="dt" idx="10"/>
          </p:nvPr>
        </p:nvSpPr>
        <p:spPr>
          <a:xfrm>
            <a:off x="192450" y="207701"/>
            <a:ext cx="1143000" cy="57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eHealth Forum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Athens, 2014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Shape 28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79509" y="1128449"/>
            <a:ext cx="4685969" cy="2655723"/>
          </a:xfrm>
          <a:prstGeom prst="rect">
            <a:avLst/>
          </a:prstGeom>
          <a:ln w="2857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88" name="Shape 288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305777" y="2404961"/>
            <a:ext cx="4830098" cy="2737399"/>
          </a:xfrm>
          <a:prstGeom prst="rect">
            <a:avLst/>
          </a:prstGeom>
          <a:ln w="2857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89" name="Shape 289"/>
          <p:cNvSpPr/>
          <p:nvPr/>
        </p:nvSpPr>
        <p:spPr>
          <a:xfrm>
            <a:off x="1979711" y="188640"/>
            <a:ext cx="3960299" cy="576000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80BF"/>
              </a:buClr>
              <a:buSzPct val="25000"/>
              <a:buFont typeface="Helvetica Neue"/>
              <a:buNone/>
            </a:pPr>
            <a:r>
              <a:rPr lang="en-GB" sz="2200" b="1">
                <a:solidFill>
                  <a:srgbClr val="2380B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Code Management</a:t>
            </a:r>
          </a:p>
        </p:txBody>
      </p:sp>
      <p:sp>
        <p:nvSpPr>
          <p:cNvPr id="290" name="Shape 290"/>
          <p:cNvSpPr/>
          <p:nvPr/>
        </p:nvSpPr>
        <p:spPr>
          <a:xfrm>
            <a:off x="179500" y="5271023"/>
            <a:ext cx="8833800" cy="1509827"/>
          </a:xfrm>
          <a:prstGeom prst="rect">
            <a:avLst/>
          </a:prstGeom>
          <a:solidFill>
            <a:srgbClr val="FFFFFF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30200" algn="just" rtl="0">
              <a:lnSpc>
                <a:spcPct val="150000"/>
              </a:lnSpc>
              <a:spcBef>
                <a:spcPts val="0"/>
              </a:spcBef>
              <a:buClr>
                <a:srgbClr val="666666"/>
              </a:buClr>
              <a:buSzPct val="100000"/>
              <a:buFont typeface="Helvetica Neue"/>
              <a:buChar char="★"/>
            </a:pPr>
            <a:r>
              <a:rPr lang="en-GB" sz="1600" b="1" dirty="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First selected</a:t>
            </a:r>
            <a:r>
              <a:rPr lang="en-GB" sz="1600" dirty="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code hosting solution was </a:t>
            </a:r>
            <a:r>
              <a:rPr lang="en-GB" sz="1600" b="1" dirty="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Google Code</a:t>
            </a:r>
            <a:r>
              <a:rPr lang="en-GB" sz="1600" dirty="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as it was </a:t>
            </a:r>
            <a:r>
              <a:rPr lang="en-GB" sz="1600" b="1" dirty="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free</a:t>
            </a:r>
            <a:r>
              <a:rPr lang="en-GB" sz="1600" dirty="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and </a:t>
            </a:r>
            <a:r>
              <a:rPr lang="en-GB" sz="1600" b="1" dirty="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open</a:t>
            </a:r>
            <a:r>
              <a:rPr lang="en-GB" sz="1600" dirty="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;</a:t>
            </a:r>
          </a:p>
          <a:p>
            <a:pPr marL="457200" lvl="0" indent="-330200" algn="just" rtl="0">
              <a:lnSpc>
                <a:spcPct val="150000"/>
              </a:lnSpc>
              <a:spcBef>
                <a:spcPts val="0"/>
              </a:spcBef>
              <a:buClr>
                <a:srgbClr val="666666"/>
              </a:buClr>
              <a:buSzPct val="100000"/>
              <a:buFont typeface="Helvetica Neue"/>
              <a:buChar char="★"/>
            </a:pPr>
            <a:r>
              <a:rPr lang="en-GB" sz="1600" dirty="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It </a:t>
            </a:r>
            <a:r>
              <a:rPr lang="en-GB" sz="1600" b="1" dirty="0" err="1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fulfills</a:t>
            </a:r>
            <a:r>
              <a:rPr lang="en-GB" sz="1600" dirty="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all the </a:t>
            </a:r>
            <a:r>
              <a:rPr lang="en-GB" sz="1600" b="1" dirty="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requirements</a:t>
            </a:r>
            <a:r>
              <a:rPr lang="en-GB" sz="1600" dirty="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needed </a:t>
            </a:r>
            <a:r>
              <a:rPr lang="en-GB" sz="1600" b="1" dirty="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until this moment</a:t>
            </a:r>
            <a:r>
              <a:rPr lang="en-GB" sz="1600" dirty="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;</a:t>
            </a:r>
          </a:p>
          <a:p>
            <a:pPr marL="457200" lvl="0" indent="-330200" algn="just" rtl="0">
              <a:lnSpc>
                <a:spcPct val="150000"/>
              </a:lnSpc>
              <a:spcBef>
                <a:spcPts val="0"/>
              </a:spcBef>
              <a:buClr>
                <a:srgbClr val="666666"/>
              </a:buClr>
              <a:buSzPct val="100000"/>
              <a:buFont typeface="Helvetica Neue"/>
              <a:buChar char="★"/>
            </a:pPr>
            <a:r>
              <a:rPr lang="en-GB" sz="1600" b="1" dirty="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Additional requirements in the present </a:t>
            </a:r>
            <a:r>
              <a:rPr lang="en-GB" sz="1600" dirty="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pushed the </a:t>
            </a:r>
            <a:r>
              <a:rPr lang="en-GB" sz="1600" b="1" dirty="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migration to a more capable platform</a:t>
            </a:r>
            <a:r>
              <a:rPr lang="en-GB" sz="1600" dirty="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;</a:t>
            </a:r>
          </a:p>
        </p:txBody>
      </p:sp>
      <p:sp>
        <p:nvSpPr>
          <p:cNvPr id="291" name="Shape 291"/>
          <p:cNvSpPr/>
          <p:nvPr/>
        </p:nvSpPr>
        <p:spPr>
          <a:xfrm>
            <a:off x="6951700" y="2404013"/>
            <a:ext cx="2064900" cy="488700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Git repositories</a:t>
            </a:r>
          </a:p>
        </p:txBody>
      </p:sp>
      <p:sp>
        <p:nvSpPr>
          <p:cNvPr id="292" name="Shape 292"/>
          <p:cNvSpPr/>
          <p:nvPr/>
        </p:nvSpPr>
        <p:spPr>
          <a:xfrm>
            <a:off x="6951700" y="3074625"/>
            <a:ext cx="2064900" cy="779100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Commit history</a:t>
            </a:r>
          </a:p>
        </p:txBody>
      </p:sp>
      <p:cxnSp>
        <p:nvCxnSpPr>
          <p:cNvPr id="293" name="Shape 293"/>
          <p:cNvCxnSpPr>
            <a:stCxn id="291" idx="1"/>
          </p:cNvCxnSpPr>
          <p:nvPr/>
        </p:nvCxnSpPr>
        <p:spPr>
          <a:xfrm rot="10800000">
            <a:off x="3695199" y="1758863"/>
            <a:ext cx="3256500" cy="8894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94" name="Shape 294"/>
          <p:cNvCxnSpPr>
            <a:stCxn id="292" idx="1"/>
          </p:cNvCxnSpPr>
          <p:nvPr/>
        </p:nvCxnSpPr>
        <p:spPr>
          <a:xfrm flipH="1">
            <a:off x="3629200" y="3464175"/>
            <a:ext cx="3322499" cy="3872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95" name="Shape 295"/>
          <p:cNvCxnSpPr/>
          <p:nvPr/>
        </p:nvCxnSpPr>
        <p:spPr>
          <a:xfrm>
            <a:off x="6806875" y="2044625"/>
            <a:ext cx="2214900" cy="0"/>
          </a:xfrm>
          <a:prstGeom prst="straightConnector1">
            <a:avLst/>
          </a:prstGeom>
          <a:noFill/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96" name="Shape 296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6876111" y="1090762"/>
            <a:ext cx="2076450" cy="704850"/>
          </a:xfrm>
          <a:prstGeom prst="rect">
            <a:avLst/>
          </a:prstGeom>
        </p:spPr>
      </p:pic>
      <p:sp>
        <p:nvSpPr>
          <p:cNvPr id="297" name="Shape 297"/>
          <p:cNvSpPr txBox="1">
            <a:spLocks noGrp="1"/>
          </p:cNvSpPr>
          <p:nvPr>
            <p:ph type="dt" idx="10"/>
          </p:nvPr>
        </p:nvSpPr>
        <p:spPr>
          <a:xfrm>
            <a:off x="192450" y="207701"/>
            <a:ext cx="1143000" cy="57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eHealth Forum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Athens, 2014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Shape 302"/>
          <p:cNvPicPr preferRelativeResize="0"/>
          <p:nvPr/>
        </p:nvPicPr>
        <p:blipFill rotWithShape="1">
          <a:blip r:embed="rId3"/>
          <a:srcRect b="25805"/>
          <a:stretch/>
        </p:blipFill>
        <p:spPr>
          <a:xfrm>
            <a:off x="179500" y="984225"/>
            <a:ext cx="4454973" cy="2849449"/>
          </a:xfrm>
          <a:prstGeom prst="rect">
            <a:avLst/>
          </a:prstGeom>
          <a:ln w="2857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03" name="Shape 30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904925" y="2141325"/>
            <a:ext cx="4881524" cy="3274374"/>
          </a:xfrm>
          <a:prstGeom prst="rect">
            <a:avLst/>
          </a:prstGeom>
          <a:ln w="2857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04" name="Shape 304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3001121" y="2907500"/>
            <a:ext cx="3447924" cy="2508200"/>
          </a:xfrm>
          <a:prstGeom prst="rect">
            <a:avLst/>
          </a:prstGeom>
          <a:ln w="2857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05" name="Shape 305"/>
          <p:cNvSpPr/>
          <p:nvPr/>
        </p:nvSpPr>
        <p:spPr>
          <a:xfrm>
            <a:off x="1979711" y="188640"/>
            <a:ext cx="3960299" cy="576000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80BF"/>
              </a:buClr>
              <a:buSzPct val="25000"/>
              <a:buFont typeface="Helvetica Neue"/>
              <a:buNone/>
            </a:pPr>
            <a:r>
              <a:rPr lang="en-GB" sz="2200" b="1">
                <a:solidFill>
                  <a:srgbClr val="2380B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Code Management</a:t>
            </a:r>
          </a:p>
        </p:txBody>
      </p:sp>
      <p:sp>
        <p:nvSpPr>
          <p:cNvPr id="306" name="Shape 306"/>
          <p:cNvSpPr/>
          <p:nvPr/>
        </p:nvSpPr>
        <p:spPr>
          <a:xfrm>
            <a:off x="179500" y="5577637"/>
            <a:ext cx="8833800" cy="1203287"/>
          </a:xfrm>
          <a:prstGeom prst="rect">
            <a:avLst/>
          </a:prstGeom>
          <a:solidFill>
            <a:srgbClr val="FFFFFF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30200" algn="just" rtl="0">
              <a:lnSpc>
                <a:spcPct val="150000"/>
              </a:lnSpc>
              <a:spcBef>
                <a:spcPts val="0"/>
              </a:spcBef>
              <a:buClr>
                <a:srgbClr val="666666"/>
              </a:buClr>
              <a:buSzPct val="100000"/>
              <a:buFont typeface="Helvetica Neue"/>
              <a:buChar char="★"/>
            </a:pPr>
            <a:r>
              <a:rPr lang="en-GB" sz="16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</a:t>
            </a:r>
            <a:r>
              <a:rPr lang="en-GB" sz="1600" b="1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Bitbucket</a:t>
            </a:r>
            <a:r>
              <a:rPr lang="en-GB" sz="16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solution </a:t>
            </a:r>
            <a:r>
              <a:rPr lang="en-GB" sz="1600" b="1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provides all the previous functionality</a:t>
            </a:r>
            <a:r>
              <a:rPr lang="en-GB" sz="16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;</a:t>
            </a:r>
          </a:p>
          <a:p>
            <a:pPr marL="457200" lvl="0" indent="-330200" algn="just" rtl="0">
              <a:lnSpc>
                <a:spcPct val="150000"/>
              </a:lnSpc>
              <a:spcBef>
                <a:spcPts val="0"/>
              </a:spcBef>
              <a:buClr>
                <a:srgbClr val="666666"/>
              </a:buClr>
              <a:buSzPct val="100000"/>
              <a:buFont typeface="Helvetica Neue"/>
              <a:buChar char="★"/>
            </a:pPr>
            <a:r>
              <a:rPr lang="en-GB" sz="16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It also </a:t>
            </a:r>
            <a:r>
              <a:rPr lang="en-GB" sz="1600" b="1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allows code reviewing</a:t>
            </a:r>
            <a:r>
              <a:rPr lang="en-GB" sz="16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mechanisms, with </a:t>
            </a:r>
            <a:r>
              <a:rPr lang="en-GB" sz="1600" b="1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pull requests</a:t>
            </a:r>
            <a:r>
              <a:rPr lang="en-GB" sz="16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;</a:t>
            </a:r>
          </a:p>
          <a:p>
            <a:pPr marL="457200" lvl="0" indent="-330200" algn="just" rtl="0">
              <a:lnSpc>
                <a:spcPct val="150000"/>
              </a:lnSpc>
              <a:spcBef>
                <a:spcPts val="0"/>
              </a:spcBef>
              <a:buClr>
                <a:srgbClr val="666666"/>
              </a:buClr>
              <a:buSzPct val="100000"/>
              <a:buFont typeface="Helvetica Neue"/>
              <a:buChar char="★"/>
            </a:pPr>
            <a:r>
              <a:rPr lang="en-GB" sz="16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 the </a:t>
            </a:r>
            <a:r>
              <a:rPr lang="en-GB" sz="1600" b="1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JIRA</a:t>
            </a:r>
            <a:r>
              <a:rPr lang="en-GB" sz="16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and </a:t>
            </a:r>
            <a:r>
              <a:rPr lang="en-GB" sz="1600" b="1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Confluence</a:t>
            </a:r>
            <a:r>
              <a:rPr lang="en-GB" sz="16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1600" b="1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users</a:t>
            </a:r>
            <a:r>
              <a:rPr lang="en-GB" sz="16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are also </a:t>
            </a:r>
            <a:r>
              <a:rPr lang="en-GB" sz="1600" b="1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integrated</a:t>
            </a:r>
            <a:r>
              <a:rPr lang="en-GB" sz="16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and other information as well;</a:t>
            </a:r>
          </a:p>
        </p:txBody>
      </p:sp>
      <p:sp>
        <p:nvSpPr>
          <p:cNvPr id="307" name="Shape 307"/>
          <p:cNvSpPr/>
          <p:nvPr/>
        </p:nvSpPr>
        <p:spPr>
          <a:xfrm>
            <a:off x="6881875" y="2175413"/>
            <a:ext cx="2064900" cy="488700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Git repositories</a:t>
            </a:r>
          </a:p>
        </p:txBody>
      </p:sp>
      <p:sp>
        <p:nvSpPr>
          <p:cNvPr id="308" name="Shape 308"/>
          <p:cNvSpPr/>
          <p:nvPr/>
        </p:nvSpPr>
        <p:spPr>
          <a:xfrm>
            <a:off x="6881875" y="2775650"/>
            <a:ext cx="2064900" cy="779100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Commit history</a:t>
            </a:r>
          </a:p>
        </p:txBody>
      </p:sp>
      <p:cxnSp>
        <p:nvCxnSpPr>
          <p:cNvPr id="309" name="Shape 309"/>
          <p:cNvCxnSpPr>
            <a:stCxn id="307" idx="1"/>
          </p:cNvCxnSpPr>
          <p:nvPr/>
        </p:nvCxnSpPr>
        <p:spPr>
          <a:xfrm rot="10800000">
            <a:off x="4125775" y="1436063"/>
            <a:ext cx="2756099" cy="9836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10" name="Shape 310"/>
          <p:cNvCxnSpPr>
            <a:stCxn id="308" idx="1"/>
          </p:cNvCxnSpPr>
          <p:nvPr/>
        </p:nvCxnSpPr>
        <p:spPr>
          <a:xfrm rot="10800000">
            <a:off x="3948174" y="2581700"/>
            <a:ext cx="2933700" cy="5834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11" name="Shape 311"/>
          <p:cNvCxnSpPr/>
          <p:nvPr/>
        </p:nvCxnSpPr>
        <p:spPr>
          <a:xfrm>
            <a:off x="6806875" y="1927925"/>
            <a:ext cx="2214900" cy="0"/>
          </a:xfrm>
          <a:prstGeom prst="straightConnector1">
            <a:avLst/>
          </a:prstGeom>
          <a:noFill/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12" name="Shape 312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6876100" y="1246710"/>
            <a:ext cx="2076449" cy="523789"/>
          </a:xfrm>
          <a:prstGeom prst="rect">
            <a:avLst/>
          </a:prstGeom>
        </p:spPr>
      </p:pic>
      <p:sp>
        <p:nvSpPr>
          <p:cNvPr id="313" name="Shape 313"/>
          <p:cNvSpPr/>
          <p:nvPr/>
        </p:nvSpPr>
        <p:spPr>
          <a:xfrm>
            <a:off x="6881875" y="3666275"/>
            <a:ext cx="2064900" cy="779100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Code Reviewing</a:t>
            </a:r>
          </a:p>
        </p:txBody>
      </p:sp>
      <p:cxnSp>
        <p:nvCxnSpPr>
          <p:cNvPr id="314" name="Shape 314"/>
          <p:cNvCxnSpPr>
            <a:stCxn id="313" idx="1"/>
          </p:cNvCxnSpPr>
          <p:nvPr/>
        </p:nvCxnSpPr>
        <p:spPr>
          <a:xfrm flipH="1">
            <a:off x="4479474" y="4055825"/>
            <a:ext cx="2402400" cy="2976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15" name="Shape 315"/>
          <p:cNvSpPr txBox="1">
            <a:spLocks noGrp="1"/>
          </p:cNvSpPr>
          <p:nvPr>
            <p:ph type="dt" idx="10"/>
          </p:nvPr>
        </p:nvSpPr>
        <p:spPr>
          <a:xfrm>
            <a:off x="192450" y="207701"/>
            <a:ext cx="1143000" cy="57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eHealth Forum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Athens, 2014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/>
          <p:nvPr/>
        </p:nvSpPr>
        <p:spPr>
          <a:xfrm>
            <a:off x="3582300" y="1757300"/>
            <a:ext cx="5161499" cy="897300"/>
          </a:xfrm>
          <a:prstGeom prst="rect">
            <a:avLst/>
          </a:prstGeom>
          <a:solidFill>
            <a:srgbClr val="FFFFFF"/>
          </a:solidFill>
          <a:ln w="28575" cap="flat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GIT FLOW</a:t>
            </a:r>
            <a:r>
              <a:rPr lang="en-GB" b="1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Model </a:t>
            </a:r>
            <a:r>
              <a:rPr lang="en-GB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 used for branching, versioning and development management</a:t>
            </a:r>
          </a:p>
        </p:txBody>
      </p:sp>
      <p:sp>
        <p:nvSpPr>
          <p:cNvPr id="321" name="Shape 321"/>
          <p:cNvSpPr/>
          <p:nvPr/>
        </p:nvSpPr>
        <p:spPr>
          <a:xfrm>
            <a:off x="1979711" y="188640"/>
            <a:ext cx="3960299" cy="576000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80BF"/>
              </a:buClr>
              <a:buSzPct val="25000"/>
              <a:buFont typeface="Helvetica Neue"/>
              <a:buNone/>
            </a:pPr>
            <a:r>
              <a:rPr lang="en-GB" sz="2600" b="1">
                <a:solidFill>
                  <a:srgbClr val="2380B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Coding Culture</a:t>
            </a:r>
          </a:p>
        </p:txBody>
      </p:sp>
      <p:pic>
        <p:nvPicPr>
          <p:cNvPr id="322" name="Shape 32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00217" y="1400325"/>
            <a:ext cx="3182074" cy="1767824"/>
          </a:xfrm>
          <a:prstGeom prst="rect">
            <a:avLst/>
          </a:prstGeom>
          <a:ln w="2857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23" name="Shape 323"/>
          <p:cNvSpPr/>
          <p:nvPr/>
        </p:nvSpPr>
        <p:spPr>
          <a:xfrm>
            <a:off x="400217" y="3469450"/>
            <a:ext cx="5091000" cy="639675"/>
          </a:xfrm>
          <a:prstGeom prst="rect">
            <a:avLst/>
          </a:prstGeom>
          <a:solidFill>
            <a:srgbClr val="FFFFFF"/>
          </a:solidFill>
          <a:ln w="28575" cap="flat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 dirty="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Semantic Versioning</a:t>
            </a:r>
            <a:r>
              <a:rPr lang="en-GB" dirty="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used as version scheme</a:t>
            </a:r>
          </a:p>
        </p:txBody>
      </p:sp>
      <p:pic>
        <p:nvPicPr>
          <p:cNvPr id="324" name="Shape 324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5516174" y="2937574"/>
            <a:ext cx="3227499" cy="1364750"/>
          </a:xfrm>
          <a:prstGeom prst="rect">
            <a:avLst/>
          </a:prstGeom>
          <a:noFill/>
          <a:ln w="2857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25" name="Shape 325"/>
          <p:cNvSpPr/>
          <p:nvPr/>
        </p:nvSpPr>
        <p:spPr>
          <a:xfrm>
            <a:off x="4394337" y="4680475"/>
            <a:ext cx="4349400" cy="1298999"/>
          </a:xfrm>
          <a:prstGeom prst="rect">
            <a:avLst/>
          </a:prstGeom>
          <a:solidFill>
            <a:srgbClr val="FFFFFF"/>
          </a:solidFill>
          <a:ln w="28575" cap="flat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</a:t>
            </a:r>
            <a:r>
              <a:rPr lang="en-GB" b="1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always</a:t>
            </a:r>
            <a:r>
              <a:rPr lang="en-GB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try to </a:t>
            </a:r>
            <a:r>
              <a:rPr lang="en-GB" sz="2200" b="1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document our work</a:t>
            </a:r>
            <a:r>
              <a:rPr lang="en-GB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by relating the tasks with the performed work. And that includes additional explanations, if necessary. </a:t>
            </a:r>
          </a:p>
        </p:txBody>
      </p:sp>
      <p:pic>
        <p:nvPicPr>
          <p:cNvPr id="326" name="Shape 326"/>
          <p:cNvPicPr preferRelativeResize="0"/>
          <p:nvPr/>
        </p:nvPicPr>
        <p:blipFill rotWithShape="1">
          <a:blip r:embed="rId5"/>
          <a:srcRect r="46354"/>
          <a:stretch/>
        </p:blipFill>
        <p:spPr>
          <a:xfrm>
            <a:off x="400212" y="4335200"/>
            <a:ext cx="3994125" cy="1870349"/>
          </a:xfrm>
          <a:prstGeom prst="rect">
            <a:avLst/>
          </a:prstGeom>
          <a:ln w="2857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27" name="Shape 327"/>
          <p:cNvSpPr txBox="1">
            <a:spLocks noGrp="1"/>
          </p:cNvSpPr>
          <p:nvPr>
            <p:ph type="dt" idx="10"/>
          </p:nvPr>
        </p:nvSpPr>
        <p:spPr>
          <a:xfrm>
            <a:off x="192450" y="207701"/>
            <a:ext cx="1143000" cy="57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eHealth Forum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Athens, 2014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/>
          <p:nvPr/>
        </p:nvSpPr>
        <p:spPr>
          <a:xfrm>
            <a:off x="1979711" y="188640"/>
            <a:ext cx="3960299" cy="576000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80BF"/>
              </a:buClr>
              <a:buSzPct val="25000"/>
              <a:buFont typeface="Helvetica Neue"/>
              <a:buNone/>
            </a:pPr>
            <a:r>
              <a:rPr lang="en-GB" sz="2600" b="1">
                <a:solidFill>
                  <a:srgbClr val="2380B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Quality Assurance</a:t>
            </a:r>
          </a:p>
        </p:txBody>
      </p:sp>
      <p:sp>
        <p:nvSpPr>
          <p:cNvPr id="333" name="Shape 333"/>
          <p:cNvSpPr/>
          <p:nvPr/>
        </p:nvSpPr>
        <p:spPr>
          <a:xfrm>
            <a:off x="6801625" y="1770175"/>
            <a:ext cx="2214900" cy="363899"/>
          </a:xfrm>
          <a:prstGeom prst="rect">
            <a:avLst/>
          </a:prstGeom>
          <a:solidFill>
            <a:srgbClr val="BF9000"/>
          </a:solidFill>
          <a:ln w="19050" cap="flat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Continuous Integration</a:t>
            </a:r>
          </a:p>
        </p:txBody>
      </p:sp>
      <p:sp>
        <p:nvSpPr>
          <p:cNvPr id="334" name="Shape 334"/>
          <p:cNvSpPr/>
          <p:nvPr/>
        </p:nvSpPr>
        <p:spPr>
          <a:xfrm>
            <a:off x="6801613" y="2300969"/>
            <a:ext cx="2214900" cy="363899"/>
          </a:xfrm>
          <a:prstGeom prst="rect">
            <a:avLst/>
          </a:prstGeom>
          <a:solidFill>
            <a:srgbClr val="BF9000"/>
          </a:solidFill>
          <a:ln w="19050" cap="flat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Continuous Delivery</a:t>
            </a:r>
          </a:p>
        </p:txBody>
      </p:sp>
      <p:cxnSp>
        <p:nvCxnSpPr>
          <p:cNvPr id="335" name="Shape 335"/>
          <p:cNvCxnSpPr/>
          <p:nvPr/>
        </p:nvCxnSpPr>
        <p:spPr>
          <a:xfrm>
            <a:off x="6801614" y="2815136"/>
            <a:ext cx="2214900" cy="0"/>
          </a:xfrm>
          <a:prstGeom prst="straightConnector1">
            <a:avLst/>
          </a:prstGeom>
          <a:noFill/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36" name="Shape 33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900600" y="1056075"/>
            <a:ext cx="2049825" cy="5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Shape 33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53275" y="975400"/>
            <a:ext cx="5278649" cy="2387749"/>
          </a:xfrm>
          <a:prstGeom prst="rect">
            <a:avLst/>
          </a:prstGeom>
          <a:ln w="2857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38" name="Shape 338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516375" y="2629500"/>
            <a:ext cx="4155643" cy="2387750"/>
          </a:xfrm>
          <a:prstGeom prst="rect">
            <a:avLst/>
          </a:prstGeom>
          <a:ln w="2857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39" name="Shape 339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4073575" y="2831775"/>
            <a:ext cx="2276150" cy="3014699"/>
          </a:xfrm>
          <a:prstGeom prst="rect">
            <a:avLst/>
          </a:prstGeom>
          <a:ln w="2857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40" name="Shape 340"/>
          <p:cNvSpPr/>
          <p:nvPr/>
        </p:nvSpPr>
        <p:spPr>
          <a:xfrm>
            <a:off x="6893062" y="2965371"/>
            <a:ext cx="2064900" cy="746699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List of Jobs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GB" sz="12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w/ execution information</a:t>
            </a:r>
          </a:p>
        </p:txBody>
      </p:sp>
      <p:sp>
        <p:nvSpPr>
          <p:cNvPr id="341" name="Shape 341"/>
          <p:cNvSpPr/>
          <p:nvPr/>
        </p:nvSpPr>
        <p:spPr>
          <a:xfrm>
            <a:off x="6893062" y="3850951"/>
            <a:ext cx="2064900" cy="488700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Code Quality</a:t>
            </a:r>
          </a:p>
        </p:txBody>
      </p:sp>
      <p:sp>
        <p:nvSpPr>
          <p:cNvPr id="342" name="Shape 342"/>
          <p:cNvSpPr/>
          <p:nvPr/>
        </p:nvSpPr>
        <p:spPr>
          <a:xfrm>
            <a:off x="6893050" y="5272553"/>
            <a:ext cx="2064900" cy="660900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Continuous Delivery</a:t>
            </a:r>
          </a:p>
        </p:txBody>
      </p:sp>
      <p:sp>
        <p:nvSpPr>
          <p:cNvPr id="343" name="Shape 343"/>
          <p:cNvSpPr/>
          <p:nvPr/>
        </p:nvSpPr>
        <p:spPr>
          <a:xfrm>
            <a:off x="6893062" y="4478530"/>
            <a:ext cx="2064900" cy="660900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Integration Testing</a:t>
            </a:r>
          </a:p>
        </p:txBody>
      </p:sp>
      <p:cxnSp>
        <p:nvCxnSpPr>
          <p:cNvPr id="344" name="Shape 344"/>
          <p:cNvCxnSpPr>
            <a:stCxn id="340" idx="1"/>
          </p:cNvCxnSpPr>
          <p:nvPr/>
        </p:nvCxnSpPr>
        <p:spPr>
          <a:xfrm rot="10800000">
            <a:off x="4355962" y="2024421"/>
            <a:ext cx="2537100" cy="1314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45" name="Shape 345"/>
          <p:cNvCxnSpPr>
            <a:stCxn id="341" idx="1"/>
          </p:cNvCxnSpPr>
          <p:nvPr/>
        </p:nvCxnSpPr>
        <p:spPr>
          <a:xfrm rot="10800000">
            <a:off x="3638062" y="4062001"/>
            <a:ext cx="3255000" cy="332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46" name="Shape 346"/>
          <p:cNvCxnSpPr>
            <a:stCxn id="341" idx="1"/>
          </p:cNvCxnSpPr>
          <p:nvPr/>
        </p:nvCxnSpPr>
        <p:spPr>
          <a:xfrm flipH="1">
            <a:off x="5897062" y="4095301"/>
            <a:ext cx="995999" cy="6038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347" name="Shape 347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248750" y="4205997"/>
            <a:ext cx="5087675" cy="1677499"/>
          </a:xfrm>
          <a:prstGeom prst="rect">
            <a:avLst/>
          </a:prstGeom>
          <a:ln w="2857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348" name="Shape 348"/>
          <p:cNvCxnSpPr>
            <a:stCxn id="343" idx="1"/>
          </p:cNvCxnSpPr>
          <p:nvPr/>
        </p:nvCxnSpPr>
        <p:spPr>
          <a:xfrm flipH="1">
            <a:off x="4589962" y="4808980"/>
            <a:ext cx="2303100" cy="2694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349" name="Shape 349"/>
          <p:cNvPicPr preferRelativeResize="0"/>
          <p:nvPr/>
        </p:nvPicPr>
        <p:blipFill>
          <a:blip r:embed="rId8"/>
          <a:stretch>
            <a:fillRect/>
          </a:stretch>
        </p:blipFill>
        <p:spPr>
          <a:xfrm>
            <a:off x="2421500" y="5360666"/>
            <a:ext cx="3518650" cy="1446408"/>
          </a:xfrm>
          <a:prstGeom prst="rect">
            <a:avLst/>
          </a:prstGeom>
          <a:ln w="2857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350" name="Shape 350"/>
          <p:cNvCxnSpPr>
            <a:stCxn id="342" idx="1"/>
          </p:cNvCxnSpPr>
          <p:nvPr/>
        </p:nvCxnSpPr>
        <p:spPr>
          <a:xfrm flipH="1">
            <a:off x="5687350" y="5603003"/>
            <a:ext cx="1205699" cy="5750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51" name="Shape 351"/>
          <p:cNvSpPr txBox="1">
            <a:spLocks noGrp="1"/>
          </p:cNvSpPr>
          <p:nvPr>
            <p:ph type="dt" idx="10"/>
          </p:nvPr>
        </p:nvSpPr>
        <p:spPr>
          <a:xfrm>
            <a:off x="192450" y="207701"/>
            <a:ext cx="1143000" cy="57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eHealth Forum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Athens, 2014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/>
          <p:nvPr/>
        </p:nvSpPr>
        <p:spPr>
          <a:xfrm>
            <a:off x="1979711" y="188640"/>
            <a:ext cx="3960440" cy="576064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80BF"/>
              </a:buClr>
              <a:buSzPct val="25000"/>
              <a:buFont typeface="Helvetica Neue"/>
              <a:buNone/>
            </a:pPr>
            <a:r>
              <a:rPr lang="en-GB" sz="2600" b="1" i="0" u="none" strike="noStrike" cap="none" baseline="0">
                <a:solidFill>
                  <a:srgbClr val="2380B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Tools</a:t>
            </a:r>
          </a:p>
        </p:txBody>
      </p:sp>
      <p:sp>
        <p:nvSpPr>
          <p:cNvPr id="357" name="Shape 357"/>
          <p:cNvSpPr/>
          <p:nvPr/>
        </p:nvSpPr>
        <p:spPr>
          <a:xfrm>
            <a:off x="0" y="1124744"/>
            <a:ext cx="9144000" cy="720080"/>
          </a:xfrm>
          <a:prstGeom prst="rect">
            <a:avLst/>
          </a:prstGeom>
          <a:noFill/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4000" b="1" i="0" u="none" strike="noStrike" cap="none" baseline="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Publishing Framework</a:t>
            </a:r>
          </a:p>
        </p:txBody>
      </p:sp>
      <p:cxnSp>
        <p:nvCxnSpPr>
          <p:cNvPr id="358" name="Shape 358"/>
          <p:cNvCxnSpPr/>
          <p:nvPr/>
        </p:nvCxnSpPr>
        <p:spPr>
          <a:xfrm>
            <a:off x="0" y="5157192"/>
            <a:ext cx="9144000" cy="0"/>
          </a:xfrm>
          <a:prstGeom prst="straightConnector1">
            <a:avLst/>
          </a:prstGeom>
          <a:noFill/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359" name="Shape 359"/>
          <p:cNvGraphicFramePr/>
          <p:nvPr>
            <p:extLst>
              <p:ext uri="{D42A27DB-BD31-4B8C-83A1-F6EECF244321}">
                <p14:modId xmlns:p14="http://schemas.microsoft.com/office/powerpoint/2010/main" val="370183247"/>
              </p:ext>
            </p:extLst>
          </p:nvPr>
        </p:nvGraphicFramePr>
        <p:xfrm>
          <a:off x="323528" y="5445223"/>
          <a:ext cx="8424950" cy="1152150"/>
        </p:xfrm>
        <a:graphic>
          <a:graphicData uri="http://schemas.openxmlformats.org/drawingml/2006/table">
            <a:tbl>
              <a:tblPr firstCol="1" bandRow="1">
                <a:noFill/>
                <a:tableStyleId>{D793BFDC-CFEC-4E33-99FA-BDA8A73BE658}</a:tableStyleId>
              </a:tblPr>
              <a:tblGrid>
                <a:gridCol w="1512175"/>
                <a:gridCol w="6912775"/>
              </a:tblGrid>
              <a:tr h="576075">
                <a:tc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240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Tool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2800" dirty="0" err="1" smtClean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JoinUp</a:t>
                      </a:r>
                      <a:endParaRPr lang="en-GB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/>
                </a:tc>
              </a:tr>
              <a:tr h="576075">
                <a:tc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24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Location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u="sng">
                          <a:solidFill>
                            <a:schemeClr val="hlink"/>
                          </a:solidFill>
                          <a:hlinkClick r:id="rId3"/>
                        </a:rPr>
                        <a:t>https://joinup.ec.europa.eu/software/ecc/home</a:t>
                      </a:r>
                    </a:p>
                  </a:txBody>
                  <a:tcPr marL="91450" marR="91450" marT="45725" marB="45725" anchor="ctr"/>
                </a:tc>
              </a:tr>
            </a:tbl>
          </a:graphicData>
        </a:graphic>
      </p:graphicFrame>
      <p:sp>
        <p:nvSpPr>
          <p:cNvPr id="360" name="Shape 360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rgbClr val="2380B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1" name="Shape 361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rgbClr val="2380B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2" name="Shape 362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rgbClr val="2380B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63" name="Shape 363"/>
          <p:cNvPicPr preferRelativeResize="0"/>
          <p:nvPr/>
        </p:nvPicPr>
        <p:blipFill rotWithShape="1">
          <a:blip r:embed="rId4"/>
          <a:srcRect l="24146" t="8255" r="23984" b="22400"/>
          <a:stretch/>
        </p:blipFill>
        <p:spPr>
          <a:xfrm>
            <a:off x="107504" y="1988840"/>
            <a:ext cx="4176464" cy="3024335"/>
          </a:xfrm>
          <a:prstGeom prst="rect">
            <a:avLst/>
          </a:prstGeom>
          <a:noFill/>
          <a:ln w="9525" cap="flat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pic>
      <p:grpSp>
        <p:nvGrpSpPr>
          <p:cNvPr id="364" name="Shape 364"/>
          <p:cNvGrpSpPr/>
          <p:nvPr/>
        </p:nvGrpSpPr>
        <p:grpSpPr>
          <a:xfrm>
            <a:off x="4572003" y="2061145"/>
            <a:ext cx="4248464" cy="2807716"/>
            <a:chOff x="72010" y="297"/>
            <a:chExt cx="4248464" cy="2807716"/>
          </a:xfrm>
        </p:grpSpPr>
        <p:sp>
          <p:nvSpPr>
            <p:cNvPr id="365" name="Shape 365"/>
            <p:cNvSpPr/>
            <p:nvPr/>
          </p:nvSpPr>
          <p:spPr>
            <a:xfrm>
              <a:off x="72010" y="297"/>
              <a:ext cx="4248464" cy="129586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6" name="Shape 366"/>
            <p:cNvSpPr txBox="1"/>
            <p:nvPr/>
          </p:nvSpPr>
          <p:spPr>
            <a:xfrm>
              <a:off x="72010" y="297"/>
              <a:ext cx="4248464" cy="1295868"/>
            </a:xfrm>
            <a:prstGeom prst="rect">
              <a:avLst/>
            </a:prstGeom>
          </p:spPr>
          <p:txBody>
            <a:bodyPr lIns="87625" tIns="87625" rIns="87625" bIns="87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805"/>
                </a:spcAft>
                <a:buSzPct val="25000"/>
                <a:buNone/>
              </a:pPr>
              <a:r>
                <a:rPr lang="en-GB" sz="2300" b="0" i="0" u="none" strike="noStrike" cap="none" baseline="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Collaborative platform created by the European Commission</a:t>
              </a:r>
            </a:p>
          </p:txBody>
        </p:sp>
        <p:sp>
          <p:nvSpPr>
            <p:cNvPr id="367" name="Shape 367"/>
            <p:cNvSpPr/>
            <p:nvPr/>
          </p:nvSpPr>
          <p:spPr>
            <a:xfrm>
              <a:off x="72010" y="1512145"/>
              <a:ext cx="4248464" cy="129586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25400" cap="flat">
              <a:solidFill>
                <a:srgbClr val="8C3A3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8" name="Shape 368"/>
            <p:cNvSpPr txBox="1"/>
            <p:nvPr/>
          </p:nvSpPr>
          <p:spPr>
            <a:xfrm>
              <a:off x="72010" y="1512145"/>
              <a:ext cx="4248464" cy="1295868"/>
            </a:xfrm>
            <a:prstGeom prst="rect">
              <a:avLst/>
            </a:prstGeom>
          </p:spPr>
          <p:txBody>
            <a:bodyPr lIns="87625" tIns="87625" rIns="87625" bIns="87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805"/>
                </a:spcAft>
                <a:buSzPct val="25000"/>
                <a:buNone/>
              </a:pPr>
              <a:r>
                <a:rPr lang="en-GB" sz="2200" b="0" i="1" u="none" strike="noStrike" cap="none" baseline="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Support open source development work done by government agencies in Europe </a:t>
              </a:r>
            </a:p>
          </p:txBody>
        </p:sp>
      </p:grpSp>
      <p:sp>
        <p:nvSpPr>
          <p:cNvPr id="369" name="Shape 369"/>
          <p:cNvSpPr txBox="1">
            <a:spLocks noGrp="1"/>
          </p:cNvSpPr>
          <p:nvPr>
            <p:ph type="dt" idx="10"/>
          </p:nvPr>
        </p:nvSpPr>
        <p:spPr>
          <a:xfrm>
            <a:off x="192450" y="207701"/>
            <a:ext cx="1143000" cy="57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eHealth Forum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Athens, 2014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/>
          <p:nvPr/>
        </p:nvSpPr>
        <p:spPr>
          <a:xfrm>
            <a:off x="491550" y="2637875"/>
            <a:ext cx="4442700" cy="864300"/>
          </a:xfrm>
          <a:prstGeom prst="roundRect">
            <a:avLst>
              <a:gd name="adj" fmla="val 16667"/>
            </a:avLst>
          </a:prstGeom>
          <a:solidFill>
            <a:srgbClr val="BF9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833"/>
              <a:buFont typeface="Arial"/>
              <a:buNone/>
            </a:pPr>
            <a:r>
              <a:rPr lang="en-GB" sz="2400" b="1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Web-Service Framework</a:t>
            </a:r>
          </a:p>
        </p:txBody>
      </p:sp>
      <p:sp>
        <p:nvSpPr>
          <p:cNvPr id="375" name="Shape 375"/>
          <p:cNvSpPr/>
          <p:nvPr/>
        </p:nvSpPr>
        <p:spPr>
          <a:xfrm>
            <a:off x="3653925" y="1379525"/>
            <a:ext cx="4442700" cy="864300"/>
          </a:xfrm>
          <a:prstGeom prst="roundRect">
            <a:avLst>
              <a:gd name="adj" fmla="val 16667"/>
            </a:avLst>
          </a:prstGeom>
          <a:solidFill>
            <a:srgbClr val="45818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833"/>
              <a:buFont typeface="Arial"/>
              <a:buNone/>
            </a:pPr>
            <a:r>
              <a:rPr lang="en-GB" sz="2400" b="1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Programming Language </a:t>
            </a:r>
          </a:p>
        </p:txBody>
      </p:sp>
      <p:sp>
        <p:nvSpPr>
          <p:cNvPr id="376" name="Shape 376"/>
          <p:cNvSpPr/>
          <p:nvPr/>
        </p:nvSpPr>
        <p:spPr>
          <a:xfrm>
            <a:off x="1979711" y="188640"/>
            <a:ext cx="3960299" cy="576000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80BF"/>
              </a:buClr>
              <a:buSzPct val="25000"/>
              <a:buFont typeface="Helvetica Neue"/>
              <a:buNone/>
            </a:pPr>
            <a:r>
              <a:rPr lang="en-GB" sz="2200" b="1">
                <a:solidFill>
                  <a:srgbClr val="2380B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Other Used</a:t>
            </a:r>
            <a:r>
              <a:rPr lang="en-GB" sz="2200" b="1" i="0" u="none" strike="noStrike" cap="none" baseline="0">
                <a:solidFill>
                  <a:srgbClr val="2380B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Technologies</a:t>
            </a:r>
          </a:p>
        </p:txBody>
      </p:sp>
      <p:sp>
        <p:nvSpPr>
          <p:cNvPr id="377" name="Shape 377"/>
          <p:cNvSpPr/>
          <p:nvPr/>
        </p:nvSpPr>
        <p:spPr>
          <a:xfrm>
            <a:off x="567750" y="1099450"/>
            <a:ext cx="3198900" cy="1324799"/>
          </a:xfrm>
          <a:prstGeom prst="rect">
            <a:avLst/>
          </a:prstGeom>
          <a:solidFill>
            <a:srgbClr val="FFFFFF"/>
          </a:solidFill>
          <a:ln w="28575" cap="flat">
            <a:solidFill>
              <a:srgbClr val="45818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/>
          </a:p>
        </p:txBody>
      </p:sp>
      <p:pic>
        <p:nvPicPr>
          <p:cNvPr id="378" name="Shape 37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564851" y="1191699"/>
            <a:ext cx="1062000" cy="1140325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Shape 379"/>
          <p:cNvSpPr/>
          <p:nvPr/>
        </p:nvSpPr>
        <p:spPr>
          <a:xfrm>
            <a:off x="4821525" y="2460894"/>
            <a:ext cx="3198900" cy="1206000"/>
          </a:xfrm>
          <a:prstGeom prst="rect">
            <a:avLst/>
          </a:prstGeom>
          <a:solidFill>
            <a:srgbClr val="FFFFFF"/>
          </a:solidFill>
          <a:ln w="28575" cap="flat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0" name="Shape 380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5701837" y="2552975"/>
            <a:ext cx="1590675" cy="914400"/>
          </a:xfrm>
          <a:prstGeom prst="rect">
            <a:avLst/>
          </a:prstGeom>
        </p:spPr>
      </p:pic>
      <p:sp>
        <p:nvSpPr>
          <p:cNvPr id="381" name="Shape 381"/>
          <p:cNvSpPr/>
          <p:nvPr/>
        </p:nvSpPr>
        <p:spPr>
          <a:xfrm>
            <a:off x="3653925" y="3901025"/>
            <a:ext cx="4442700" cy="576000"/>
          </a:xfrm>
          <a:prstGeom prst="roundRect">
            <a:avLst>
              <a:gd name="adj" fmla="val 16667"/>
            </a:avLst>
          </a:prstGeom>
          <a:solidFill>
            <a:srgbClr val="45818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Build Framework </a:t>
            </a:r>
          </a:p>
        </p:txBody>
      </p:sp>
      <p:sp>
        <p:nvSpPr>
          <p:cNvPr id="382" name="Shape 382"/>
          <p:cNvSpPr/>
          <p:nvPr/>
        </p:nvSpPr>
        <p:spPr>
          <a:xfrm>
            <a:off x="630825" y="3731825"/>
            <a:ext cx="3198900" cy="914400"/>
          </a:xfrm>
          <a:prstGeom prst="rect">
            <a:avLst/>
          </a:prstGeom>
          <a:solidFill>
            <a:srgbClr val="FFFFFF"/>
          </a:solidFill>
          <a:ln w="28575" cap="flat">
            <a:solidFill>
              <a:srgbClr val="45818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3" name="Shape 383"/>
          <p:cNvPicPr preferRelativeResize="0"/>
          <p:nvPr/>
        </p:nvPicPr>
        <p:blipFill rotWithShape="1">
          <a:blip r:embed="rId5"/>
          <a:srcRect l="16886" t="19264" r="17255" b="20327"/>
          <a:stretch/>
        </p:blipFill>
        <p:spPr>
          <a:xfrm rot="-3">
            <a:off x="1144349" y="3973761"/>
            <a:ext cx="2045700" cy="430526"/>
          </a:xfrm>
          <a:prstGeom prst="rect">
            <a:avLst/>
          </a:prstGeom>
        </p:spPr>
      </p:pic>
      <p:sp>
        <p:nvSpPr>
          <p:cNvPr id="384" name="Shape 384"/>
          <p:cNvSpPr/>
          <p:nvPr/>
        </p:nvSpPr>
        <p:spPr>
          <a:xfrm>
            <a:off x="491550" y="4888125"/>
            <a:ext cx="4442700" cy="864300"/>
          </a:xfrm>
          <a:prstGeom prst="roundRect">
            <a:avLst>
              <a:gd name="adj" fmla="val 16667"/>
            </a:avLst>
          </a:prstGeom>
          <a:solidFill>
            <a:srgbClr val="BF9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Versioning Scheme</a:t>
            </a:r>
          </a:p>
        </p:txBody>
      </p:sp>
      <p:sp>
        <p:nvSpPr>
          <p:cNvPr id="385" name="Shape 385"/>
          <p:cNvSpPr/>
          <p:nvPr/>
        </p:nvSpPr>
        <p:spPr>
          <a:xfrm>
            <a:off x="4821525" y="4711144"/>
            <a:ext cx="3198900" cy="1206000"/>
          </a:xfrm>
          <a:prstGeom prst="rect">
            <a:avLst/>
          </a:prstGeom>
          <a:solidFill>
            <a:srgbClr val="FFFFFF"/>
          </a:solidFill>
          <a:ln w="28575" cap="flat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6" name="Shape 386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5358050" y="4882000"/>
            <a:ext cx="2043985" cy="864299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Shape 387"/>
          <p:cNvSpPr/>
          <p:nvPr/>
        </p:nvSpPr>
        <p:spPr>
          <a:xfrm>
            <a:off x="3708000" y="6027825"/>
            <a:ext cx="4442700" cy="576000"/>
          </a:xfrm>
          <a:prstGeom prst="roundRect">
            <a:avLst>
              <a:gd name="adj" fmla="val 16667"/>
            </a:avLst>
          </a:prstGeom>
          <a:solidFill>
            <a:srgbClr val="45818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Licensing Scheme </a:t>
            </a:r>
          </a:p>
        </p:txBody>
      </p:sp>
      <p:sp>
        <p:nvSpPr>
          <p:cNvPr id="388" name="Shape 388"/>
          <p:cNvSpPr/>
          <p:nvPr/>
        </p:nvSpPr>
        <p:spPr>
          <a:xfrm>
            <a:off x="684900" y="5858625"/>
            <a:ext cx="3198900" cy="914400"/>
          </a:xfrm>
          <a:prstGeom prst="rect">
            <a:avLst/>
          </a:prstGeom>
          <a:solidFill>
            <a:srgbClr val="FFFFFF"/>
          </a:solidFill>
          <a:ln w="28575" cap="flat">
            <a:solidFill>
              <a:srgbClr val="45818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9" name="Shape 389"/>
          <p:cNvPicPr preferRelativeResize="0"/>
          <p:nvPr/>
        </p:nvPicPr>
        <p:blipFill rotWithShape="1">
          <a:blip r:embed="rId7"/>
          <a:srcRect r="1613" b="21574"/>
          <a:stretch/>
        </p:blipFill>
        <p:spPr>
          <a:xfrm>
            <a:off x="2258800" y="6046025"/>
            <a:ext cx="1449209" cy="5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Shape 390"/>
          <p:cNvPicPr preferRelativeResize="0"/>
          <p:nvPr/>
        </p:nvPicPr>
        <p:blipFill rotWithShape="1">
          <a:blip r:embed="rId8"/>
          <a:srcRect t="18304" b="21836"/>
          <a:stretch/>
        </p:blipFill>
        <p:spPr>
          <a:xfrm>
            <a:off x="901025" y="5994326"/>
            <a:ext cx="1278173" cy="668225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Shape 391"/>
          <p:cNvSpPr txBox="1">
            <a:spLocks noGrp="1"/>
          </p:cNvSpPr>
          <p:nvPr>
            <p:ph type="dt" idx="10"/>
          </p:nvPr>
        </p:nvSpPr>
        <p:spPr>
          <a:xfrm>
            <a:off x="192450" y="207701"/>
            <a:ext cx="1143000" cy="57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eHealth Forum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Athens, 2014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>
            <a:spLocks noGrp="1"/>
          </p:cNvSpPr>
          <p:nvPr>
            <p:ph type="subTitle" idx="1"/>
          </p:nvPr>
        </p:nvSpPr>
        <p:spPr>
          <a:xfrm>
            <a:off x="179511" y="2671753"/>
            <a:ext cx="8712899" cy="7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82C0"/>
              </a:buClr>
              <a:buSzPct val="25000"/>
              <a:buFont typeface="Helvetica Neue"/>
              <a:buNone/>
            </a:pPr>
            <a:r>
              <a:rPr lang="en-GB" sz="5100" b="1">
                <a:solidFill>
                  <a:srgbClr val="2382C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Integration and Testing Arrangements</a:t>
            </a:r>
          </a:p>
        </p:txBody>
      </p:sp>
      <p:sp>
        <p:nvSpPr>
          <p:cNvPr id="397" name="Shape 397"/>
          <p:cNvSpPr/>
          <p:nvPr/>
        </p:nvSpPr>
        <p:spPr>
          <a:xfrm>
            <a:off x="1288700" y="207700"/>
            <a:ext cx="5560199" cy="576000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80BF"/>
              </a:buClr>
              <a:buSzPct val="25000"/>
              <a:buFont typeface="Helvetica Neue"/>
              <a:buNone/>
            </a:pPr>
            <a:r>
              <a:rPr lang="en-GB" sz="1750" b="1">
                <a:solidFill>
                  <a:srgbClr val="2380B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epSOS Industry Team and OpenNCP Community Workshop</a:t>
            </a:r>
          </a:p>
        </p:txBody>
      </p:sp>
      <p:sp>
        <p:nvSpPr>
          <p:cNvPr id="398" name="Shape 398"/>
          <p:cNvSpPr txBox="1">
            <a:spLocks noGrp="1"/>
          </p:cNvSpPr>
          <p:nvPr>
            <p:ph type="dt" idx="10"/>
          </p:nvPr>
        </p:nvSpPr>
        <p:spPr>
          <a:xfrm>
            <a:off x="192450" y="207701"/>
            <a:ext cx="1143000" cy="57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eHealth Forum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Athens, 2014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179511" y="2671753"/>
            <a:ext cx="8712899" cy="7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82C0"/>
              </a:buClr>
              <a:buSzPct val="25000"/>
              <a:buFont typeface="Helvetica Neue"/>
              <a:buNone/>
            </a:pPr>
            <a:r>
              <a:rPr lang="en-GB" sz="5100" b="1">
                <a:solidFill>
                  <a:srgbClr val="2382C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Development Tools</a:t>
            </a:r>
          </a:p>
        </p:txBody>
      </p:sp>
      <p:sp>
        <p:nvSpPr>
          <p:cNvPr id="86" name="Shape 86"/>
          <p:cNvSpPr/>
          <p:nvPr/>
        </p:nvSpPr>
        <p:spPr>
          <a:xfrm>
            <a:off x="1335450" y="207700"/>
            <a:ext cx="5477399" cy="576000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80BF"/>
              </a:buClr>
              <a:buSzPct val="25000"/>
              <a:buFont typeface="Helvetica Neue"/>
              <a:buNone/>
            </a:pPr>
            <a:r>
              <a:rPr lang="en-GB" sz="1750" b="1">
                <a:solidFill>
                  <a:srgbClr val="2380B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epSOS Industry Team and OpenNCP Community Workshop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192450" y="207701"/>
            <a:ext cx="1143000" cy="57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eHealth Forum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Athens, 2014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/>
          <p:nvPr/>
        </p:nvSpPr>
        <p:spPr>
          <a:xfrm>
            <a:off x="1979711" y="188640"/>
            <a:ext cx="3960299" cy="576000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80BF"/>
              </a:buClr>
              <a:buSzPct val="25000"/>
              <a:buFont typeface="Helvetica Neue"/>
              <a:buNone/>
            </a:pPr>
            <a:r>
              <a:rPr lang="en-GB" sz="2200" b="1">
                <a:solidFill>
                  <a:srgbClr val="2380B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Integration and Testing</a:t>
            </a:r>
          </a:p>
        </p:txBody>
      </p:sp>
      <p:sp>
        <p:nvSpPr>
          <p:cNvPr id="404" name="Shape 404"/>
          <p:cNvSpPr/>
          <p:nvPr/>
        </p:nvSpPr>
        <p:spPr>
          <a:xfrm>
            <a:off x="0" y="1124744"/>
            <a:ext cx="9144000" cy="719999"/>
          </a:xfrm>
          <a:prstGeom prst="rect">
            <a:avLst/>
          </a:prstGeom>
          <a:noFill/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2800" b="1" i="0" u="none" strike="noStrike" cap="none" baseline="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Quality Assurance: </a:t>
            </a:r>
            <a:r>
              <a:rPr lang="en-GB" sz="2800" b="1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Unit Tests</a:t>
            </a:r>
          </a:p>
        </p:txBody>
      </p:sp>
      <p:sp>
        <p:nvSpPr>
          <p:cNvPr id="405" name="Shape 405"/>
          <p:cNvSpPr/>
          <p:nvPr/>
        </p:nvSpPr>
        <p:spPr>
          <a:xfrm>
            <a:off x="155575" y="-144463"/>
            <a:ext cx="3047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rgbClr val="2380B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6" name="Shape 406"/>
          <p:cNvSpPr/>
          <p:nvPr/>
        </p:nvSpPr>
        <p:spPr>
          <a:xfrm>
            <a:off x="155575" y="-144463"/>
            <a:ext cx="3047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rgbClr val="2380B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7" name="Shape 407"/>
          <p:cNvSpPr/>
          <p:nvPr/>
        </p:nvSpPr>
        <p:spPr>
          <a:xfrm>
            <a:off x="155575" y="-144463"/>
            <a:ext cx="3047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rgbClr val="2380B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8" name="Shape 408"/>
          <p:cNvSpPr/>
          <p:nvPr/>
        </p:nvSpPr>
        <p:spPr>
          <a:xfrm>
            <a:off x="4284225" y="2124775"/>
            <a:ext cx="4701300" cy="2328900"/>
          </a:xfrm>
          <a:prstGeom prst="rect">
            <a:avLst/>
          </a:prstGeom>
          <a:solidFill>
            <a:srgbClr val="FFFFFF"/>
          </a:solidFill>
          <a:ln w="28575" cap="flat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algn="just" rtl="0">
              <a:lnSpc>
                <a:spcPct val="150000"/>
              </a:lnSpc>
              <a:spcBef>
                <a:spcPts val="0"/>
              </a:spcBef>
              <a:buClr>
                <a:srgbClr val="666666"/>
              </a:buClr>
              <a:buSzPct val="100000"/>
              <a:buFont typeface="Helvetica Neue"/>
              <a:buChar char="★"/>
            </a:pPr>
            <a:r>
              <a:rPr lang="en-GB" b="1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Unit Testing</a:t>
            </a:r>
            <a:r>
              <a:rPr lang="en-GB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</a:t>
            </a:r>
            <a:r>
              <a:rPr lang="en-GB" b="1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also used</a:t>
            </a:r>
            <a:r>
              <a:rPr lang="en-GB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 several components in the </a:t>
            </a:r>
            <a:r>
              <a:rPr lang="en-GB" b="1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OpenNCP</a:t>
            </a:r>
            <a:r>
              <a:rPr lang="en-GB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(e.g. Audit Manager, Transformation Manager);</a:t>
            </a:r>
          </a:p>
          <a:p>
            <a:pPr marL="457200" lvl="0" indent="-317500" algn="just" rtl="0">
              <a:lnSpc>
                <a:spcPct val="150000"/>
              </a:lnSpc>
              <a:spcBef>
                <a:spcPts val="0"/>
              </a:spcBef>
              <a:buClr>
                <a:srgbClr val="666666"/>
              </a:buClr>
              <a:buSzPct val="100000"/>
              <a:buFont typeface="Helvetica Neue"/>
              <a:buChar char="★"/>
            </a:pPr>
            <a:r>
              <a:rPr lang="en-GB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unit tests coverage is </a:t>
            </a:r>
            <a:r>
              <a:rPr lang="en-GB" b="1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expected to increase</a:t>
            </a:r>
            <a:r>
              <a:rPr lang="en-GB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as </a:t>
            </a:r>
            <a:r>
              <a:rPr lang="en-GB" b="1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new developments are performed</a:t>
            </a:r>
            <a:r>
              <a:rPr lang="en-GB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and the </a:t>
            </a:r>
            <a:r>
              <a:rPr lang="en-GB" b="1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usage of OpenNCP components is more widespread</a:t>
            </a:r>
            <a:r>
              <a:rPr lang="en-GB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;</a:t>
            </a:r>
          </a:p>
        </p:txBody>
      </p:sp>
      <p:pic>
        <p:nvPicPr>
          <p:cNvPr id="409" name="Shape 409"/>
          <p:cNvPicPr preferRelativeResize="0"/>
          <p:nvPr/>
        </p:nvPicPr>
        <p:blipFill rotWithShape="1">
          <a:blip r:embed="rId3"/>
          <a:srcRect t="11847" r="11016"/>
          <a:stretch/>
        </p:blipFill>
        <p:spPr>
          <a:xfrm>
            <a:off x="155575" y="2132850"/>
            <a:ext cx="4039900" cy="2838550"/>
          </a:xfrm>
          <a:prstGeom prst="rect">
            <a:avLst/>
          </a:prstGeom>
          <a:ln w="2857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410" name="Shape 410"/>
          <p:cNvPicPr preferRelativeResize="0"/>
          <p:nvPr/>
        </p:nvPicPr>
        <p:blipFill rotWithShape="1">
          <a:blip r:embed="rId4"/>
          <a:srcRect r="40684" b="8290"/>
          <a:stretch/>
        </p:blipFill>
        <p:spPr>
          <a:xfrm>
            <a:off x="460375" y="5107325"/>
            <a:ext cx="5849473" cy="1653850"/>
          </a:xfrm>
          <a:prstGeom prst="rect">
            <a:avLst/>
          </a:prstGeom>
          <a:ln w="2857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11" name="Shape 411"/>
          <p:cNvSpPr/>
          <p:nvPr/>
        </p:nvSpPr>
        <p:spPr>
          <a:xfrm>
            <a:off x="6709953" y="5601775"/>
            <a:ext cx="2030099" cy="488700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Test Definition</a:t>
            </a:r>
            <a:r>
              <a:rPr lang="en-GB" sz="12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 Knowledge Base</a:t>
            </a:r>
          </a:p>
        </p:txBody>
      </p:sp>
      <p:cxnSp>
        <p:nvCxnSpPr>
          <p:cNvPr id="412" name="Shape 412"/>
          <p:cNvCxnSpPr>
            <a:stCxn id="411" idx="1"/>
          </p:cNvCxnSpPr>
          <p:nvPr/>
        </p:nvCxnSpPr>
        <p:spPr>
          <a:xfrm rot="10800000">
            <a:off x="5074953" y="5445925"/>
            <a:ext cx="1635000" cy="4001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13" name="Shape 413"/>
          <p:cNvSpPr txBox="1">
            <a:spLocks noGrp="1"/>
          </p:cNvSpPr>
          <p:nvPr>
            <p:ph type="dt" idx="10"/>
          </p:nvPr>
        </p:nvSpPr>
        <p:spPr>
          <a:xfrm>
            <a:off x="192450" y="207701"/>
            <a:ext cx="1143000" cy="57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eHealth Forum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Athens, 2014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Shape 41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243575" y="1945053"/>
            <a:ext cx="1369500" cy="345466"/>
          </a:xfrm>
          <a:prstGeom prst="rect">
            <a:avLst/>
          </a:prstGeom>
        </p:spPr>
      </p:pic>
      <p:sp>
        <p:nvSpPr>
          <p:cNvPr id="419" name="Shape 419"/>
          <p:cNvSpPr/>
          <p:nvPr/>
        </p:nvSpPr>
        <p:spPr>
          <a:xfrm>
            <a:off x="1979711" y="188640"/>
            <a:ext cx="3960299" cy="576000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80BF"/>
              </a:buClr>
              <a:buSzPct val="25000"/>
              <a:buFont typeface="Helvetica Neue"/>
              <a:buNone/>
            </a:pPr>
            <a:r>
              <a:rPr lang="en-GB" sz="2200" b="1">
                <a:solidFill>
                  <a:srgbClr val="2380B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Integration and Testing</a:t>
            </a:r>
          </a:p>
        </p:txBody>
      </p:sp>
      <p:sp>
        <p:nvSpPr>
          <p:cNvPr id="420" name="Shape 420"/>
          <p:cNvSpPr/>
          <p:nvPr/>
        </p:nvSpPr>
        <p:spPr>
          <a:xfrm>
            <a:off x="155575" y="-144463"/>
            <a:ext cx="3047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rgbClr val="2380B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1" name="Shape 421"/>
          <p:cNvSpPr/>
          <p:nvPr/>
        </p:nvSpPr>
        <p:spPr>
          <a:xfrm>
            <a:off x="155575" y="-144463"/>
            <a:ext cx="3047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rgbClr val="2380B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2" name="Shape 422"/>
          <p:cNvSpPr/>
          <p:nvPr/>
        </p:nvSpPr>
        <p:spPr>
          <a:xfrm>
            <a:off x="155575" y="-144463"/>
            <a:ext cx="3047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rgbClr val="2380B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3" name="Shape 423"/>
          <p:cNvSpPr/>
          <p:nvPr/>
        </p:nvSpPr>
        <p:spPr>
          <a:xfrm>
            <a:off x="3091170" y="1099102"/>
            <a:ext cx="1662000" cy="871499"/>
          </a:xfrm>
          <a:prstGeom prst="roundRect">
            <a:avLst>
              <a:gd name="adj" fmla="val 16667"/>
            </a:avLst>
          </a:prstGeom>
          <a:solidFill>
            <a:srgbClr val="6FA8D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GB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Code Repository</a:t>
            </a:r>
          </a:p>
        </p:txBody>
      </p:sp>
      <p:sp>
        <p:nvSpPr>
          <p:cNvPr id="424" name="Shape 424"/>
          <p:cNvSpPr/>
          <p:nvPr/>
        </p:nvSpPr>
        <p:spPr>
          <a:xfrm>
            <a:off x="76199" y="2793225"/>
            <a:ext cx="1429199" cy="871499"/>
          </a:xfrm>
          <a:prstGeom prst="roundRect">
            <a:avLst>
              <a:gd name="adj" fmla="val 16667"/>
            </a:avLst>
          </a:prstGeom>
          <a:solidFill>
            <a:srgbClr val="BF9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Local development Environment</a:t>
            </a:r>
          </a:p>
        </p:txBody>
      </p:sp>
      <p:sp>
        <p:nvSpPr>
          <p:cNvPr id="425" name="Shape 425"/>
          <p:cNvSpPr/>
          <p:nvPr/>
        </p:nvSpPr>
        <p:spPr>
          <a:xfrm>
            <a:off x="3057270" y="5001676"/>
            <a:ext cx="1662000" cy="87149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Artifacts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GB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Repository</a:t>
            </a:r>
          </a:p>
        </p:txBody>
      </p:sp>
      <p:sp>
        <p:nvSpPr>
          <p:cNvPr id="426" name="Shape 426"/>
          <p:cNvSpPr/>
          <p:nvPr/>
        </p:nvSpPr>
        <p:spPr>
          <a:xfrm rot="1212046">
            <a:off x="5715404" y="2255037"/>
            <a:ext cx="3235206" cy="2257462"/>
          </a:xfrm>
          <a:prstGeom prst="cloud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27" name="Shape 427"/>
          <p:cNvSpPr/>
          <p:nvPr/>
        </p:nvSpPr>
        <p:spPr>
          <a:xfrm>
            <a:off x="6187595" y="2793226"/>
            <a:ext cx="1143000" cy="871499"/>
          </a:xfrm>
          <a:prstGeom prst="roundRect">
            <a:avLst>
              <a:gd name="adj" fmla="val 16667"/>
            </a:avLst>
          </a:prstGeom>
          <a:solidFill>
            <a:srgbClr val="6AA84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200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Continuous Integration Environment</a:t>
            </a:r>
          </a:p>
        </p:txBody>
      </p:sp>
      <p:sp>
        <p:nvSpPr>
          <p:cNvPr id="428" name="Shape 428"/>
          <p:cNvSpPr/>
          <p:nvPr/>
        </p:nvSpPr>
        <p:spPr>
          <a:xfrm>
            <a:off x="7330595" y="2793226"/>
            <a:ext cx="1242600" cy="871499"/>
          </a:xfrm>
          <a:prstGeom prst="roundRect">
            <a:avLst>
              <a:gd name="adj" fmla="val 16667"/>
            </a:avLst>
          </a:prstGeom>
          <a:solidFill>
            <a:srgbClr val="6AA84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200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Integration Testing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GB" sz="1200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Environment</a:t>
            </a:r>
          </a:p>
        </p:txBody>
      </p:sp>
      <p:cxnSp>
        <p:nvCxnSpPr>
          <p:cNvPr id="429" name="Shape 429"/>
          <p:cNvCxnSpPr>
            <a:stCxn id="423" idx="3"/>
            <a:endCxn id="427" idx="1"/>
          </p:cNvCxnSpPr>
          <p:nvPr/>
        </p:nvCxnSpPr>
        <p:spPr>
          <a:xfrm>
            <a:off x="4753170" y="1534852"/>
            <a:ext cx="1434424" cy="1694124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30" name="Shape 430"/>
          <p:cNvCxnSpPr>
            <a:stCxn id="427" idx="1"/>
            <a:endCxn id="425" idx="3"/>
          </p:cNvCxnSpPr>
          <p:nvPr/>
        </p:nvCxnSpPr>
        <p:spPr>
          <a:xfrm flipH="1">
            <a:off x="4719270" y="3228976"/>
            <a:ext cx="1468324" cy="2208450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431" name="Shape 431"/>
          <p:cNvCxnSpPr>
            <a:stCxn id="425" idx="1"/>
            <a:endCxn id="424" idx="3"/>
          </p:cNvCxnSpPr>
          <p:nvPr/>
        </p:nvCxnSpPr>
        <p:spPr>
          <a:xfrm rot="10800000">
            <a:off x="1505399" y="3228974"/>
            <a:ext cx="1551871" cy="2208451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32" name="Shape 432"/>
          <p:cNvCxnSpPr>
            <a:stCxn id="424" idx="3"/>
            <a:endCxn id="423" idx="1"/>
          </p:cNvCxnSpPr>
          <p:nvPr/>
        </p:nvCxnSpPr>
        <p:spPr>
          <a:xfrm rot="10800000" flipH="1">
            <a:off x="1505399" y="1534852"/>
            <a:ext cx="1585771" cy="1694122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433" name="Shape 433"/>
          <p:cNvSpPr txBox="1"/>
          <p:nvPr/>
        </p:nvSpPr>
        <p:spPr>
          <a:xfrm>
            <a:off x="1061100" y="1787575"/>
            <a:ext cx="1434300" cy="508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GB">
                <a:solidFill>
                  <a:srgbClr val="0B539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Pull/Push Source-code</a:t>
            </a:r>
          </a:p>
        </p:txBody>
      </p:sp>
      <p:sp>
        <p:nvSpPr>
          <p:cNvPr id="434" name="Shape 434"/>
          <p:cNvSpPr txBox="1"/>
          <p:nvPr/>
        </p:nvSpPr>
        <p:spPr>
          <a:xfrm>
            <a:off x="5425150" y="1702425"/>
            <a:ext cx="1434300" cy="508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>
                <a:solidFill>
                  <a:srgbClr val="0B539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Pull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GB">
                <a:solidFill>
                  <a:srgbClr val="0B539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Source-code</a:t>
            </a:r>
          </a:p>
        </p:txBody>
      </p:sp>
      <p:sp>
        <p:nvSpPr>
          <p:cNvPr id="435" name="Shape 435"/>
          <p:cNvSpPr txBox="1"/>
          <p:nvPr/>
        </p:nvSpPr>
        <p:spPr>
          <a:xfrm>
            <a:off x="4949575" y="5091975"/>
            <a:ext cx="1751100" cy="508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solidFill>
                  <a:srgbClr val="0B539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Push dependency binaries</a:t>
            </a:r>
          </a:p>
        </p:txBody>
      </p:sp>
      <p:sp>
        <p:nvSpPr>
          <p:cNvPr id="436" name="Shape 436"/>
          <p:cNvSpPr txBox="1"/>
          <p:nvPr/>
        </p:nvSpPr>
        <p:spPr>
          <a:xfrm>
            <a:off x="4032450" y="3357862"/>
            <a:ext cx="1751100" cy="508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-GB">
                <a:solidFill>
                  <a:srgbClr val="0B539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Pull dependency binaries</a:t>
            </a:r>
          </a:p>
        </p:txBody>
      </p:sp>
      <p:sp>
        <p:nvSpPr>
          <p:cNvPr id="437" name="Shape 437"/>
          <p:cNvSpPr txBox="1"/>
          <p:nvPr/>
        </p:nvSpPr>
        <p:spPr>
          <a:xfrm>
            <a:off x="155225" y="3822512"/>
            <a:ext cx="1751100" cy="508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-GB">
                <a:solidFill>
                  <a:srgbClr val="0B539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Pull dependency binaries</a:t>
            </a:r>
          </a:p>
        </p:txBody>
      </p:sp>
      <p:pic>
        <p:nvPicPr>
          <p:cNvPr id="438" name="Shape 438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3386737" y="4527450"/>
            <a:ext cx="1015324" cy="474224"/>
          </a:xfrm>
          <a:prstGeom prst="rect">
            <a:avLst/>
          </a:prstGeom>
        </p:spPr>
      </p:pic>
      <p:pic>
        <p:nvPicPr>
          <p:cNvPr id="439" name="Shape 439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6700675" y="3689825"/>
            <a:ext cx="1335475" cy="384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Shape 440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6912025" y="4074650"/>
            <a:ext cx="518212" cy="345475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Shape 441"/>
          <p:cNvSpPr txBox="1"/>
          <p:nvPr/>
        </p:nvSpPr>
        <p:spPr>
          <a:xfrm rot="-2689328">
            <a:off x="1659455" y="2219111"/>
            <a:ext cx="1435080" cy="50826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Contribution</a:t>
            </a:r>
          </a:p>
        </p:txBody>
      </p:sp>
      <p:sp>
        <p:nvSpPr>
          <p:cNvPr id="442" name="Shape 442"/>
          <p:cNvSpPr txBox="1"/>
          <p:nvPr/>
        </p:nvSpPr>
        <p:spPr>
          <a:xfrm rot="3309017">
            <a:off x="1662536" y="4029163"/>
            <a:ext cx="1434831" cy="50766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Adoption</a:t>
            </a:r>
          </a:p>
        </p:txBody>
      </p:sp>
      <p:sp>
        <p:nvSpPr>
          <p:cNvPr id="443" name="Shape 443"/>
          <p:cNvSpPr/>
          <p:nvPr/>
        </p:nvSpPr>
        <p:spPr>
          <a:xfrm>
            <a:off x="0" y="6116694"/>
            <a:ext cx="9144000" cy="719999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2800" b="1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Continuous Integration Actors and Relations</a:t>
            </a:r>
          </a:p>
        </p:txBody>
      </p:sp>
      <p:sp>
        <p:nvSpPr>
          <p:cNvPr id="444" name="Shape 444"/>
          <p:cNvSpPr txBox="1">
            <a:spLocks noGrp="1"/>
          </p:cNvSpPr>
          <p:nvPr>
            <p:ph type="dt" idx="10"/>
          </p:nvPr>
        </p:nvSpPr>
        <p:spPr>
          <a:xfrm>
            <a:off x="192450" y="207701"/>
            <a:ext cx="1143000" cy="57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eHealth Forum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Athens, 2014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/>
          <p:nvPr/>
        </p:nvSpPr>
        <p:spPr>
          <a:xfrm>
            <a:off x="1979711" y="188640"/>
            <a:ext cx="3960299" cy="576000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80BF"/>
              </a:buClr>
              <a:buSzPct val="25000"/>
              <a:buFont typeface="Helvetica Neue"/>
              <a:buNone/>
            </a:pPr>
            <a:r>
              <a:rPr lang="en-GB" sz="2200" b="1">
                <a:solidFill>
                  <a:srgbClr val="2380B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Integration and Testing</a:t>
            </a:r>
          </a:p>
        </p:txBody>
      </p:sp>
      <p:sp>
        <p:nvSpPr>
          <p:cNvPr id="450" name="Shape 450"/>
          <p:cNvSpPr/>
          <p:nvPr/>
        </p:nvSpPr>
        <p:spPr>
          <a:xfrm>
            <a:off x="155575" y="-144463"/>
            <a:ext cx="3047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rgbClr val="2380B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1" name="Shape 451"/>
          <p:cNvSpPr/>
          <p:nvPr/>
        </p:nvSpPr>
        <p:spPr>
          <a:xfrm>
            <a:off x="155575" y="-144463"/>
            <a:ext cx="3047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rgbClr val="2380B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2" name="Shape 452"/>
          <p:cNvSpPr/>
          <p:nvPr/>
        </p:nvSpPr>
        <p:spPr>
          <a:xfrm>
            <a:off x="155575" y="-144463"/>
            <a:ext cx="3047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rgbClr val="2380B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3" name="Shape 453"/>
          <p:cNvSpPr/>
          <p:nvPr/>
        </p:nvSpPr>
        <p:spPr>
          <a:xfrm>
            <a:off x="0" y="6054419"/>
            <a:ext cx="9144000" cy="719999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GB" sz="2800" b="1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Integration Testing Scheme</a:t>
            </a:r>
          </a:p>
        </p:txBody>
      </p:sp>
      <p:sp>
        <p:nvSpPr>
          <p:cNvPr id="454" name="Shape 454"/>
          <p:cNvSpPr/>
          <p:nvPr/>
        </p:nvSpPr>
        <p:spPr>
          <a:xfrm>
            <a:off x="354225" y="1760525"/>
            <a:ext cx="1816200" cy="1127999"/>
          </a:xfrm>
          <a:prstGeom prst="roundRect">
            <a:avLst>
              <a:gd name="adj" fmla="val 16667"/>
            </a:avLst>
          </a:prstGeom>
          <a:solidFill>
            <a:srgbClr val="6AA84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600" b="1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NCP-A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GB" sz="1600" b="1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Test Client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GB" sz="1200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(Simulates NCP-B)</a:t>
            </a:r>
          </a:p>
        </p:txBody>
      </p:sp>
      <p:sp>
        <p:nvSpPr>
          <p:cNvPr id="455" name="Shape 455"/>
          <p:cNvSpPr/>
          <p:nvPr/>
        </p:nvSpPr>
        <p:spPr>
          <a:xfrm>
            <a:off x="354225" y="3688850"/>
            <a:ext cx="1816200" cy="1127999"/>
          </a:xfrm>
          <a:prstGeom prst="roundRect">
            <a:avLst>
              <a:gd name="adj" fmla="val 16667"/>
            </a:avLst>
          </a:prstGeom>
          <a:solidFill>
            <a:srgbClr val="6AA84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600" b="1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NCP-B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GB" sz="1600" b="1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Test Client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GB" sz="1200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(Simulates Portal)</a:t>
            </a:r>
          </a:p>
        </p:txBody>
      </p:sp>
      <p:cxnSp>
        <p:nvCxnSpPr>
          <p:cNvPr id="456" name="Shape 456"/>
          <p:cNvCxnSpPr/>
          <p:nvPr/>
        </p:nvCxnSpPr>
        <p:spPr>
          <a:xfrm>
            <a:off x="2874075" y="1000500"/>
            <a:ext cx="0" cy="4856999"/>
          </a:xfrm>
          <a:prstGeom prst="straightConnector1">
            <a:avLst/>
          </a:prstGeom>
          <a:noFill/>
          <a:ln w="28575" cap="flat">
            <a:solidFill>
              <a:srgbClr val="666666"/>
            </a:solidFill>
            <a:prstDash val="dot"/>
            <a:round/>
            <a:headEnd type="none" w="lg" len="lg"/>
            <a:tailEnd type="none" w="lg" len="lg"/>
          </a:ln>
        </p:spPr>
      </p:cxnSp>
      <p:sp>
        <p:nvSpPr>
          <p:cNvPr id="457" name="Shape 457"/>
          <p:cNvSpPr/>
          <p:nvPr/>
        </p:nvSpPr>
        <p:spPr>
          <a:xfrm>
            <a:off x="3577725" y="1760525"/>
            <a:ext cx="1816200" cy="1127999"/>
          </a:xfrm>
          <a:prstGeom prst="roundRect">
            <a:avLst>
              <a:gd name="adj" fmla="val 16667"/>
            </a:avLst>
          </a:prstGeom>
          <a:solidFill>
            <a:srgbClr val="BF9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2400" b="1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NCP-A </a:t>
            </a:r>
          </a:p>
        </p:txBody>
      </p:sp>
      <p:sp>
        <p:nvSpPr>
          <p:cNvPr id="458" name="Shape 458"/>
          <p:cNvSpPr/>
          <p:nvPr/>
        </p:nvSpPr>
        <p:spPr>
          <a:xfrm>
            <a:off x="3577725" y="3688850"/>
            <a:ext cx="1816200" cy="1127999"/>
          </a:xfrm>
          <a:prstGeom prst="roundRect">
            <a:avLst>
              <a:gd name="adj" fmla="val 16667"/>
            </a:avLst>
          </a:prstGeom>
          <a:solidFill>
            <a:srgbClr val="BF9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2400" b="1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NCP-B</a:t>
            </a:r>
          </a:p>
        </p:txBody>
      </p:sp>
      <p:cxnSp>
        <p:nvCxnSpPr>
          <p:cNvPr id="459" name="Shape 459"/>
          <p:cNvCxnSpPr/>
          <p:nvPr/>
        </p:nvCxnSpPr>
        <p:spPr>
          <a:xfrm>
            <a:off x="6121700" y="956818"/>
            <a:ext cx="0" cy="4856999"/>
          </a:xfrm>
          <a:prstGeom prst="straightConnector1">
            <a:avLst/>
          </a:prstGeom>
          <a:noFill/>
          <a:ln w="28575" cap="flat">
            <a:solidFill>
              <a:srgbClr val="666666"/>
            </a:solidFill>
            <a:prstDash val="dot"/>
            <a:round/>
            <a:headEnd type="none" w="lg" len="lg"/>
            <a:tailEnd type="none" w="lg" len="lg"/>
          </a:ln>
        </p:spPr>
      </p:cxnSp>
      <p:sp>
        <p:nvSpPr>
          <p:cNvPr id="460" name="Shape 460"/>
          <p:cNvSpPr/>
          <p:nvPr/>
        </p:nvSpPr>
        <p:spPr>
          <a:xfrm>
            <a:off x="6849475" y="1760525"/>
            <a:ext cx="1816200" cy="1127999"/>
          </a:xfrm>
          <a:prstGeom prst="roundRect">
            <a:avLst>
              <a:gd name="adj" fmla="val 16667"/>
            </a:avLst>
          </a:prstGeom>
          <a:solidFill>
            <a:srgbClr val="45818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600" b="1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Mocked National Connector</a:t>
            </a:r>
          </a:p>
        </p:txBody>
      </p:sp>
      <p:sp>
        <p:nvSpPr>
          <p:cNvPr id="461" name="Shape 461"/>
          <p:cNvSpPr txBox="1"/>
          <p:nvPr/>
        </p:nvSpPr>
        <p:spPr>
          <a:xfrm>
            <a:off x="545175" y="1024950"/>
            <a:ext cx="1434300" cy="508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Test Classes</a:t>
            </a:r>
          </a:p>
        </p:txBody>
      </p:sp>
      <p:sp>
        <p:nvSpPr>
          <p:cNvPr id="462" name="Shape 462"/>
          <p:cNvSpPr txBox="1"/>
          <p:nvPr/>
        </p:nvSpPr>
        <p:spPr>
          <a:xfrm>
            <a:off x="3854850" y="1024950"/>
            <a:ext cx="1434300" cy="508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Artifact To Test</a:t>
            </a:r>
          </a:p>
        </p:txBody>
      </p:sp>
      <p:sp>
        <p:nvSpPr>
          <p:cNvPr id="463" name="Shape 463"/>
          <p:cNvSpPr txBox="1"/>
          <p:nvPr/>
        </p:nvSpPr>
        <p:spPr>
          <a:xfrm>
            <a:off x="6849475" y="1024950"/>
            <a:ext cx="1816200" cy="508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Mocked Information</a:t>
            </a:r>
          </a:p>
        </p:txBody>
      </p:sp>
      <p:cxnSp>
        <p:nvCxnSpPr>
          <p:cNvPr id="464" name="Shape 464"/>
          <p:cNvCxnSpPr>
            <a:stCxn id="454" idx="3"/>
            <a:endCxn id="457" idx="1"/>
          </p:cNvCxnSpPr>
          <p:nvPr/>
        </p:nvCxnSpPr>
        <p:spPr>
          <a:xfrm>
            <a:off x="2170425" y="2324524"/>
            <a:ext cx="1407299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65" name="Shape 465"/>
          <p:cNvCxnSpPr>
            <a:stCxn id="458" idx="3"/>
          </p:cNvCxnSpPr>
          <p:nvPr/>
        </p:nvCxnSpPr>
        <p:spPr>
          <a:xfrm>
            <a:off x="5393925" y="4252849"/>
            <a:ext cx="439500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66" name="Shape 466"/>
          <p:cNvCxnSpPr/>
          <p:nvPr/>
        </p:nvCxnSpPr>
        <p:spPr>
          <a:xfrm rot="10800000">
            <a:off x="5821684" y="3324024"/>
            <a:ext cx="0" cy="9360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67" name="Shape 467"/>
          <p:cNvCxnSpPr/>
          <p:nvPr/>
        </p:nvCxnSpPr>
        <p:spPr>
          <a:xfrm>
            <a:off x="3211150" y="3335675"/>
            <a:ext cx="2609699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68" name="Shape 468"/>
          <p:cNvCxnSpPr/>
          <p:nvPr/>
        </p:nvCxnSpPr>
        <p:spPr>
          <a:xfrm rot="10800000">
            <a:off x="3211159" y="2468975"/>
            <a:ext cx="0" cy="8666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69" name="Shape 469"/>
          <p:cNvCxnSpPr>
            <a:stCxn id="470" idx="3"/>
          </p:cNvCxnSpPr>
          <p:nvPr/>
        </p:nvCxnSpPr>
        <p:spPr>
          <a:xfrm>
            <a:off x="5393925" y="4260025"/>
            <a:ext cx="439500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71" name="Shape 471"/>
          <p:cNvCxnSpPr/>
          <p:nvPr/>
        </p:nvCxnSpPr>
        <p:spPr>
          <a:xfrm>
            <a:off x="3211150" y="2475875"/>
            <a:ext cx="362999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72" name="Shape 472"/>
          <p:cNvCxnSpPr>
            <a:stCxn id="455" idx="3"/>
            <a:endCxn id="458" idx="1"/>
          </p:cNvCxnSpPr>
          <p:nvPr/>
        </p:nvCxnSpPr>
        <p:spPr>
          <a:xfrm>
            <a:off x="2170425" y="4252849"/>
            <a:ext cx="1407299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73" name="Shape 473"/>
          <p:cNvCxnSpPr>
            <a:stCxn id="457" idx="3"/>
            <a:endCxn id="460" idx="1"/>
          </p:cNvCxnSpPr>
          <p:nvPr/>
        </p:nvCxnSpPr>
        <p:spPr>
          <a:xfrm>
            <a:off x="5393925" y="2324524"/>
            <a:ext cx="1455549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74" name="Shape 474"/>
          <p:cNvSpPr/>
          <p:nvPr/>
        </p:nvSpPr>
        <p:spPr>
          <a:xfrm rot="-617">
            <a:off x="3793789" y="4779836"/>
            <a:ext cx="1670400" cy="754799"/>
          </a:xfrm>
          <a:prstGeom prst="foldedCorner">
            <a:avLst>
              <a:gd name="adj" fmla="val 16667"/>
            </a:avLst>
          </a:prstGeom>
          <a:solidFill>
            <a:srgbClr val="FFD96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000">
                <a:latin typeface="Helvetica Neue"/>
                <a:ea typeface="Helvetica Neue"/>
                <a:cs typeface="Helvetica Neue"/>
                <a:sym typeface="Helvetica Neue"/>
              </a:rPr>
              <a:t>NCP-B Artifact is tested using the previously produced NCP-A Artifact.</a:t>
            </a:r>
          </a:p>
        </p:txBody>
      </p:sp>
      <p:sp>
        <p:nvSpPr>
          <p:cNvPr id="475" name="Shape 475"/>
          <p:cNvSpPr/>
          <p:nvPr/>
        </p:nvSpPr>
        <p:spPr>
          <a:xfrm rot="172946">
            <a:off x="7130095" y="2843965"/>
            <a:ext cx="1670413" cy="573738"/>
          </a:xfrm>
          <a:prstGeom prst="foldedCorner">
            <a:avLst>
              <a:gd name="adj" fmla="val 16667"/>
            </a:avLst>
          </a:prstGeom>
          <a:solidFill>
            <a:srgbClr val="FFD96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000">
                <a:latin typeface="Helvetica Neue"/>
                <a:ea typeface="Helvetica Neue"/>
                <a:cs typeface="Helvetica Neue"/>
                <a:sym typeface="Helvetica Neue"/>
              </a:rPr>
              <a:t>Mocked information is used to perform the tests.</a:t>
            </a:r>
          </a:p>
        </p:txBody>
      </p:sp>
      <p:sp>
        <p:nvSpPr>
          <p:cNvPr id="476" name="Shape 476"/>
          <p:cNvSpPr/>
          <p:nvPr/>
        </p:nvSpPr>
        <p:spPr>
          <a:xfrm rot="179702">
            <a:off x="589278" y="2774805"/>
            <a:ext cx="1934943" cy="755238"/>
          </a:xfrm>
          <a:prstGeom prst="foldedCorner">
            <a:avLst>
              <a:gd name="adj" fmla="val 16667"/>
            </a:avLst>
          </a:prstGeom>
          <a:solidFill>
            <a:srgbClr val="FFD96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000">
                <a:latin typeface="Helvetica Neue"/>
                <a:ea typeface="Helvetica Neue"/>
                <a:cs typeface="Helvetica Neue"/>
                <a:sym typeface="Helvetica Neue"/>
              </a:rPr>
              <a:t>Clients simulate both Portal and NCP-A, with hard-coded messages, according to each test. </a:t>
            </a:r>
          </a:p>
        </p:txBody>
      </p:sp>
      <p:sp>
        <p:nvSpPr>
          <p:cNvPr id="477" name="Shape 477"/>
          <p:cNvSpPr/>
          <p:nvPr/>
        </p:nvSpPr>
        <p:spPr>
          <a:xfrm rot="-336504">
            <a:off x="6429595" y="4512921"/>
            <a:ext cx="2477258" cy="1055357"/>
          </a:xfrm>
          <a:prstGeom prst="foldedCorner">
            <a:avLst>
              <a:gd name="adj" fmla="val 16667"/>
            </a:avLst>
          </a:prstGeom>
          <a:solidFill>
            <a:srgbClr val="FFD966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000">
                <a:latin typeface="Helvetica Neue"/>
                <a:ea typeface="Helvetica Neue"/>
                <a:cs typeface="Helvetica Neue"/>
                <a:sym typeface="Helvetica Neue"/>
              </a:rPr>
              <a:t>All this orchestration is made possible with:</a:t>
            </a:r>
          </a:p>
          <a:p>
            <a:pPr lvl="0" rtl="0">
              <a:spcBef>
                <a:spcPts val="0"/>
              </a:spcBef>
              <a:buNone/>
            </a:pP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78" name="Shape 478"/>
          <p:cNvPicPr preferRelativeResize="0"/>
          <p:nvPr/>
        </p:nvPicPr>
        <p:blipFill rotWithShape="1">
          <a:blip r:embed="rId3"/>
          <a:srcRect l="16886" t="19264" r="17255" b="20327"/>
          <a:stretch/>
        </p:blipFill>
        <p:spPr>
          <a:xfrm rot="-786003">
            <a:off x="7443787" y="4843849"/>
            <a:ext cx="1043025" cy="219500"/>
          </a:xfrm>
          <a:prstGeom prst="rect">
            <a:avLst/>
          </a:prstGeom>
        </p:spPr>
      </p:pic>
      <p:pic>
        <p:nvPicPr>
          <p:cNvPr id="479" name="Shape 47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6610150" y="5126150"/>
            <a:ext cx="1299289" cy="365099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Shape 480"/>
          <p:cNvSpPr txBox="1">
            <a:spLocks noGrp="1"/>
          </p:cNvSpPr>
          <p:nvPr>
            <p:ph type="dt" idx="10"/>
          </p:nvPr>
        </p:nvSpPr>
        <p:spPr>
          <a:xfrm>
            <a:off x="192450" y="207701"/>
            <a:ext cx="1143000" cy="57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eHealth Forum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Athens, 2014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" name="Shape 485"/>
          <p:cNvPicPr preferRelativeResize="0"/>
          <p:nvPr/>
        </p:nvPicPr>
        <p:blipFill rotWithShape="1">
          <a:blip r:embed="rId3"/>
          <a:srcRect l="42012" t="74332" r="11519"/>
          <a:stretch/>
        </p:blipFill>
        <p:spPr>
          <a:xfrm>
            <a:off x="4823950" y="5258150"/>
            <a:ext cx="4169848" cy="759400"/>
          </a:xfrm>
          <a:prstGeom prst="rect">
            <a:avLst/>
          </a:prstGeom>
          <a:ln w="2857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86" name="Shape 486"/>
          <p:cNvSpPr/>
          <p:nvPr/>
        </p:nvSpPr>
        <p:spPr>
          <a:xfrm>
            <a:off x="1157625" y="3632800"/>
            <a:ext cx="4758225" cy="1977950"/>
          </a:xfrm>
          <a:custGeom>
            <a:avLst/>
            <a:gdLst/>
            <a:ahLst/>
            <a:cxnLst/>
            <a:rect l="0" t="0" r="0" b="0"/>
            <a:pathLst>
              <a:path w="190329" h="79118" extrusionOk="0">
                <a:moveTo>
                  <a:pt x="0" y="0"/>
                </a:moveTo>
                <a:cubicBezTo>
                  <a:pt x="8951" y="13037"/>
                  <a:pt x="21988" y="71313"/>
                  <a:pt x="53710" y="78222"/>
                </a:cubicBezTo>
                <a:cubicBezTo>
                  <a:pt x="85431" y="85131"/>
                  <a:pt x="167559" y="47582"/>
                  <a:pt x="190329" y="41454"/>
                </a:cubicBezTo>
              </a:path>
            </a:pathLst>
          </a:custGeom>
          <a:noFill/>
          <a:ln w="38100" cap="flat">
            <a:solidFill>
              <a:schemeClr val="dk2"/>
            </a:solidFill>
            <a:prstDash val="solid"/>
            <a:round/>
            <a:headEnd type="triangle" w="lg" len="lg"/>
            <a:tailEnd type="triangle" w="lg" len="lg"/>
          </a:ln>
        </p:spPr>
      </p:sp>
      <p:sp>
        <p:nvSpPr>
          <p:cNvPr id="487" name="Shape 487"/>
          <p:cNvSpPr/>
          <p:nvPr/>
        </p:nvSpPr>
        <p:spPr>
          <a:xfrm>
            <a:off x="1979711" y="188640"/>
            <a:ext cx="3960299" cy="576000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80BF"/>
              </a:buClr>
              <a:buSzPct val="25000"/>
              <a:buFont typeface="Helvetica Neue"/>
              <a:buNone/>
            </a:pPr>
            <a:r>
              <a:rPr lang="en-GB" sz="2200" b="1">
                <a:solidFill>
                  <a:srgbClr val="2380B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Integration and Testing</a:t>
            </a:r>
          </a:p>
        </p:txBody>
      </p:sp>
      <p:sp>
        <p:nvSpPr>
          <p:cNvPr id="488" name="Shape 488"/>
          <p:cNvSpPr/>
          <p:nvPr/>
        </p:nvSpPr>
        <p:spPr>
          <a:xfrm>
            <a:off x="155575" y="-144463"/>
            <a:ext cx="3047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rgbClr val="2380B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89" name="Shape 489"/>
          <p:cNvSpPr/>
          <p:nvPr/>
        </p:nvSpPr>
        <p:spPr>
          <a:xfrm>
            <a:off x="155575" y="-144463"/>
            <a:ext cx="3047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rgbClr val="2380B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0" name="Shape 490"/>
          <p:cNvSpPr/>
          <p:nvPr/>
        </p:nvSpPr>
        <p:spPr>
          <a:xfrm>
            <a:off x="155575" y="-144463"/>
            <a:ext cx="3047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rgbClr val="2380B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1" name="Shape 491"/>
          <p:cNvSpPr/>
          <p:nvPr/>
        </p:nvSpPr>
        <p:spPr>
          <a:xfrm>
            <a:off x="6019900" y="1333725"/>
            <a:ext cx="2973899" cy="2982900"/>
          </a:xfrm>
          <a:prstGeom prst="rect">
            <a:avLst/>
          </a:prstGeom>
          <a:noFill/>
          <a:ln w="38100" cap="flat">
            <a:solidFill>
              <a:srgbClr val="674EA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92" name="Shape 492"/>
          <p:cNvSpPr/>
          <p:nvPr/>
        </p:nvSpPr>
        <p:spPr>
          <a:xfrm>
            <a:off x="6086975" y="1402625"/>
            <a:ext cx="1382399" cy="628199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8750"/>
              <a:buFont typeface="Arial"/>
              <a:buNone/>
            </a:pPr>
            <a:r>
              <a:rPr lang="en-GB" sz="1600" b="1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Assertions</a:t>
            </a:r>
          </a:p>
        </p:txBody>
      </p:sp>
      <p:sp>
        <p:nvSpPr>
          <p:cNvPr id="493" name="Shape 493"/>
          <p:cNvSpPr/>
          <p:nvPr/>
        </p:nvSpPr>
        <p:spPr>
          <a:xfrm>
            <a:off x="7521000" y="1402625"/>
            <a:ext cx="1382399" cy="628199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HL7v3</a:t>
            </a:r>
          </a:p>
        </p:txBody>
      </p:sp>
      <p:sp>
        <p:nvSpPr>
          <p:cNvPr id="494" name="Shape 494"/>
          <p:cNvSpPr/>
          <p:nvPr/>
        </p:nvSpPr>
        <p:spPr>
          <a:xfrm>
            <a:off x="6086975" y="2124075"/>
            <a:ext cx="1382399" cy="628199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Assertions</a:t>
            </a:r>
          </a:p>
        </p:txBody>
      </p:sp>
      <p:sp>
        <p:nvSpPr>
          <p:cNvPr id="495" name="Shape 495"/>
          <p:cNvSpPr/>
          <p:nvPr/>
        </p:nvSpPr>
        <p:spPr>
          <a:xfrm>
            <a:off x="7521000" y="2124075"/>
            <a:ext cx="1382399" cy="628199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Assertions</a:t>
            </a:r>
          </a:p>
        </p:txBody>
      </p:sp>
      <p:sp>
        <p:nvSpPr>
          <p:cNvPr id="496" name="Shape 496"/>
          <p:cNvSpPr/>
          <p:nvPr/>
        </p:nvSpPr>
        <p:spPr>
          <a:xfrm>
            <a:off x="6086975" y="2081625"/>
            <a:ext cx="1382399" cy="628199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Audit Messages</a:t>
            </a:r>
          </a:p>
        </p:txBody>
      </p:sp>
      <p:sp>
        <p:nvSpPr>
          <p:cNvPr id="497" name="Shape 497"/>
          <p:cNvSpPr/>
          <p:nvPr/>
        </p:nvSpPr>
        <p:spPr>
          <a:xfrm>
            <a:off x="7521000" y="2081625"/>
            <a:ext cx="1382399" cy="628199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XD*</a:t>
            </a:r>
          </a:p>
        </p:txBody>
      </p:sp>
      <p:sp>
        <p:nvSpPr>
          <p:cNvPr id="498" name="Shape 498"/>
          <p:cNvSpPr/>
          <p:nvPr/>
        </p:nvSpPr>
        <p:spPr>
          <a:xfrm>
            <a:off x="6086975" y="2803075"/>
            <a:ext cx="1382399" cy="628199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CDA</a:t>
            </a:r>
          </a:p>
        </p:txBody>
      </p:sp>
      <p:sp>
        <p:nvSpPr>
          <p:cNvPr id="499" name="Shape 499"/>
          <p:cNvSpPr/>
          <p:nvPr/>
        </p:nvSpPr>
        <p:spPr>
          <a:xfrm>
            <a:off x="7521000" y="2803075"/>
            <a:ext cx="1382399" cy="628199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PDF</a:t>
            </a:r>
          </a:p>
        </p:txBody>
      </p:sp>
      <p:pic>
        <p:nvPicPr>
          <p:cNvPr id="500" name="Shape 500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6847975" y="3538423"/>
            <a:ext cx="1382400" cy="664615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Shape 501"/>
          <p:cNvSpPr/>
          <p:nvPr/>
        </p:nvSpPr>
        <p:spPr>
          <a:xfrm>
            <a:off x="6019900" y="4314459"/>
            <a:ext cx="2973899" cy="628199"/>
          </a:xfrm>
          <a:prstGeom prst="rect">
            <a:avLst/>
          </a:prstGeom>
          <a:noFill/>
          <a:ln w="38100" cap="flat">
            <a:solidFill>
              <a:srgbClr val="674EA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8750"/>
              <a:buFont typeface="Arial"/>
              <a:buNone/>
            </a:pPr>
            <a:r>
              <a:rPr lang="en-GB" sz="1600" b="1">
                <a:solidFill>
                  <a:srgbClr val="351C7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IHE Validation Services</a:t>
            </a:r>
          </a:p>
        </p:txBody>
      </p:sp>
      <p:grpSp>
        <p:nvGrpSpPr>
          <p:cNvPr id="502" name="Shape 502"/>
          <p:cNvGrpSpPr/>
          <p:nvPr/>
        </p:nvGrpSpPr>
        <p:grpSpPr>
          <a:xfrm>
            <a:off x="137551" y="941750"/>
            <a:ext cx="4080000" cy="2590159"/>
            <a:chOff x="137551" y="941750"/>
            <a:chExt cx="4080000" cy="2590159"/>
          </a:xfrm>
        </p:grpSpPr>
        <p:pic>
          <p:nvPicPr>
            <p:cNvPr id="503" name="Shape 503"/>
            <p:cNvPicPr preferRelativeResize="0"/>
            <p:nvPr/>
          </p:nvPicPr>
          <p:blipFill>
            <a:blip r:embed="rId5"/>
            <a:stretch>
              <a:fillRect/>
            </a:stretch>
          </p:blipFill>
          <p:spPr>
            <a:xfrm>
              <a:off x="155575" y="941750"/>
              <a:ext cx="4040100" cy="1944049"/>
            </a:xfrm>
            <a:prstGeom prst="rect">
              <a:avLst/>
            </a:prstGeom>
            <a:ln w="38100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504" name="Shape 504"/>
            <p:cNvSpPr/>
            <p:nvPr/>
          </p:nvSpPr>
          <p:spPr>
            <a:xfrm>
              <a:off x="137551" y="2903709"/>
              <a:ext cx="4080000" cy="628199"/>
            </a:xfrm>
            <a:prstGeom prst="rect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b="1">
                  <a:solidFill>
                    <a:schemeClr val="accen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OpenNCP Integration Testing</a:t>
              </a:r>
            </a:p>
          </p:txBody>
        </p:sp>
      </p:grpSp>
      <p:sp>
        <p:nvSpPr>
          <p:cNvPr id="505" name="Shape 505"/>
          <p:cNvSpPr/>
          <p:nvPr/>
        </p:nvSpPr>
        <p:spPr>
          <a:xfrm rot="396">
            <a:off x="2406139" y="3794289"/>
            <a:ext cx="2599200" cy="904800"/>
          </a:xfrm>
          <a:prstGeom prst="rect">
            <a:avLst/>
          </a:prstGeom>
          <a:solidFill>
            <a:schemeClr val="dk2"/>
          </a:solidFill>
          <a:ln w="19050" cap="flat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Remote Validation Service Invocation</a:t>
            </a:r>
          </a:p>
        </p:txBody>
      </p:sp>
      <p:cxnSp>
        <p:nvCxnSpPr>
          <p:cNvPr id="506" name="Shape 506"/>
          <p:cNvCxnSpPr/>
          <p:nvPr/>
        </p:nvCxnSpPr>
        <p:spPr>
          <a:xfrm rot="10800000" flipH="1">
            <a:off x="2401250" y="4465700"/>
            <a:ext cx="991199" cy="1099499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07" name="Shape 507"/>
          <p:cNvSpPr/>
          <p:nvPr/>
        </p:nvSpPr>
        <p:spPr>
          <a:xfrm>
            <a:off x="0" y="6116694"/>
            <a:ext cx="9144000" cy="719999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2800" b="1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Integration Testing: IHE Remote Validation Services</a:t>
            </a:r>
          </a:p>
        </p:txBody>
      </p:sp>
      <p:sp>
        <p:nvSpPr>
          <p:cNvPr id="508" name="Shape 508"/>
          <p:cNvSpPr/>
          <p:nvPr/>
        </p:nvSpPr>
        <p:spPr>
          <a:xfrm rot="-498816">
            <a:off x="4213171" y="1880261"/>
            <a:ext cx="1894306" cy="1046833"/>
          </a:xfrm>
          <a:prstGeom prst="foldedCorner">
            <a:avLst>
              <a:gd name="adj" fmla="val 16667"/>
            </a:avLst>
          </a:prstGeom>
          <a:solidFill>
            <a:srgbClr val="FFD96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200">
                <a:latin typeface="Helvetica Neue"/>
                <a:ea typeface="Helvetica Neue"/>
                <a:cs typeface="Helvetica Neue"/>
                <a:sym typeface="Helvetica Neue"/>
              </a:rPr>
              <a:t>IHE Remote Validation Services are used during integration testing, within Jenkins pipelines.</a:t>
            </a:r>
          </a:p>
        </p:txBody>
      </p:sp>
      <p:sp>
        <p:nvSpPr>
          <p:cNvPr id="509" name="Shape 509"/>
          <p:cNvSpPr/>
          <p:nvPr/>
        </p:nvSpPr>
        <p:spPr>
          <a:xfrm rot="172946">
            <a:off x="7309895" y="5132965"/>
            <a:ext cx="1670413" cy="573738"/>
          </a:xfrm>
          <a:prstGeom prst="foldedCorner">
            <a:avLst>
              <a:gd name="adj" fmla="val 16667"/>
            </a:avLst>
          </a:prstGeom>
          <a:solidFill>
            <a:srgbClr val="FFD96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000">
                <a:latin typeface="Helvetica Neue"/>
                <a:ea typeface="Helvetica Neue"/>
                <a:cs typeface="Helvetica Neue"/>
                <a:sym typeface="Helvetica Neue"/>
              </a:rPr>
              <a:t>This is the output we see on our CI environment</a:t>
            </a:r>
          </a:p>
        </p:txBody>
      </p:sp>
      <p:sp>
        <p:nvSpPr>
          <p:cNvPr id="510" name="Shape 510"/>
          <p:cNvSpPr/>
          <p:nvPr/>
        </p:nvSpPr>
        <p:spPr>
          <a:xfrm rot="-498816">
            <a:off x="91347" y="5471991"/>
            <a:ext cx="1894306" cy="687267"/>
          </a:xfrm>
          <a:prstGeom prst="foldedCorner">
            <a:avLst>
              <a:gd name="adj" fmla="val 16667"/>
            </a:avLst>
          </a:prstGeom>
          <a:solidFill>
            <a:srgbClr val="FFD96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200">
                <a:latin typeface="Helvetica Neue"/>
                <a:ea typeface="Helvetica Neue"/>
                <a:cs typeface="Helvetica Neue"/>
                <a:sym typeface="Helvetica Neue"/>
              </a:rPr>
              <a:t>This features can also be used by PNs, on their national environments.</a:t>
            </a:r>
          </a:p>
        </p:txBody>
      </p:sp>
      <p:sp>
        <p:nvSpPr>
          <p:cNvPr id="511" name="Shape 511"/>
          <p:cNvSpPr txBox="1">
            <a:spLocks noGrp="1"/>
          </p:cNvSpPr>
          <p:nvPr>
            <p:ph type="dt" idx="10"/>
          </p:nvPr>
        </p:nvSpPr>
        <p:spPr>
          <a:xfrm>
            <a:off x="192450" y="207701"/>
            <a:ext cx="1143000" cy="57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eHealth Forum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Athens, 2014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/>
          <p:nvPr/>
        </p:nvSpPr>
        <p:spPr>
          <a:xfrm>
            <a:off x="2214563" y="5511948"/>
            <a:ext cx="4714874" cy="9413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2400" b="0" i="0" u="none" strike="noStrike" cap="none" baseline="0">
                <a:solidFill>
                  <a:srgbClr val="2382C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 for your attention!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3300">
                <a:solidFill>
                  <a:srgbClr val="2382C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marcelo.fonseca@iuz.pt</a:t>
            </a:r>
          </a:p>
        </p:txBody>
      </p:sp>
      <p:sp>
        <p:nvSpPr>
          <p:cNvPr id="517" name="Shape 517"/>
          <p:cNvSpPr/>
          <p:nvPr/>
        </p:nvSpPr>
        <p:spPr>
          <a:xfrm>
            <a:off x="1335450" y="207700"/>
            <a:ext cx="7577399" cy="576000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80BF"/>
              </a:buClr>
              <a:buSzPct val="25000"/>
              <a:buFont typeface="Helvetica Neue"/>
              <a:buNone/>
            </a:pPr>
            <a:r>
              <a:rPr lang="en-GB" sz="1800" b="1">
                <a:solidFill>
                  <a:srgbClr val="2380B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epSOS Industry Team and OpenNCP Community Workshop</a:t>
            </a:r>
          </a:p>
        </p:txBody>
      </p:sp>
      <p:sp>
        <p:nvSpPr>
          <p:cNvPr id="518" name="Shape 518"/>
          <p:cNvSpPr txBox="1">
            <a:spLocks noGrp="1"/>
          </p:cNvSpPr>
          <p:nvPr>
            <p:ph type="dt" idx="10"/>
          </p:nvPr>
        </p:nvSpPr>
        <p:spPr>
          <a:xfrm>
            <a:off x="192450" y="207701"/>
            <a:ext cx="1143000" cy="57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eHealth Forum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Athens, 2014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/>
        </p:nvSpPr>
        <p:spPr>
          <a:xfrm rot="-294316">
            <a:off x="6492652" y="3440056"/>
            <a:ext cx="2298016" cy="994829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STRONG SENSE OF COOPERATION</a:t>
            </a:r>
          </a:p>
        </p:txBody>
      </p:sp>
      <p:pic>
        <p:nvPicPr>
          <p:cNvPr id="93" name="Shape 9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185000" y="5566100"/>
            <a:ext cx="1062000" cy="11564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/>
          <p:nvPr/>
        </p:nvSpPr>
        <p:spPr>
          <a:xfrm>
            <a:off x="1979711" y="188640"/>
            <a:ext cx="3960299" cy="576000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80BF"/>
              </a:buClr>
              <a:buSzPct val="25000"/>
              <a:buFont typeface="Helvetica Neue"/>
              <a:buNone/>
            </a:pPr>
            <a:r>
              <a:rPr lang="en-GB" sz="2600" b="1">
                <a:solidFill>
                  <a:srgbClr val="2380B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Team Organization</a:t>
            </a:r>
          </a:p>
        </p:txBody>
      </p:sp>
      <p:sp>
        <p:nvSpPr>
          <p:cNvPr id="95" name="Shape 95"/>
          <p:cNvSpPr/>
          <p:nvPr/>
        </p:nvSpPr>
        <p:spPr>
          <a:xfrm rot="-257863">
            <a:off x="3509771" y="2566068"/>
            <a:ext cx="2297861" cy="994908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  <a:buFont typeface="Arial"/>
              <a:buNone/>
            </a:pPr>
            <a:r>
              <a:rPr lang="en-GB" sz="1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TCONFS</a:t>
            </a:r>
          </a:p>
        </p:txBody>
      </p:sp>
      <p:sp>
        <p:nvSpPr>
          <p:cNvPr id="96" name="Shape 96"/>
          <p:cNvSpPr/>
          <p:nvPr/>
        </p:nvSpPr>
        <p:spPr>
          <a:xfrm rot="-365989">
            <a:off x="4301344" y="3247801"/>
            <a:ext cx="2298111" cy="994721"/>
          </a:xfrm>
          <a:prstGeom prst="rect">
            <a:avLst/>
          </a:prstGeom>
          <a:solidFill>
            <a:srgbClr val="BF9000"/>
          </a:solidFill>
          <a:ln w="19050" cap="flat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1666"/>
              <a:buFont typeface="Arial"/>
              <a:buNone/>
            </a:pPr>
            <a:r>
              <a:rPr lang="en-GB" sz="12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Epic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  <a:buFont typeface="Arial"/>
              <a:buNone/>
            </a:pPr>
            <a:r>
              <a:rPr lang="en-GB" sz="1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DEVELOPMENT ITERATIONS</a:t>
            </a:r>
          </a:p>
        </p:txBody>
      </p:sp>
      <p:sp>
        <p:nvSpPr>
          <p:cNvPr id="97" name="Shape 97"/>
          <p:cNvSpPr/>
          <p:nvPr/>
        </p:nvSpPr>
        <p:spPr>
          <a:xfrm rot="353845">
            <a:off x="1549534" y="3069010"/>
            <a:ext cx="2297861" cy="994674"/>
          </a:xfrm>
          <a:prstGeom prst="rect">
            <a:avLst/>
          </a:prstGeom>
          <a:solidFill>
            <a:srgbClr val="BF9000"/>
          </a:solidFill>
          <a:ln w="19050" cap="flat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AWESOME TECHNICAL DEBATES</a:t>
            </a:r>
          </a:p>
        </p:txBody>
      </p:sp>
      <p:sp>
        <p:nvSpPr>
          <p:cNvPr id="98" name="Shape 98"/>
          <p:cNvSpPr/>
          <p:nvPr/>
        </p:nvSpPr>
        <p:spPr>
          <a:xfrm rot="455945">
            <a:off x="3170748" y="4108468"/>
            <a:ext cx="2298082" cy="994855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Ultra-fast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SUPPORT</a:t>
            </a:r>
          </a:p>
        </p:txBody>
      </p:sp>
      <p:pic>
        <p:nvPicPr>
          <p:cNvPr id="99" name="Shape 9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979700" y="5543225"/>
            <a:ext cx="1208100" cy="1101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2816437" y="6004775"/>
            <a:ext cx="654824" cy="654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5799575" y="6044800"/>
            <a:ext cx="654824" cy="654824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/>
          <p:nvPr/>
        </p:nvSpPr>
        <p:spPr>
          <a:xfrm>
            <a:off x="80350" y="5594225"/>
            <a:ext cx="1800299" cy="1045199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800" b="1">
                <a:solidFill>
                  <a:srgbClr val="BF9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PN</a:t>
            </a:r>
            <a:br>
              <a:rPr lang="en-GB" sz="1800" b="1">
                <a:solidFill>
                  <a:srgbClr val="BF9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GB" sz="1800" b="1">
                <a:solidFill>
                  <a:srgbClr val="BF9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RESOURCES</a:t>
            </a:r>
          </a:p>
        </p:txBody>
      </p:sp>
      <p:sp>
        <p:nvSpPr>
          <p:cNvPr id="103" name="Shape 103"/>
          <p:cNvSpPr/>
          <p:nvPr/>
        </p:nvSpPr>
        <p:spPr>
          <a:xfrm>
            <a:off x="7200750" y="1035675"/>
            <a:ext cx="1800299" cy="1045199"/>
          </a:xfrm>
          <a:prstGeom prst="rect">
            <a:avLst/>
          </a:prstGeom>
          <a:solidFill>
            <a:srgbClr val="FFFFFF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INDUSTRY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  <a:buFont typeface="Arial"/>
              <a:buNone/>
            </a:pPr>
            <a:r>
              <a:rPr lang="en-GB" sz="1800" b="1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TEAM</a:t>
            </a:r>
          </a:p>
        </p:txBody>
      </p:sp>
      <p:pic>
        <p:nvPicPr>
          <p:cNvPr id="104" name="Shape 104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3570300" y="5543225"/>
            <a:ext cx="1204000" cy="115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4308000" y="6044800"/>
            <a:ext cx="654824" cy="654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3413958" y="1190474"/>
            <a:ext cx="1248016" cy="654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4308000" y="1416150"/>
            <a:ext cx="530925" cy="53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>
          <a:blip r:embed="rId8"/>
          <a:stretch>
            <a:fillRect/>
          </a:stretch>
        </p:blipFill>
        <p:spPr>
          <a:xfrm>
            <a:off x="5216987" y="1037500"/>
            <a:ext cx="1428750" cy="819150"/>
          </a:xfrm>
          <a:prstGeom prst="rect">
            <a:avLst/>
          </a:prstGeom>
        </p:spPr>
      </p:pic>
      <p:pic>
        <p:nvPicPr>
          <p:cNvPr id="109" name="Shape 109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6114825" y="1416150"/>
            <a:ext cx="530925" cy="5309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" name="Shape 110"/>
          <p:cNvCxnSpPr/>
          <p:nvPr/>
        </p:nvCxnSpPr>
        <p:spPr>
          <a:xfrm>
            <a:off x="0" y="5370167"/>
            <a:ext cx="9144000" cy="0"/>
          </a:xfrm>
          <a:prstGeom prst="straightConnector1">
            <a:avLst/>
          </a:prstGeom>
          <a:noFill/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1" name="Shape 111"/>
          <p:cNvCxnSpPr/>
          <p:nvPr/>
        </p:nvCxnSpPr>
        <p:spPr>
          <a:xfrm>
            <a:off x="0" y="2292817"/>
            <a:ext cx="9144000" cy="0"/>
          </a:xfrm>
          <a:prstGeom prst="straightConnector1">
            <a:avLst/>
          </a:prstGeom>
          <a:noFill/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2" name="Shape 112"/>
          <p:cNvPicPr preferRelativeResize="0"/>
          <p:nvPr/>
        </p:nvPicPr>
        <p:blipFill>
          <a:blip r:embed="rId9"/>
          <a:stretch>
            <a:fillRect/>
          </a:stretch>
        </p:blipFill>
        <p:spPr>
          <a:xfrm>
            <a:off x="6657700" y="5582125"/>
            <a:ext cx="1062000" cy="1101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7390175" y="5972500"/>
            <a:ext cx="654824" cy="654824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/>
          <p:nvPr/>
        </p:nvSpPr>
        <p:spPr>
          <a:xfrm>
            <a:off x="192128" y="1450572"/>
            <a:ext cx="1177675" cy="1757625"/>
          </a:xfrm>
          <a:custGeom>
            <a:avLst/>
            <a:gdLst/>
            <a:ahLst/>
            <a:cxnLst/>
            <a:rect l="0" t="0" r="0" b="0"/>
            <a:pathLst>
              <a:path w="47107" h="70305" extrusionOk="0">
                <a:moveTo>
                  <a:pt x="47107" y="4699"/>
                </a:moveTo>
                <a:cubicBezTo>
                  <a:pt x="38097" y="1095"/>
                  <a:pt x="27763" y="-1265"/>
                  <a:pt x="18269" y="734"/>
                </a:cubicBezTo>
                <a:cubicBezTo>
                  <a:pt x="11355" y="2189"/>
                  <a:pt x="5125" y="8271"/>
                  <a:pt x="2408" y="14793"/>
                </a:cubicBezTo>
                <a:cubicBezTo>
                  <a:pt x="-5076" y="32750"/>
                  <a:pt x="6675" y="56548"/>
                  <a:pt x="20432" y="70305"/>
                </a:cubicBezTo>
              </a:path>
            </a:pathLst>
          </a:cu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sp>
      <p:sp>
        <p:nvSpPr>
          <p:cNvPr id="115" name="Shape 115"/>
          <p:cNvSpPr/>
          <p:nvPr/>
        </p:nvSpPr>
        <p:spPr>
          <a:xfrm>
            <a:off x="8047550" y="4478875"/>
            <a:ext cx="602375" cy="1550025"/>
          </a:xfrm>
          <a:custGeom>
            <a:avLst/>
            <a:gdLst/>
            <a:ahLst/>
            <a:cxnLst/>
            <a:rect l="0" t="0" r="0" b="0"/>
            <a:pathLst>
              <a:path w="24095" h="62001" extrusionOk="0">
                <a:moveTo>
                  <a:pt x="7570" y="62001"/>
                </a:moveTo>
                <a:cubicBezTo>
                  <a:pt x="18289" y="56644"/>
                  <a:pt x="25568" y="41769"/>
                  <a:pt x="23792" y="29919"/>
                </a:cubicBezTo>
                <a:cubicBezTo>
                  <a:pt x="21902" y="17317"/>
                  <a:pt x="11393" y="5704"/>
                  <a:pt x="0" y="0"/>
                </a:cubicBezTo>
              </a:path>
            </a:pathLst>
          </a:cu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sp>
      <p:sp>
        <p:nvSpPr>
          <p:cNvPr id="116" name="Shape 116"/>
          <p:cNvSpPr/>
          <p:nvPr/>
        </p:nvSpPr>
        <p:spPr>
          <a:xfrm>
            <a:off x="1491725" y="1035675"/>
            <a:ext cx="1800299" cy="10451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Others</a:t>
            </a:r>
          </a:p>
        </p:txBody>
      </p:sp>
      <p:sp>
        <p:nvSpPr>
          <p:cNvPr id="117" name="Shape 117"/>
          <p:cNvSpPr/>
          <p:nvPr/>
        </p:nvSpPr>
        <p:spPr>
          <a:xfrm>
            <a:off x="7708275" y="5697900"/>
            <a:ext cx="1800299" cy="104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800" b="1">
                <a:solidFill>
                  <a:srgbClr val="BF9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Others</a:t>
            </a:r>
          </a:p>
        </p:txBody>
      </p:sp>
      <p:sp>
        <p:nvSpPr>
          <p:cNvPr id="118" name="Shape 118"/>
          <p:cNvSpPr/>
          <p:nvPr/>
        </p:nvSpPr>
        <p:spPr>
          <a:xfrm rot="-408495">
            <a:off x="342556" y="4382768"/>
            <a:ext cx="2550887" cy="783737"/>
          </a:xfrm>
          <a:prstGeom prst="foldedCorner">
            <a:avLst>
              <a:gd name="adj" fmla="val 16667"/>
            </a:avLst>
          </a:prstGeom>
          <a:solidFill>
            <a:srgbClr val="FFD966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00">
                <a:latin typeface="Helvetica Neue"/>
                <a:ea typeface="Helvetica Neue"/>
                <a:cs typeface="Helvetica Neue"/>
                <a:sym typeface="Helvetica Neue"/>
              </a:rPr>
              <a:t>This is how we able to work as </a:t>
            </a:r>
            <a:r>
              <a:rPr lang="en-GB" sz="1800" b="1">
                <a:latin typeface="Helvetica Neue"/>
                <a:ea typeface="Helvetica Neue"/>
                <a:cs typeface="Helvetica Neue"/>
                <a:sym typeface="Helvetica Neue"/>
              </a:rPr>
              <a:t>Community</a:t>
            </a:r>
            <a:r>
              <a:rPr lang="en-GB" sz="1800">
                <a:latin typeface="Helvetica Neue"/>
                <a:ea typeface="Helvetica Neue"/>
                <a:cs typeface="Helvetica Neue"/>
                <a:sym typeface="Helvetica Neue"/>
              </a:rPr>
              <a:t>!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dt" idx="10"/>
          </p:nvPr>
        </p:nvSpPr>
        <p:spPr>
          <a:xfrm>
            <a:off x="192450" y="207701"/>
            <a:ext cx="1143000" cy="57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eHealth Forum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Athens, 2014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/>
        </p:nvSpPr>
        <p:spPr>
          <a:xfrm>
            <a:off x="1979711" y="188640"/>
            <a:ext cx="3960440" cy="576064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80BF"/>
              </a:buClr>
              <a:buSzPct val="25000"/>
              <a:buFont typeface="Helvetica Neue"/>
              <a:buNone/>
            </a:pPr>
            <a:r>
              <a:rPr lang="en-GB" sz="2600" b="1">
                <a:solidFill>
                  <a:srgbClr val="2380B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Methodologies</a:t>
            </a:r>
          </a:p>
        </p:txBody>
      </p:sp>
      <p:sp>
        <p:nvSpPr>
          <p:cNvPr id="125" name="Shape 125"/>
          <p:cNvSpPr/>
          <p:nvPr/>
        </p:nvSpPr>
        <p:spPr>
          <a:xfrm>
            <a:off x="243000" y="1124625"/>
            <a:ext cx="2168099" cy="2304300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GB" sz="1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DEVELOPMENT</a:t>
            </a:r>
          </a:p>
        </p:txBody>
      </p:sp>
      <p:sp>
        <p:nvSpPr>
          <p:cNvPr id="126" name="Shape 126"/>
          <p:cNvSpPr/>
          <p:nvPr/>
        </p:nvSpPr>
        <p:spPr>
          <a:xfrm>
            <a:off x="243000" y="3505250"/>
            <a:ext cx="2168099" cy="2841600"/>
          </a:xfrm>
          <a:prstGeom prst="rect">
            <a:avLst/>
          </a:prstGeom>
          <a:solidFill>
            <a:srgbClr val="BF9000"/>
          </a:solidFill>
          <a:ln w="19050" cap="flat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SUPPORT</a:t>
            </a:r>
          </a:p>
        </p:txBody>
      </p:sp>
      <p:sp>
        <p:nvSpPr>
          <p:cNvPr id="127" name="Shape 127"/>
          <p:cNvSpPr/>
          <p:nvPr/>
        </p:nvSpPr>
        <p:spPr>
          <a:xfrm>
            <a:off x="2410950" y="1124625"/>
            <a:ext cx="1432800" cy="2304300"/>
          </a:xfrm>
          <a:prstGeom prst="rect">
            <a:avLst/>
          </a:prstGeom>
          <a:solidFill>
            <a:srgbClr val="FFFFFF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800" b="1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SCRUM BASED</a:t>
            </a:r>
          </a:p>
        </p:txBody>
      </p:sp>
      <p:sp>
        <p:nvSpPr>
          <p:cNvPr id="128" name="Shape 128"/>
          <p:cNvSpPr/>
          <p:nvPr/>
        </p:nvSpPr>
        <p:spPr>
          <a:xfrm>
            <a:off x="2410950" y="3505250"/>
            <a:ext cx="1432800" cy="2841600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800" b="1">
                <a:solidFill>
                  <a:srgbClr val="BF9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KANBAN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GB" sz="1800" b="1">
                <a:solidFill>
                  <a:srgbClr val="BF9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BASED</a:t>
            </a:r>
          </a:p>
        </p:txBody>
      </p:sp>
      <p:sp>
        <p:nvSpPr>
          <p:cNvPr id="129" name="Shape 129"/>
          <p:cNvSpPr/>
          <p:nvPr/>
        </p:nvSpPr>
        <p:spPr>
          <a:xfrm>
            <a:off x="3843600" y="1124625"/>
            <a:ext cx="4968300" cy="2304300"/>
          </a:xfrm>
          <a:prstGeom prst="rect">
            <a:avLst/>
          </a:prstGeom>
          <a:solidFill>
            <a:srgbClr val="FFFFFF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317500" algn="just" rtl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Helvetica Neue"/>
              <a:buChar char="★"/>
            </a:pPr>
            <a:r>
              <a:rPr lang="en-GB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Development iterations organized in </a:t>
            </a:r>
            <a:r>
              <a:rPr lang="en-GB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SPRINTS</a:t>
            </a:r>
          </a:p>
          <a:p>
            <a:pPr marL="457200" lvl="0" indent="-317500" algn="just" rtl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Helvetica Neue"/>
              <a:buChar char="★"/>
            </a:pPr>
            <a:r>
              <a:rPr lang="en-GB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Required features represented in </a:t>
            </a:r>
            <a:r>
              <a:rPr lang="en-GB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BACKLOG</a:t>
            </a:r>
            <a:r>
              <a:rPr lang="en-GB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items</a:t>
            </a:r>
          </a:p>
          <a:p>
            <a:pPr marL="457200" lvl="0" indent="-317500" algn="just" rt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Helvetica Neue"/>
              <a:buChar char="★"/>
            </a:pPr>
            <a:r>
              <a:rPr lang="en-GB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WORK-ITEMS</a:t>
            </a:r>
            <a:r>
              <a:rPr lang="en-GB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produced after each iteration</a:t>
            </a:r>
          </a:p>
          <a:p>
            <a:pPr marL="457200" lvl="0" indent="-317500" algn="just" rt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Helvetica Neue"/>
              <a:buChar char="★"/>
            </a:pPr>
            <a:r>
              <a:rPr lang="en-GB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TODO</a:t>
            </a:r>
            <a:r>
              <a:rPr lang="en-GB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GB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PROGRESS</a:t>
            </a:r>
            <a:r>
              <a:rPr lang="en-GB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GB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QUALITY CONTROL </a:t>
            </a:r>
            <a:r>
              <a:rPr lang="en-GB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</a:t>
            </a:r>
            <a:r>
              <a:rPr lang="en-GB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DONE</a:t>
            </a:r>
            <a:r>
              <a:rPr lang="en-GB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are the tasks / issue available statuses</a:t>
            </a:r>
          </a:p>
        </p:txBody>
      </p:sp>
      <p:sp>
        <p:nvSpPr>
          <p:cNvPr id="130" name="Shape 130"/>
          <p:cNvSpPr/>
          <p:nvPr/>
        </p:nvSpPr>
        <p:spPr>
          <a:xfrm>
            <a:off x="3843600" y="3505250"/>
            <a:ext cx="4968300" cy="2841600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marR="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Helvetica Neue"/>
              <a:buChar char="★"/>
            </a:pPr>
            <a:r>
              <a:rPr lang="en-GB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Representation of pending issues in a easy-to-check </a:t>
            </a:r>
            <a:r>
              <a:rPr lang="en-GB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board perspective</a:t>
            </a:r>
            <a:r>
              <a:rPr lang="en-GB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;</a:t>
            </a:r>
          </a:p>
          <a:p>
            <a:pPr marL="457200" marR="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Helvetica Neue"/>
              <a:buChar char="★"/>
            </a:pPr>
            <a:r>
              <a:rPr lang="en-GB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Each issue has a </a:t>
            </a:r>
            <a:r>
              <a:rPr lang="en-GB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card assigned</a:t>
            </a:r>
            <a:r>
              <a:rPr lang="en-GB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;</a:t>
            </a:r>
          </a:p>
          <a:p>
            <a:pPr marL="457200" marR="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Helvetica Neue"/>
              <a:buChar char="★"/>
            </a:pPr>
            <a:r>
              <a:rPr lang="en-GB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Each card navigates across </a:t>
            </a:r>
            <a:r>
              <a:rPr lang="en-GB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multiple swimlanes</a:t>
            </a:r>
            <a:r>
              <a:rPr lang="en-GB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representing the </a:t>
            </a:r>
            <a:r>
              <a:rPr lang="en-GB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current status</a:t>
            </a:r>
            <a:r>
              <a:rPr lang="en-GB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;</a:t>
            </a:r>
          </a:p>
          <a:p>
            <a:pPr marL="457200" marR="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Helvetica Neue"/>
              <a:buChar char="★"/>
            </a:pPr>
            <a:r>
              <a:rPr lang="en-GB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Each card also contain information about </a:t>
            </a:r>
            <a:r>
              <a:rPr lang="en-GB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long</a:t>
            </a:r>
            <a:r>
              <a:rPr lang="en-GB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they are present in the board;</a:t>
            </a:r>
          </a:p>
          <a:p>
            <a:pPr marL="457200" marR="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Helvetica Neue"/>
              <a:buChar char="★"/>
            </a:pPr>
            <a:r>
              <a:rPr lang="en-GB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Multiple levels of priority</a:t>
            </a:r>
            <a:r>
              <a:rPr lang="en-GB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are available for each issue;</a:t>
            </a:r>
          </a:p>
          <a:p>
            <a:pPr marL="457200" marR="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Helvetica Neue"/>
              <a:buChar char="★"/>
            </a:pPr>
            <a:r>
              <a:rPr lang="en-GB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Issue solving is </a:t>
            </a:r>
            <a:r>
              <a:rPr lang="en-GB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 confined to sprint duration</a:t>
            </a:r>
            <a:r>
              <a:rPr lang="en-GB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(vs SCRUM);</a:t>
            </a:r>
          </a:p>
        </p:txBody>
      </p:sp>
      <p:sp>
        <p:nvSpPr>
          <p:cNvPr id="131" name="Shape 131"/>
          <p:cNvSpPr/>
          <p:nvPr/>
        </p:nvSpPr>
        <p:spPr>
          <a:xfrm rot="179737">
            <a:off x="114144" y="5783994"/>
            <a:ext cx="2422510" cy="990161"/>
          </a:xfrm>
          <a:prstGeom prst="foldedCorner">
            <a:avLst>
              <a:gd name="adj" fmla="val 16667"/>
            </a:avLst>
          </a:prstGeom>
          <a:solidFill>
            <a:srgbClr val="FFD966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00">
                <a:latin typeface="Helvetica Neue"/>
                <a:ea typeface="Helvetica Neue"/>
                <a:cs typeface="Helvetica Neue"/>
                <a:sym typeface="Helvetica Neue"/>
              </a:rPr>
              <a:t>Set in place since the very beginning of OpenNCP!</a:t>
            </a:r>
          </a:p>
        </p:txBody>
      </p:sp>
      <p:pic>
        <p:nvPicPr>
          <p:cNvPr id="132" name="Shape 13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337925" y="1273725"/>
            <a:ext cx="3905982" cy="208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 rotWithShape="1">
          <a:blip r:embed="rId4"/>
          <a:srcRect t="29403" b="9186"/>
          <a:stretch/>
        </p:blipFill>
        <p:spPr>
          <a:xfrm>
            <a:off x="3932723" y="3752000"/>
            <a:ext cx="4780601" cy="2249074"/>
          </a:xfrm>
          <a:prstGeom prst="rect">
            <a:avLst/>
          </a:prstGeom>
        </p:spPr>
      </p:pic>
      <p:sp>
        <p:nvSpPr>
          <p:cNvPr id="134" name="Shape 134"/>
          <p:cNvSpPr/>
          <p:nvPr/>
        </p:nvSpPr>
        <p:spPr>
          <a:xfrm rot="179490">
            <a:off x="7097656" y="1010795"/>
            <a:ext cx="1655556" cy="482458"/>
          </a:xfrm>
          <a:prstGeom prst="foldedCorner">
            <a:avLst>
              <a:gd name="adj" fmla="val 16667"/>
            </a:avLst>
          </a:prstGeom>
          <a:solidFill>
            <a:srgbClr val="FFD966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00">
                <a:latin typeface="Helvetica Neue"/>
                <a:ea typeface="Helvetica Neue"/>
                <a:cs typeface="Helvetica Neue"/>
                <a:sym typeface="Helvetica Neue"/>
              </a:rPr>
              <a:t>We are Agile!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dt" idx="10"/>
          </p:nvPr>
        </p:nvSpPr>
        <p:spPr>
          <a:xfrm>
            <a:off x="192450" y="207701"/>
            <a:ext cx="1143000" cy="57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eHealth Forum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Athens, 2014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/>
        </p:nvSpPr>
        <p:spPr>
          <a:xfrm>
            <a:off x="2354575" y="2228597"/>
            <a:ext cx="2168099" cy="1756199"/>
          </a:xfrm>
          <a:prstGeom prst="rect">
            <a:avLst/>
          </a:prstGeom>
          <a:noFill/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1800" b="1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3"/>
          <a:srcRect l="2746" r="3506"/>
          <a:stretch/>
        </p:blipFill>
        <p:spPr>
          <a:xfrm>
            <a:off x="2407750" y="2699075"/>
            <a:ext cx="2044962" cy="609600"/>
          </a:xfrm>
          <a:prstGeom prst="rect">
            <a:avLst/>
          </a:prstGeom>
        </p:spPr>
      </p:pic>
      <p:sp>
        <p:nvSpPr>
          <p:cNvPr id="142" name="Shape 142"/>
          <p:cNvSpPr/>
          <p:nvPr/>
        </p:nvSpPr>
        <p:spPr>
          <a:xfrm>
            <a:off x="1979711" y="188640"/>
            <a:ext cx="3960299" cy="576000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80BF"/>
              </a:buClr>
              <a:buSzPct val="25000"/>
              <a:buFont typeface="Helvetica Neue"/>
              <a:buNone/>
            </a:pPr>
            <a:r>
              <a:rPr lang="en-GB" sz="2600" b="1">
                <a:solidFill>
                  <a:srgbClr val="2380B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Used </a:t>
            </a:r>
            <a:r>
              <a:rPr lang="en-GB" sz="2600" b="1" i="0" u="none" strike="noStrike" cap="none" baseline="0">
                <a:solidFill>
                  <a:srgbClr val="2380B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Tools</a:t>
            </a:r>
          </a:p>
        </p:txBody>
      </p:sp>
      <p:sp>
        <p:nvSpPr>
          <p:cNvPr id="143" name="Shape 143"/>
          <p:cNvSpPr/>
          <p:nvPr/>
        </p:nvSpPr>
        <p:spPr>
          <a:xfrm>
            <a:off x="418825" y="1021600"/>
            <a:ext cx="1898399" cy="1152299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Development and Support Management</a:t>
            </a:r>
          </a:p>
        </p:txBody>
      </p:sp>
      <p:sp>
        <p:nvSpPr>
          <p:cNvPr id="144" name="Shape 144"/>
          <p:cNvSpPr/>
          <p:nvPr/>
        </p:nvSpPr>
        <p:spPr>
          <a:xfrm>
            <a:off x="2354575" y="1025472"/>
            <a:ext cx="2168099" cy="1152299"/>
          </a:xfrm>
          <a:prstGeom prst="rect">
            <a:avLst/>
          </a:prstGeom>
          <a:solidFill>
            <a:srgbClr val="BF9000"/>
          </a:solidFill>
          <a:ln w="19050" cap="flat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Knowledge Sharing</a:t>
            </a:r>
          </a:p>
        </p:txBody>
      </p:sp>
      <p:sp>
        <p:nvSpPr>
          <p:cNvPr id="145" name="Shape 145"/>
          <p:cNvSpPr/>
          <p:nvPr/>
        </p:nvSpPr>
        <p:spPr>
          <a:xfrm>
            <a:off x="4586605" y="1021599"/>
            <a:ext cx="2168099" cy="1152299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Code Management</a:t>
            </a:r>
          </a:p>
        </p:txBody>
      </p:sp>
      <p:sp>
        <p:nvSpPr>
          <p:cNvPr id="146" name="Shape 146"/>
          <p:cNvSpPr/>
          <p:nvPr/>
        </p:nvSpPr>
        <p:spPr>
          <a:xfrm>
            <a:off x="418825" y="2228599"/>
            <a:ext cx="1898399" cy="1756199"/>
          </a:xfrm>
          <a:prstGeom prst="rect">
            <a:avLst/>
          </a:prstGeom>
          <a:noFill/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1800" b="1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7" name="Shape 147"/>
          <p:cNvSpPr/>
          <p:nvPr/>
        </p:nvSpPr>
        <p:spPr>
          <a:xfrm>
            <a:off x="4586605" y="2228597"/>
            <a:ext cx="2168099" cy="1756199"/>
          </a:xfrm>
          <a:prstGeom prst="rect">
            <a:avLst/>
          </a:prstGeom>
          <a:noFill/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1800" b="1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48" name="Shape 148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698012" y="2699062"/>
            <a:ext cx="1304925" cy="609600"/>
          </a:xfrm>
          <a:prstGeom prst="rect">
            <a:avLst/>
          </a:prstGeom>
        </p:spPr>
      </p:pic>
      <p:grpSp>
        <p:nvGrpSpPr>
          <p:cNvPr id="149" name="Shape 149"/>
          <p:cNvGrpSpPr/>
          <p:nvPr/>
        </p:nvGrpSpPr>
        <p:grpSpPr>
          <a:xfrm>
            <a:off x="4645742" y="2301762"/>
            <a:ext cx="2076450" cy="705262"/>
            <a:chOff x="5652050" y="3375462"/>
            <a:chExt cx="2076450" cy="705262"/>
          </a:xfrm>
        </p:grpSpPr>
        <p:pic>
          <p:nvPicPr>
            <p:cNvPr id="150" name="Shape 150"/>
            <p:cNvPicPr preferRelativeResize="0"/>
            <p:nvPr/>
          </p:nvPicPr>
          <p:blipFill>
            <a:blip r:embed="rId5"/>
            <a:stretch>
              <a:fillRect/>
            </a:stretch>
          </p:blipFill>
          <p:spPr>
            <a:xfrm>
              <a:off x="5652050" y="3375462"/>
              <a:ext cx="2076450" cy="704850"/>
            </a:xfrm>
            <a:prstGeom prst="rect">
              <a:avLst/>
            </a:prstGeom>
          </p:spPr>
        </p:pic>
        <p:cxnSp>
          <p:nvCxnSpPr>
            <p:cNvPr id="151" name="Shape 151"/>
            <p:cNvCxnSpPr/>
            <p:nvPr/>
          </p:nvCxnSpPr>
          <p:spPr>
            <a:xfrm rot="10800000" flipH="1">
              <a:off x="5946450" y="3501424"/>
              <a:ext cx="1507800" cy="579300"/>
            </a:xfrm>
            <a:prstGeom prst="straightConnector1">
              <a:avLst/>
            </a:prstGeom>
            <a:noFill/>
            <a:ln w="28575" cap="flat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pic>
        <p:nvPicPr>
          <p:cNvPr id="152" name="Shape 152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4626680" y="3242235"/>
            <a:ext cx="2076449" cy="523789"/>
          </a:xfrm>
          <a:prstGeom prst="rect">
            <a:avLst/>
          </a:prstGeom>
        </p:spPr>
      </p:pic>
      <p:sp>
        <p:nvSpPr>
          <p:cNvPr id="153" name="Shape 153"/>
          <p:cNvSpPr/>
          <p:nvPr/>
        </p:nvSpPr>
        <p:spPr>
          <a:xfrm>
            <a:off x="418825" y="4165550"/>
            <a:ext cx="8228100" cy="2547299"/>
          </a:xfrm>
          <a:prstGeom prst="rect">
            <a:avLst/>
          </a:prstGeom>
          <a:solidFill>
            <a:srgbClr val="FFFFFF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30200" algn="just" rtl="0">
              <a:lnSpc>
                <a:spcPct val="150000"/>
              </a:lnSpc>
              <a:spcBef>
                <a:spcPts val="0"/>
              </a:spcBef>
              <a:buClr>
                <a:srgbClr val="666666"/>
              </a:buClr>
              <a:buSzPct val="100000"/>
              <a:buFont typeface="Helvetica Neue"/>
              <a:buChar char="★"/>
            </a:pPr>
            <a:r>
              <a:rPr lang="en-GB" sz="16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Atlassian supports actively </a:t>
            </a:r>
            <a:r>
              <a:rPr lang="en-GB" sz="2200" b="1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OPEN-SOURCE</a:t>
            </a:r>
            <a:r>
              <a:rPr lang="en-GB" sz="16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initiatives by providing </a:t>
            </a:r>
            <a:r>
              <a:rPr lang="en-GB" sz="1600" b="1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free-of-charge </a:t>
            </a:r>
            <a:r>
              <a:rPr lang="en-GB" sz="16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tools at on-demand platform;</a:t>
            </a:r>
          </a:p>
          <a:p>
            <a:pPr marL="457200" lvl="0" indent="-330200" algn="just" rtl="0">
              <a:lnSpc>
                <a:spcPct val="150000"/>
              </a:lnSpc>
              <a:spcBef>
                <a:spcPts val="0"/>
              </a:spcBef>
              <a:buClr>
                <a:srgbClr val="666666"/>
              </a:buClr>
              <a:buSzPct val="100000"/>
              <a:buFont typeface="Helvetica Neue"/>
              <a:buChar char="★"/>
            </a:pPr>
            <a:r>
              <a:rPr lang="en-GB" sz="16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 the stored information is </a:t>
            </a:r>
            <a:r>
              <a:rPr lang="en-GB" sz="2200" b="1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OPEN</a:t>
            </a:r>
            <a:r>
              <a:rPr lang="en-GB" sz="16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for everyone to access;</a:t>
            </a:r>
          </a:p>
          <a:p>
            <a:pPr marL="457200" lvl="0" indent="-330200" algn="just" rtl="0">
              <a:lnSpc>
                <a:spcPct val="150000"/>
              </a:lnSpc>
              <a:spcBef>
                <a:spcPts val="0"/>
              </a:spcBef>
              <a:buClr>
                <a:srgbClr val="666666"/>
              </a:buClr>
              <a:buSzPct val="100000"/>
              <a:buFont typeface="Helvetica Neue"/>
              <a:buChar char="★"/>
            </a:pPr>
            <a:r>
              <a:rPr lang="en-GB" sz="16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are now migrating code repositories from </a:t>
            </a:r>
            <a:r>
              <a:rPr lang="en-GB" sz="1600" b="1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Google Code</a:t>
            </a:r>
            <a:r>
              <a:rPr lang="en-GB" sz="16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to </a:t>
            </a:r>
            <a:r>
              <a:rPr lang="en-GB" sz="1600" b="1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Bitbucket</a:t>
            </a:r>
            <a:r>
              <a:rPr lang="en-GB" sz="16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;</a:t>
            </a:r>
          </a:p>
          <a:p>
            <a:pPr marL="457200" lvl="0" indent="-330200" algn="just" rtl="0">
              <a:lnSpc>
                <a:spcPct val="150000"/>
              </a:lnSpc>
              <a:spcBef>
                <a:spcPts val="0"/>
              </a:spcBef>
              <a:buClr>
                <a:srgbClr val="666666"/>
              </a:buClr>
              <a:buSzPct val="100000"/>
              <a:buFont typeface="Helvetica Neue"/>
              <a:buChar char="★"/>
            </a:pPr>
            <a:r>
              <a:rPr lang="en-GB" sz="16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OpenNCP also uses </a:t>
            </a:r>
            <a:r>
              <a:rPr lang="en-GB" sz="1600" b="1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Jenkins</a:t>
            </a:r>
            <a:r>
              <a:rPr lang="en-GB" sz="16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for </a:t>
            </a:r>
            <a:r>
              <a:rPr lang="en-GB" sz="1600" b="1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Continuous Integration</a:t>
            </a:r>
            <a:r>
              <a:rPr lang="en-GB" sz="16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and delivery;</a:t>
            </a:r>
          </a:p>
        </p:txBody>
      </p:sp>
      <p:sp>
        <p:nvSpPr>
          <p:cNvPr id="154" name="Shape 154"/>
          <p:cNvSpPr/>
          <p:nvPr/>
        </p:nvSpPr>
        <p:spPr>
          <a:xfrm>
            <a:off x="6818625" y="2228600"/>
            <a:ext cx="1828199" cy="1756199"/>
          </a:xfrm>
          <a:prstGeom prst="rect">
            <a:avLst/>
          </a:prstGeom>
          <a:noFill/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1800" b="1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5" name="Shape 155"/>
          <p:cNvSpPr/>
          <p:nvPr/>
        </p:nvSpPr>
        <p:spPr>
          <a:xfrm>
            <a:off x="6818625" y="1025475"/>
            <a:ext cx="1828199" cy="1152299"/>
          </a:xfrm>
          <a:prstGeom prst="rect">
            <a:avLst/>
          </a:prstGeom>
          <a:solidFill>
            <a:srgbClr val="BF9000"/>
          </a:solidFill>
          <a:ln w="19050" cap="flat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Continuous Integration</a:t>
            </a:r>
          </a:p>
        </p:txBody>
      </p:sp>
      <p:pic>
        <p:nvPicPr>
          <p:cNvPr id="156" name="Shape 156"/>
          <p:cNvPicPr preferRelativeResize="0"/>
          <p:nvPr/>
        </p:nvPicPr>
        <p:blipFill rotWithShape="1">
          <a:blip r:embed="rId7"/>
          <a:srcRect l="20700" t="8839" r="19608" b="9314"/>
          <a:stretch/>
        </p:blipFill>
        <p:spPr>
          <a:xfrm>
            <a:off x="7161225" y="2323077"/>
            <a:ext cx="1142999" cy="156723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Shape 157"/>
          <p:cNvSpPr txBox="1">
            <a:spLocks noGrp="1"/>
          </p:cNvSpPr>
          <p:nvPr>
            <p:ph type="dt" idx="10"/>
          </p:nvPr>
        </p:nvSpPr>
        <p:spPr>
          <a:xfrm>
            <a:off x="192450" y="207701"/>
            <a:ext cx="1143000" cy="57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eHealth Forum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Athens, 2014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/>
        </p:nvSpPr>
        <p:spPr>
          <a:xfrm>
            <a:off x="1979711" y="188640"/>
            <a:ext cx="3960299" cy="576000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80BF"/>
              </a:buClr>
              <a:buSzPct val="25000"/>
              <a:buFont typeface="Helvetica Neue"/>
              <a:buNone/>
            </a:pPr>
            <a:r>
              <a:rPr lang="en-GB" sz="2200" b="1">
                <a:solidFill>
                  <a:srgbClr val="2380B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Development Management</a:t>
            </a:r>
          </a:p>
        </p:txBody>
      </p:sp>
      <p:pic>
        <p:nvPicPr>
          <p:cNvPr id="163" name="Shape 163"/>
          <p:cNvPicPr preferRelativeResize="0"/>
          <p:nvPr/>
        </p:nvPicPr>
        <p:blipFill rotWithShape="1">
          <a:blip r:embed="rId3"/>
          <a:srcRect l="9800" t="10168" r="1751"/>
          <a:stretch/>
        </p:blipFill>
        <p:spPr>
          <a:xfrm>
            <a:off x="179500" y="1041900"/>
            <a:ext cx="6381101" cy="3673124"/>
          </a:xfrm>
          <a:prstGeom prst="rect">
            <a:avLst/>
          </a:prstGeom>
          <a:ln w="952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64" name="Shape 164"/>
          <p:cNvSpPr/>
          <p:nvPr/>
        </p:nvSpPr>
        <p:spPr>
          <a:xfrm>
            <a:off x="179500" y="4992275"/>
            <a:ext cx="8833800" cy="1635900"/>
          </a:xfrm>
          <a:prstGeom prst="rect">
            <a:avLst/>
          </a:prstGeom>
          <a:solidFill>
            <a:srgbClr val="FFFFFF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30200" algn="just" rtl="0">
              <a:lnSpc>
                <a:spcPct val="150000"/>
              </a:lnSpc>
              <a:spcBef>
                <a:spcPts val="0"/>
              </a:spcBef>
              <a:buClr>
                <a:srgbClr val="666666"/>
              </a:buClr>
              <a:buSzPct val="100000"/>
              <a:buFont typeface="Helvetica Neue"/>
              <a:buChar char="★"/>
            </a:pPr>
            <a:r>
              <a:rPr lang="en-GB" sz="16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JIRA </a:t>
            </a:r>
            <a:r>
              <a:rPr lang="en-GB" sz="1600" b="1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customized landing page</a:t>
            </a:r>
            <a:r>
              <a:rPr lang="en-GB" sz="16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with useful information about projects and development progress;</a:t>
            </a:r>
          </a:p>
          <a:p>
            <a:pPr marL="457200" lvl="0" indent="-330200" algn="just" rtl="0">
              <a:lnSpc>
                <a:spcPct val="150000"/>
              </a:lnSpc>
              <a:spcBef>
                <a:spcPts val="0"/>
              </a:spcBef>
              <a:buClr>
                <a:srgbClr val="666666"/>
              </a:buClr>
              <a:buSzPct val="100000"/>
              <a:buFont typeface="Helvetica Neue"/>
              <a:buChar char="★"/>
            </a:pPr>
            <a:r>
              <a:rPr lang="en-GB" sz="16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OpenNCP contributor can easily </a:t>
            </a:r>
            <a:r>
              <a:rPr lang="en-GB" sz="1600" b="1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check the assigned issues</a:t>
            </a:r>
            <a:r>
              <a:rPr lang="en-GB" sz="16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and </a:t>
            </a:r>
            <a:r>
              <a:rPr lang="en-GB" sz="1600" b="1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latest updates</a:t>
            </a:r>
            <a:r>
              <a:rPr lang="en-GB" sz="16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;</a:t>
            </a:r>
          </a:p>
        </p:txBody>
      </p:sp>
      <p:sp>
        <p:nvSpPr>
          <p:cNvPr id="165" name="Shape 165"/>
          <p:cNvSpPr/>
          <p:nvPr/>
        </p:nvSpPr>
        <p:spPr>
          <a:xfrm>
            <a:off x="6848450" y="2236874"/>
            <a:ext cx="2168099" cy="465600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Assigned issues</a:t>
            </a:r>
          </a:p>
        </p:txBody>
      </p:sp>
      <p:sp>
        <p:nvSpPr>
          <p:cNvPr id="166" name="Shape 166"/>
          <p:cNvSpPr/>
          <p:nvPr/>
        </p:nvSpPr>
        <p:spPr>
          <a:xfrm>
            <a:off x="6848450" y="2925975"/>
            <a:ext cx="2168099" cy="781800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Graphical statistics</a:t>
            </a:r>
          </a:p>
        </p:txBody>
      </p:sp>
      <p:sp>
        <p:nvSpPr>
          <p:cNvPr id="167" name="Shape 167"/>
          <p:cNvSpPr/>
          <p:nvPr/>
        </p:nvSpPr>
        <p:spPr>
          <a:xfrm>
            <a:off x="6848450" y="3931275"/>
            <a:ext cx="2168099" cy="781800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Updates stream</a:t>
            </a:r>
          </a:p>
        </p:txBody>
      </p:sp>
      <p:cxnSp>
        <p:nvCxnSpPr>
          <p:cNvPr id="168" name="Shape 168"/>
          <p:cNvCxnSpPr>
            <a:stCxn id="165" idx="1"/>
          </p:cNvCxnSpPr>
          <p:nvPr/>
        </p:nvCxnSpPr>
        <p:spPr>
          <a:xfrm rot="10800000">
            <a:off x="4352749" y="1991774"/>
            <a:ext cx="2495700" cy="4778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9" name="Shape 169"/>
          <p:cNvCxnSpPr>
            <a:stCxn id="166" idx="1"/>
          </p:cNvCxnSpPr>
          <p:nvPr/>
        </p:nvCxnSpPr>
        <p:spPr>
          <a:xfrm rot="10800000">
            <a:off x="6236150" y="3163275"/>
            <a:ext cx="612299" cy="1535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0" name="Shape 170"/>
          <p:cNvCxnSpPr>
            <a:stCxn id="167" idx="1"/>
          </p:cNvCxnSpPr>
          <p:nvPr/>
        </p:nvCxnSpPr>
        <p:spPr>
          <a:xfrm rot="10800000">
            <a:off x="2171750" y="4271475"/>
            <a:ext cx="4676699" cy="506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71" name="Shape 171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280025" y="941462"/>
            <a:ext cx="1304925" cy="609600"/>
          </a:xfrm>
          <a:prstGeom prst="rect">
            <a:avLst/>
          </a:prstGeom>
        </p:spPr>
      </p:pic>
      <p:sp>
        <p:nvSpPr>
          <p:cNvPr id="172" name="Shape 172"/>
          <p:cNvSpPr/>
          <p:nvPr/>
        </p:nvSpPr>
        <p:spPr>
          <a:xfrm>
            <a:off x="6848450" y="1541574"/>
            <a:ext cx="2168099" cy="365099"/>
          </a:xfrm>
          <a:prstGeom prst="rect">
            <a:avLst/>
          </a:prstGeom>
          <a:solidFill>
            <a:srgbClr val="BF9000"/>
          </a:solidFill>
          <a:ln w="19050" cap="flat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Landing Page</a:t>
            </a:r>
          </a:p>
        </p:txBody>
      </p:sp>
      <p:cxnSp>
        <p:nvCxnSpPr>
          <p:cNvPr id="173" name="Shape 173"/>
          <p:cNvCxnSpPr/>
          <p:nvPr/>
        </p:nvCxnSpPr>
        <p:spPr>
          <a:xfrm>
            <a:off x="6806875" y="2044625"/>
            <a:ext cx="2214900" cy="0"/>
          </a:xfrm>
          <a:prstGeom prst="straightConnector1">
            <a:avLst/>
          </a:prstGeom>
          <a:noFill/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4" name="Shape 174"/>
          <p:cNvSpPr txBox="1">
            <a:spLocks noGrp="1"/>
          </p:cNvSpPr>
          <p:nvPr>
            <p:ph type="dt" idx="10"/>
          </p:nvPr>
        </p:nvSpPr>
        <p:spPr>
          <a:xfrm>
            <a:off x="192450" y="207701"/>
            <a:ext cx="1143000" cy="57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eHealth Forum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Athens, 2014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Shape 17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79500" y="965874"/>
            <a:ext cx="6627374" cy="3755992"/>
          </a:xfrm>
          <a:prstGeom prst="rect">
            <a:avLst/>
          </a:prstGeom>
          <a:ln w="952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80" name="Shape 180"/>
          <p:cNvSpPr/>
          <p:nvPr/>
        </p:nvSpPr>
        <p:spPr>
          <a:xfrm>
            <a:off x="1979711" y="188640"/>
            <a:ext cx="3960299" cy="576000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80BF"/>
              </a:buClr>
              <a:buSzPct val="25000"/>
              <a:buFont typeface="Helvetica Neue"/>
              <a:buNone/>
            </a:pPr>
            <a:r>
              <a:rPr lang="en-GB" sz="2200" b="1">
                <a:solidFill>
                  <a:srgbClr val="2380B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Planning Development</a:t>
            </a:r>
          </a:p>
        </p:txBody>
      </p:sp>
      <p:sp>
        <p:nvSpPr>
          <p:cNvPr id="181" name="Shape 181"/>
          <p:cNvSpPr/>
          <p:nvPr/>
        </p:nvSpPr>
        <p:spPr>
          <a:xfrm>
            <a:off x="179500" y="4992275"/>
            <a:ext cx="8833800" cy="1635900"/>
          </a:xfrm>
          <a:prstGeom prst="rect">
            <a:avLst/>
          </a:prstGeom>
          <a:solidFill>
            <a:srgbClr val="FFFFFF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30200" algn="just" rtl="0">
              <a:lnSpc>
                <a:spcPct val="150000"/>
              </a:lnSpc>
              <a:spcBef>
                <a:spcPts val="0"/>
              </a:spcBef>
              <a:buClr>
                <a:srgbClr val="666666"/>
              </a:buClr>
              <a:buSzPct val="100000"/>
              <a:buFont typeface="Helvetica Neue"/>
              <a:buChar char="★"/>
            </a:pPr>
            <a:r>
              <a:rPr lang="en-GB" sz="16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Product owners, scrum masters and developers </a:t>
            </a:r>
            <a:r>
              <a:rPr lang="en-GB" sz="1600" b="1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plan the development sprints</a:t>
            </a:r>
            <a:r>
              <a:rPr lang="en-GB" sz="16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including </a:t>
            </a:r>
            <a:r>
              <a:rPr lang="en-GB" sz="1600" b="1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ahead ones</a:t>
            </a:r>
            <a:r>
              <a:rPr lang="en-GB" sz="16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;</a:t>
            </a:r>
          </a:p>
          <a:p>
            <a:pPr marL="457200" lvl="0" indent="-330200" algn="just" rtl="0">
              <a:lnSpc>
                <a:spcPct val="150000"/>
              </a:lnSpc>
              <a:spcBef>
                <a:spcPts val="0"/>
              </a:spcBef>
              <a:buClr>
                <a:srgbClr val="666666"/>
              </a:buClr>
              <a:buSzPct val="100000"/>
              <a:buFont typeface="Helvetica Neue"/>
              <a:buChar char="★"/>
            </a:pPr>
            <a:r>
              <a:rPr lang="en-GB" sz="1600" b="1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Grouping by epics</a:t>
            </a:r>
            <a:r>
              <a:rPr lang="en-GB" sz="16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makes it easier to </a:t>
            </a:r>
            <a:r>
              <a:rPr lang="en-GB" sz="1600" b="1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focus on goals</a:t>
            </a:r>
            <a:r>
              <a:rPr lang="en-GB" sz="16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;</a:t>
            </a:r>
          </a:p>
        </p:txBody>
      </p:sp>
      <p:sp>
        <p:nvSpPr>
          <p:cNvPr id="182" name="Shape 182"/>
          <p:cNvSpPr/>
          <p:nvPr/>
        </p:nvSpPr>
        <p:spPr>
          <a:xfrm>
            <a:off x="6951700" y="2158375"/>
            <a:ext cx="2064900" cy="698999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Sprints planning</a:t>
            </a:r>
          </a:p>
        </p:txBody>
      </p:sp>
      <p:sp>
        <p:nvSpPr>
          <p:cNvPr id="183" name="Shape 183"/>
          <p:cNvSpPr/>
          <p:nvPr/>
        </p:nvSpPr>
        <p:spPr>
          <a:xfrm>
            <a:off x="6951700" y="2997613"/>
            <a:ext cx="2064900" cy="779100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Grouping by epics</a:t>
            </a:r>
          </a:p>
        </p:txBody>
      </p:sp>
      <p:sp>
        <p:nvSpPr>
          <p:cNvPr id="184" name="Shape 184"/>
          <p:cNvSpPr/>
          <p:nvPr/>
        </p:nvSpPr>
        <p:spPr>
          <a:xfrm>
            <a:off x="6951700" y="3923401"/>
            <a:ext cx="2064900" cy="779100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Labeling makes easy to understand</a:t>
            </a:r>
          </a:p>
        </p:txBody>
      </p:sp>
      <p:cxnSp>
        <p:nvCxnSpPr>
          <p:cNvPr id="185" name="Shape 185"/>
          <p:cNvCxnSpPr>
            <a:stCxn id="182" idx="1"/>
          </p:cNvCxnSpPr>
          <p:nvPr/>
        </p:nvCxnSpPr>
        <p:spPr>
          <a:xfrm rot="10800000">
            <a:off x="3135999" y="1937875"/>
            <a:ext cx="3815700" cy="5699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86" name="Shape 186"/>
          <p:cNvCxnSpPr>
            <a:stCxn id="183" idx="1"/>
          </p:cNvCxnSpPr>
          <p:nvPr/>
        </p:nvCxnSpPr>
        <p:spPr>
          <a:xfrm rot="10800000">
            <a:off x="1022199" y="2700463"/>
            <a:ext cx="5929500" cy="6867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87" name="Shape 187"/>
          <p:cNvCxnSpPr>
            <a:stCxn id="184" idx="1"/>
          </p:cNvCxnSpPr>
          <p:nvPr/>
        </p:nvCxnSpPr>
        <p:spPr>
          <a:xfrm rot="10800000">
            <a:off x="5128600" y="3765451"/>
            <a:ext cx="1823099" cy="5475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88" name="Shape 188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280025" y="941462"/>
            <a:ext cx="1304925" cy="609600"/>
          </a:xfrm>
          <a:prstGeom prst="rect">
            <a:avLst/>
          </a:prstGeom>
        </p:spPr>
      </p:pic>
      <p:sp>
        <p:nvSpPr>
          <p:cNvPr id="189" name="Shape 189"/>
          <p:cNvSpPr/>
          <p:nvPr/>
        </p:nvSpPr>
        <p:spPr>
          <a:xfrm>
            <a:off x="6951700" y="1541575"/>
            <a:ext cx="2064900" cy="363899"/>
          </a:xfrm>
          <a:prstGeom prst="rect">
            <a:avLst/>
          </a:prstGeom>
          <a:solidFill>
            <a:srgbClr val="BF9000"/>
          </a:solidFill>
          <a:ln w="19050" cap="flat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Development Board I</a:t>
            </a:r>
          </a:p>
        </p:txBody>
      </p:sp>
      <p:cxnSp>
        <p:nvCxnSpPr>
          <p:cNvPr id="190" name="Shape 190"/>
          <p:cNvCxnSpPr/>
          <p:nvPr/>
        </p:nvCxnSpPr>
        <p:spPr>
          <a:xfrm>
            <a:off x="6806875" y="2044625"/>
            <a:ext cx="2214900" cy="0"/>
          </a:xfrm>
          <a:prstGeom prst="straightConnector1">
            <a:avLst/>
          </a:prstGeom>
          <a:noFill/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1" name="Shape 191"/>
          <p:cNvSpPr/>
          <p:nvPr/>
        </p:nvSpPr>
        <p:spPr>
          <a:xfrm rot="-408495">
            <a:off x="213256" y="4182648"/>
            <a:ext cx="2550887" cy="717909"/>
          </a:xfrm>
          <a:prstGeom prst="foldedCorner">
            <a:avLst>
              <a:gd name="adj" fmla="val 16667"/>
            </a:avLst>
          </a:prstGeom>
          <a:solidFill>
            <a:srgbClr val="FFD966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00">
                <a:latin typeface="Helvetica Neue"/>
                <a:ea typeface="Helvetica Neue"/>
                <a:cs typeface="Helvetica Neue"/>
                <a:sym typeface="Helvetica Neue"/>
              </a:rPr>
              <a:t>This is how we plan the development work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dt" idx="10"/>
          </p:nvPr>
        </p:nvSpPr>
        <p:spPr>
          <a:xfrm>
            <a:off x="192450" y="207701"/>
            <a:ext cx="1143000" cy="57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eHealth Forum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Athens, 2014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Shape 19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79500" y="978050"/>
            <a:ext cx="6571718" cy="3724450"/>
          </a:xfrm>
          <a:prstGeom prst="rect">
            <a:avLst/>
          </a:prstGeom>
          <a:ln w="952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98" name="Shape 198"/>
          <p:cNvSpPr/>
          <p:nvPr/>
        </p:nvSpPr>
        <p:spPr>
          <a:xfrm>
            <a:off x="1979711" y="188640"/>
            <a:ext cx="3960299" cy="576000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80BF"/>
              </a:buClr>
              <a:buSzPct val="25000"/>
              <a:buFont typeface="Helvetica Neue"/>
              <a:buNone/>
            </a:pPr>
            <a:r>
              <a:rPr lang="en-GB" sz="2200" b="1">
                <a:solidFill>
                  <a:srgbClr val="2380B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Tracking Development</a:t>
            </a:r>
          </a:p>
        </p:txBody>
      </p:sp>
      <p:sp>
        <p:nvSpPr>
          <p:cNvPr id="199" name="Shape 199"/>
          <p:cNvSpPr/>
          <p:nvPr/>
        </p:nvSpPr>
        <p:spPr>
          <a:xfrm>
            <a:off x="179500" y="4992275"/>
            <a:ext cx="8833800" cy="1635900"/>
          </a:xfrm>
          <a:prstGeom prst="rect">
            <a:avLst/>
          </a:prstGeom>
          <a:solidFill>
            <a:srgbClr val="FFFFFF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30200" algn="just" rtl="0">
              <a:lnSpc>
                <a:spcPct val="150000"/>
              </a:lnSpc>
              <a:spcBef>
                <a:spcPts val="0"/>
              </a:spcBef>
              <a:buClr>
                <a:srgbClr val="666666"/>
              </a:buClr>
              <a:buSzPct val="100000"/>
              <a:buFont typeface="Helvetica Neue"/>
              <a:buChar char="★"/>
            </a:pPr>
            <a:r>
              <a:rPr lang="en-GB" sz="1600" b="1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Scrum board</a:t>
            </a:r>
            <a:r>
              <a:rPr lang="en-GB" sz="16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where developers can </a:t>
            </a:r>
            <a:r>
              <a:rPr lang="en-GB" sz="1600" b="1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check their assigned tasks</a:t>
            </a:r>
            <a:r>
              <a:rPr lang="en-GB" sz="16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;</a:t>
            </a:r>
          </a:p>
          <a:p>
            <a:pPr marL="457200" lvl="0" indent="-330200" algn="just" rtl="0">
              <a:lnSpc>
                <a:spcPct val="150000"/>
              </a:lnSpc>
              <a:spcBef>
                <a:spcPts val="0"/>
              </a:spcBef>
              <a:buClr>
                <a:srgbClr val="666666"/>
              </a:buClr>
              <a:buSzPct val="100000"/>
              <a:buFont typeface="Helvetica Neue"/>
              <a:buChar char="★"/>
            </a:pPr>
            <a:r>
              <a:rPr lang="en-GB" sz="16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Configured</a:t>
            </a:r>
            <a:r>
              <a:rPr lang="en-GB" sz="1600" b="1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Quick filters</a:t>
            </a:r>
            <a:r>
              <a:rPr lang="en-GB" sz="16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makes it easier to focus on targets;</a:t>
            </a:r>
          </a:p>
          <a:p>
            <a:pPr marL="457200" lvl="0" indent="-330200" algn="just" rtl="0">
              <a:lnSpc>
                <a:spcPct val="150000"/>
              </a:lnSpc>
              <a:spcBef>
                <a:spcPts val="0"/>
              </a:spcBef>
              <a:buClr>
                <a:srgbClr val="666666"/>
              </a:buClr>
              <a:buSzPct val="100000"/>
              <a:buFont typeface="Helvetica Neue"/>
              <a:buChar char="★"/>
            </a:pPr>
            <a:r>
              <a:rPr lang="en-GB" sz="16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board handles only </a:t>
            </a:r>
            <a:r>
              <a:rPr lang="en-GB" sz="1600" b="1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one sprint at the time</a:t>
            </a:r>
            <a:r>
              <a:rPr lang="en-GB" sz="16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;</a:t>
            </a:r>
          </a:p>
        </p:txBody>
      </p:sp>
      <p:sp>
        <p:nvSpPr>
          <p:cNvPr id="200" name="Shape 200"/>
          <p:cNvSpPr/>
          <p:nvPr/>
        </p:nvSpPr>
        <p:spPr>
          <a:xfrm>
            <a:off x="6951700" y="2158375"/>
            <a:ext cx="2064900" cy="698999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Status swimlanes</a:t>
            </a:r>
          </a:p>
        </p:txBody>
      </p:sp>
      <p:sp>
        <p:nvSpPr>
          <p:cNvPr id="201" name="Shape 201"/>
          <p:cNvSpPr/>
          <p:nvPr/>
        </p:nvSpPr>
        <p:spPr>
          <a:xfrm>
            <a:off x="6951700" y="2997613"/>
            <a:ext cx="2064900" cy="779100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Quick filters</a:t>
            </a:r>
          </a:p>
        </p:txBody>
      </p:sp>
      <p:sp>
        <p:nvSpPr>
          <p:cNvPr id="202" name="Shape 202"/>
          <p:cNvSpPr/>
          <p:nvPr/>
        </p:nvSpPr>
        <p:spPr>
          <a:xfrm>
            <a:off x="6951700" y="3923401"/>
            <a:ext cx="2064900" cy="779100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Resumed task information</a:t>
            </a:r>
          </a:p>
        </p:txBody>
      </p:sp>
      <p:cxnSp>
        <p:nvCxnSpPr>
          <p:cNvPr id="203" name="Shape 203"/>
          <p:cNvCxnSpPr>
            <a:stCxn id="200" idx="1"/>
          </p:cNvCxnSpPr>
          <p:nvPr/>
        </p:nvCxnSpPr>
        <p:spPr>
          <a:xfrm rot="10800000">
            <a:off x="4276599" y="1771975"/>
            <a:ext cx="2675100" cy="7358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04" name="Shape 204"/>
          <p:cNvCxnSpPr>
            <a:stCxn id="201" idx="1"/>
          </p:cNvCxnSpPr>
          <p:nvPr/>
        </p:nvCxnSpPr>
        <p:spPr>
          <a:xfrm rot="10800000">
            <a:off x="2010700" y="1678363"/>
            <a:ext cx="4940999" cy="17087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05" name="Shape 205"/>
          <p:cNvCxnSpPr>
            <a:stCxn id="202" idx="1"/>
          </p:cNvCxnSpPr>
          <p:nvPr/>
        </p:nvCxnSpPr>
        <p:spPr>
          <a:xfrm rot="10800000">
            <a:off x="6023199" y="3671851"/>
            <a:ext cx="928500" cy="6410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206" name="Shape 206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280025" y="941462"/>
            <a:ext cx="1304925" cy="609600"/>
          </a:xfrm>
          <a:prstGeom prst="rect">
            <a:avLst/>
          </a:prstGeom>
        </p:spPr>
      </p:pic>
      <p:sp>
        <p:nvSpPr>
          <p:cNvPr id="207" name="Shape 207"/>
          <p:cNvSpPr/>
          <p:nvPr/>
        </p:nvSpPr>
        <p:spPr>
          <a:xfrm>
            <a:off x="6900600" y="1541575"/>
            <a:ext cx="2115899" cy="363899"/>
          </a:xfrm>
          <a:prstGeom prst="rect">
            <a:avLst/>
          </a:prstGeom>
          <a:solidFill>
            <a:srgbClr val="BF9000"/>
          </a:solidFill>
          <a:ln w="19050" cap="flat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Development Board II</a:t>
            </a:r>
          </a:p>
        </p:txBody>
      </p:sp>
      <p:cxnSp>
        <p:nvCxnSpPr>
          <p:cNvPr id="208" name="Shape 208"/>
          <p:cNvCxnSpPr/>
          <p:nvPr/>
        </p:nvCxnSpPr>
        <p:spPr>
          <a:xfrm>
            <a:off x="6806875" y="2044625"/>
            <a:ext cx="2214900" cy="0"/>
          </a:xfrm>
          <a:prstGeom prst="straightConnector1">
            <a:avLst/>
          </a:prstGeom>
          <a:noFill/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9" name="Shape 209"/>
          <p:cNvSpPr/>
          <p:nvPr/>
        </p:nvSpPr>
        <p:spPr>
          <a:xfrm rot="452072">
            <a:off x="105150" y="4029527"/>
            <a:ext cx="2551025" cy="718026"/>
          </a:xfrm>
          <a:prstGeom prst="foldedCorner">
            <a:avLst>
              <a:gd name="adj" fmla="val 16667"/>
            </a:avLst>
          </a:prstGeom>
          <a:solidFill>
            <a:srgbClr val="FFD966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00">
                <a:latin typeface="Helvetica Neue"/>
                <a:ea typeface="Helvetica Neue"/>
                <a:cs typeface="Helvetica Neue"/>
                <a:sym typeface="Helvetica Neue"/>
              </a:rPr>
              <a:t>...and how we track the performed work</a:t>
            </a:r>
          </a:p>
        </p:txBody>
      </p:sp>
      <p:sp>
        <p:nvSpPr>
          <p:cNvPr id="210" name="Shape 210"/>
          <p:cNvSpPr txBox="1">
            <a:spLocks noGrp="1"/>
          </p:cNvSpPr>
          <p:nvPr>
            <p:ph type="dt" idx="10"/>
          </p:nvPr>
        </p:nvSpPr>
        <p:spPr>
          <a:xfrm>
            <a:off x="192450" y="207701"/>
            <a:ext cx="1143000" cy="57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eHealth Forum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Athens, 2014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Shape 215"/>
          <p:cNvPicPr preferRelativeResize="0"/>
          <p:nvPr/>
        </p:nvPicPr>
        <p:blipFill rotWithShape="1">
          <a:blip r:embed="rId3"/>
          <a:srcRect t="10770" r="1009"/>
          <a:stretch/>
        </p:blipFill>
        <p:spPr>
          <a:xfrm>
            <a:off x="250000" y="1382150"/>
            <a:ext cx="6499873" cy="3320351"/>
          </a:xfrm>
          <a:prstGeom prst="rect">
            <a:avLst/>
          </a:prstGeom>
          <a:ln w="952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16" name="Shape 216"/>
          <p:cNvSpPr/>
          <p:nvPr/>
        </p:nvSpPr>
        <p:spPr>
          <a:xfrm>
            <a:off x="1979711" y="188640"/>
            <a:ext cx="3960299" cy="576000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80BF"/>
              </a:buClr>
              <a:buSzPct val="25000"/>
              <a:buFont typeface="Helvetica Neue"/>
              <a:buNone/>
            </a:pPr>
            <a:r>
              <a:rPr lang="en-GB" sz="2200" b="1">
                <a:solidFill>
                  <a:srgbClr val="2380B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Tracking Support</a:t>
            </a:r>
          </a:p>
        </p:txBody>
      </p:sp>
      <p:sp>
        <p:nvSpPr>
          <p:cNvPr id="217" name="Shape 217"/>
          <p:cNvSpPr/>
          <p:nvPr/>
        </p:nvSpPr>
        <p:spPr>
          <a:xfrm>
            <a:off x="179500" y="4992275"/>
            <a:ext cx="8833800" cy="1635900"/>
          </a:xfrm>
          <a:prstGeom prst="rect">
            <a:avLst/>
          </a:prstGeom>
          <a:solidFill>
            <a:srgbClr val="FFFFFF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30200" algn="just" rtl="0">
              <a:lnSpc>
                <a:spcPct val="150000"/>
              </a:lnSpc>
              <a:spcBef>
                <a:spcPts val="0"/>
              </a:spcBef>
              <a:buClr>
                <a:srgbClr val="666666"/>
              </a:buClr>
              <a:buSzPct val="100000"/>
              <a:buFont typeface="Helvetica Neue"/>
              <a:buChar char="★"/>
            </a:pPr>
            <a:r>
              <a:rPr lang="en-GB" sz="16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JIRA Kanban view of </a:t>
            </a:r>
            <a:r>
              <a:rPr lang="en-GB" sz="1600" b="1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support incidences</a:t>
            </a:r>
            <a:r>
              <a:rPr lang="en-GB" sz="16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;</a:t>
            </a:r>
          </a:p>
          <a:p>
            <a:pPr marL="457200" lvl="0" indent="-330200" algn="just" rtl="0">
              <a:lnSpc>
                <a:spcPct val="150000"/>
              </a:lnSpc>
              <a:spcBef>
                <a:spcPts val="0"/>
              </a:spcBef>
              <a:buClr>
                <a:srgbClr val="666666"/>
              </a:buClr>
              <a:buSzPct val="100000"/>
              <a:buFont typeface="Helvetica Neue"/>
              <a:buChar char="★"/>
            </a:pPr>
            <a:r>
              <a:rPr lang="en-GB" sz="16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developers and reporters are able to </a:t>
            </a:r>
            <a:r>
              <a:rPr lang="en-GB" sz="1600" b="1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track the progress</a:t>
            </a:r>
            <a:r>
              <a:rPr lang="en-GB" sz="16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of the issues;</a:t>
            </a:r>
          </a:p>
          <a:p>
            <a:pPr marL="457200" lvl="0" indent="-330200" algn="just" rtl="0">
              <a:lnSpc>
                <a:spcPct val="150000"/>
              </a:lnSpc>
              <a:spcBef>
                <a:spcPts val="0"/>
              </a:spcBef>
              <a:buClr>
                <a:srgbClr val="666666"/>
              </a:buClr>
              <a:buSzPct val="100000"/>
              <a:buFont typeface="Helvetica Neue"/>
              <a:buChar char="★"/>
            </a:pPr>
            <a:r>
              <a:rPr lang="en-GB" sz="16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issues </a:t>
            </a:r>
            <a:r>
              <a:rPr lang="en-GB" sz="1600" b="1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stay</a:t>
            </a:r>
            <a:r>
              <a:rPr lang="en-GB" sz="16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on the board </a:t>
            </a:r>
            <a:r>
              <a:rPr lang="en-GB" sz="1600" b="1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until they are solved</a:t>
            </a:r>
            <a:r>
              <a:rPr lang="en-GB" sz="16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;</a:t>
            </a:r>
          </a:p>
        </p:txBody>
      </p:sp>
      <p:sp>
        <p:nvSpPr>
          <p:cNvPr id="218" name="Shape 218"/>
          <p:cNvSpPr/>
          <p:nvPr/>
        </p:nvSpPr>
        <p:spPr>
          <a:xfrm>
            <a:off x="6951700" y="2158375"/>
            <a:ext cx="2064900" cy="698999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Status swimlanes</a:t>
            </a:r>
          </a:p>
        </p:txBody>
      </p:sp>
      <p:sp>
        <p:nvSpPr>
          <p:cNvPr id="219" name="Shape 219"/>
          <p:cNvSpPr/>
          <p:nvPr/>
        </p:nvSpPr>
        <p:spPr>
          <a:xfrm>
            <a:off x="6951700" y="2997613"/>
            <a:ext cx="2064900" cy="779100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Indication about issue time</a:t>
            </a:r>
          </a:p>
        </p:txBody>
      </p:sp>
      <p:sp>
        <p:nvSpPr>
          <p:cNvPr id="220" name="Shape 220"/>
          <p:cNvSpPr/>
          <p:nvPr/>
        </p:nvSpPr>
        <p:spPr>
          <a:xfrm>
            <a:off x="6951700" y="3923401"/>
            <a:ext cx="2064900" cy="779100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Priority grouping</a:t>
            </a:r>
          </a:p>
        </p:txBody>
      </p:sp>
      <p:cxnSp>
        <p:nvCxnSpPr>
          <p:cNvPr id="221" name="Shape 221"/>
          <p:cNvCxnSpPr>
            <a:stCxn id="218" idx="1"/>
          </p:cNvCxnSpPr>
          <p:nvPr/>
        </p:nvCxnSpPr>
        <p:spPr>
          <a:xfrm rot="10800000">
            <a:off x="3334299" y="1603975"/>
            <a:ext cx="3617400" cy="9038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22" name="Shape 222"/>
          <p:cNvCxnSpPr>
            <a:stCxn id="219" idx="1"/>
          </p:cNvCxnSpPr>
          <p:nvPr/>
        </p:nvCxnSpPr>
        <p:spPr>
          <a:xfrm rot="10800000">
            <a:off x="5222200" y="3126463"/>
            <a:ext cx="1729499" cy="2607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23" name="Shape 223"/>
          <p:cNvCxnSpPr>
            <a:stCxn id="220" idx="1"/>
          </p:cNvCxnSpPr>
          <p:nvPr/>
        </p:nvCxnSpPr>
        <p:spPr>
          <a:xfrm rot="10800000">
            <a:off x="1441900" y="3550651"/>
            <a:ext cx="5509799" cy="7622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224" name="Shape 224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280025" y="941462"/>
            <a:ext cx="1304925" cy="609600"/>
          </a:xfrm>
          <a:prstGeom prst="rect">
            <a:avLst/>
          </a:prstGeom>
        </p:spPr>
      </p:pic>
      <p:sp>
        <p:nvSpPr>
          <p:cNvPr id="225" name="Shape 225"/>
          <p:cNvSpPr/>
          <p:nvPr/>
        </p:nvSpPr>
        <p:spPr>
          <a:xfrm>
            <a:off x="6951700" y="1541575"/>
            <a:ext cx="2064900" cy="363899"/>
          </a:xfrm>
          <a:prstGeom prst="rect">
            <a:avLst/>
          </a:prstGeom>
          <a:solidFill>
            <a:srgbClr val="BF9000"/>
          </a:solidFill>
          <a:ln w="19050" cap="flat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Support Board</a:t>
            </a:r>
          </a:p>
        </p:txBody>
      </p:sp>
      <p:cxnSp>
        <p:nvCxnSpPr>
          <p:cNvPr id="226" name="Shape 226"/>
          <p:cNvCxnSpPr/>
          <p:nvPr/>
        </p:nvCxnSpPr>
        <p:spPr>
          <a:xfrm>
            <a:off x="6806875" y="2044625"/>
            <a:ext cx="2214900" cy="0"/>
          </a:xfrm>
          <a:prstGeom prst="straightConnector1">
            <a:avLst/>
          </a:prstGeom>
          <a:noFill/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7" name="Shape 227"/>
          <p:cNvSpPr txBox="1">
            <a:spLocks noGrp="1"/>
          </p:cNvSpPr>
          <p:nvPr>
            <p:ph type="dt" idx="10"/>
          </p:nvPr>
        </p:nvSpPr>
        <p:spPr>
          <a:xfrm>
            <a:off x="192450" y="207701"/>
            <a:ext cx="1143000" cy="57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eHealth Forum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Athens, 2014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epSOS-Last Page">
  <a:themeElements>
    <a:clrScheme name="Larissa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pSOS-Design">
  <a:themeElements>
    <a:clrScheme name="Larissa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1313</Words>
  <Application>Microsoft Office PowerPoint</Application>
  <PresentationFormat>Apresentação no Ecrã (4:3)</PresentationFormat>
  <Paragraphs>261</Paragraphs>
  <Slides>24</Slides>
  <Notes>24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24</vt:i4>
      </vt:variant>
    </vt:vector>
  </HeadingPairs>
  <TitlesOfParts>
    <vt:vector size="29" baseType="lpstr">
      <vt:lpstr>Arial</vt:lpstr>
      <vt:lpstr>Calibri</vt:lpstr>
      <vt:lpstr>Helvetica Neue</vt:lpstr>
      <vt:lpstr>epSOS-Last Page</vt:lpstr>
      <vt:lpstr>epSOS-Design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Licinio Mano</dc:creator>
  <cp:lastModifiedBy>Licinio Mano</cp:lastModifiedBy>
  <cp:revision>4</cp:revision>
  <dcterms:modified xsi:type="dcterms:W3CDTF">2014-05-13T11:39:27Z</dcterms:modified>
</cp:coreProperties>
</file>