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  <p:sldMasterId id="2147483660" r:id="rId2"/>
  </p:sldMasterIdLst>
  <p:notesMasterIdLst>
    <p:notesMasterId r:id="rId17"/>
  </p:notesMasterIdLst>
  <p:sldIdLst>
    <p:sldId id="256" r:id="rId3"/>
    <p:sldId id="257" r:id="rId4"/>
    <p:sldId id="293" r:id="rId5"/>
    <p:sldId id="282" r:id="rId6"/>
    <p:sldId id="283" r:id="rId7"/>
    <p:sldId id="280" r:id="rId8"/>
    <p:sldId id="289" r:id="rId9"/>
    <p:sldId id="286" r:id="rId10"/>
    <p:sldId id="284" r:id="rId11"/>
    <p:sldId id="290" r:id="rId12"/>
    <p:sldId id="292" r:id="rId13"/>
    <p:sldId id="285" r:id="rId14"/>
    <p:sldId id="291" r:id="rId15"/>
    <p:sldId id="279" r:id="rId1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4DB630B-4BFE-4115-8EB6-380FFC39F2F7}">
  <a:tblStyle styleId="{64DB630B-4BFE-4115-8EB6-380FFC39F2F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63D994CB-B713-4231-A614-E121B17D6F8E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71442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Shape 4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455" name="Shape 45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Last-P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214546" y="5095308"/>
            <a:ext cx="4714907" cy="9413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2500298" y="6100778"/>
            <a:ext cx="4057656" cy="6858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360"/>
              </a:spcBef>
              <a:spcAft>
                <a:spcPts val="0"/>
              </a:spcAft>
              <a:buClr>
                <a:srgbClr val="D3031C"/>
              </a:buClr>
              <a:buFont typeface="Helvetica Neue"/>
              <a:buNone/>
              <a:defRPr/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643063" y="285750"/>
            <a:ext cx="5714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715250" y="285750"/>
            <a:ext cx="113347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o not use - old version!!!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rtsei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hape 25"/>
          <p:cNvPicPr preferRelativeResize="0"/>
          <p:nvPr/>
        </p:nvPicPr>
        <p:blipFill rotWithShape="1">
          <a:blip r:embed="rId2"/>
          <a:srcRect/>
          <a:stretch/>
        </p:blipFill>
        <p:spPr>
          <a:xfrm>
            <a:off x="0" y="30558"/>
            <a:ext cx="9140825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571625" y="285750"/>
            <a:ext cx="40005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seit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57158" y="928670"/>
            <a:ext cx="8229600" cy="511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357158" y="2357430"/>
            <a:ext cx="8215370" cy="37687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357187" y="1571625"/>
            <a:ext cx="8215312" cy="428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Clr>
                <a:srgbClr val="D3031C"/>
              </a:buClr>
              <a:buFont typeface="Helvetica Neue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extseite-zweispaltig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64480" y="928670"/>
            <a:ext cx="8229600" cy="511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57158" y="1555395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548157" y="1555395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extseite-zweispaltig-Zwischenüberschrif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57158" y="928670"/>
            <a:ext cx="8229600" cy="511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57158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D3031C"/>
              </a:buClr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357158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500562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D3031C"/>
              </a:buClr>
              <a:buFont typeface="Helvetica Neue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500562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Leere Seite (Für Grafiken)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57158" y="928670"/>
            <a:ext cx="8229600" cy="5111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4"/>
          <a:srcRect/>
          <a:stretch/>
        </p:blipFill>
        <p:spPr>
          <a:xfrm>
            <a:off x="0" y="30558"/>
            <a:ext cx="9140825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1643063" y="285750"/>
            <a:ext cx="5714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715250" y="285750"/>
            <a:ext cx="113347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Shape 21"/>
          <p:cNvPicPr preferRelativeResize="0"/>
          <p:nvPr/>
        </p:nvPicPr>
        <p:blipFill rotWithShape="1">
          <a:blip r:embed="rId10"/>
          <a:srcRect/>
          <a:stretch/>
        </p:blipFill>
        <p:spPr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214312" y="285750"/>
            <a:ext cx="1143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5786437" y="285750"/>
            <a:ext cx="106203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1979711" y="207689"/>
            <a:ext cx="396044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380BF"/>
              </a:buClr>
              <a:buSzPct val="25000"/>
              <a:buFont typeface="Helvetica Neue"/>
              <a:buNone/>
            </a:pPr>
            <a:r>
              <a:rPr lang="en-GB" sz="1750" b="1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epSOS OpenNCP Workshop</a:t>
            </a:r>
          </a:p>
        </p:txBody>
      </p:sp>
      <p:sp>
        <p:nvSpPr>
          <p:cNvPr id="78" name="Shape 78"/>
          <p:cNvSpPr/>
          <p:nvPr/>
        </p:nvSpPr>
        <p:spPr>
          <a:xfrm>
            <a:off x="707075" y="5445224"/>
            <a:ext cx="7999500" cy="1218300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buClr>
                <a:srgbClr val="000000"/>
              </a:buClr>
              <a:buSzPct val="61111"/>
            </a:pPr>
            <a:r>
              <a:rPr lang="en-US" sz="1800" b="1" dirty="0" err="1">
                <a:solidFill>
                  <a:schemeClr val="bg2">
                    <a:lumMod val="50000"/>
                  </a:schemeClr>
                </a:solidFill>
              </a:rPr>
              <a:t>OpenNCP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 technology, architecture and use in a real pilot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environment</a:t>
            </a:r>
          </a:p>
          <a:p>
            <a:pPr lvl="0" algn="ctr">
              <a:buClr>
                <a:srgbClr val="000000"/>
              </a:buClr>
              <a:buSzPct val="61111"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Konstantin Hyppönen (IT Architect,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Kanta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services, </a:t>
            </a:r>
            <a:r>
              <a:rPr lang="en-US" sz="1800" dirty="0" err="1" smtClean="0">
                <a:solidFill>
                  <a:schemeClr val="bg2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Kela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latin typeface="Helvetica Neue"/>
                <a:ea typeface="Helvetica Neue"/>
                <a:cs typeface="Helvetica Neue"/>
                <a:sym typeface="Helvetica Neue"/>
              </a:rPr>
              <a:t>, Finland)</a:t>
            </a:r>
            <a:endParaRPr lang="en-GB" sz="1800" dirty="0">
              <a:solidFill>
                <a:schemeClr val="bg2">
                  <a:lumMod val="50000"/>
                </a:schemeClr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251520" y="188640"/>
            <a:ext cx="6624736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 PN must do, except installing </a:t>
            </a:r>
            <a:r>
              <a:rPr lang="en-GB" sz="1750" b="1" dirty="0" err="1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OpenNCP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1052737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Develop a national connector (examples supplied)</a:t>
            </a:r>
          </a:p>
          <a:p>
            <a:pPr marL="449263" indent="-246063"/>
            <a:r>
              <a:rPr lang="en-US" sz="1600" dirty="0" smtClean="0"/>
              <a:t>Communication with the national infrastructure</a:t>
            </a:r>
          </a:p>
          <a:p>
            <a:pPr marL="449263" indent="-246063"/>
            <a:r>
              <a:rPr lang="en-US" sz="1600" dirty="0" smtClean="0"/>
              <a:t>Generation of epSOS friendly documents, processing incoming documents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Develop a consent management service and a policy manager</a:t>
            </a:r>
          </a:p>
          <a:p>
            <a:pPr marL="446088" indent="-242888"/>
            <a:r>
              <a:rPr lang="en-US" sz="1600" dirty="0" smtClean="0"/>
              <a:t>Implement a consent and policy manager, to replace the default (supplied) one</a:t>
            </a:r>
          </a:p>
          <a:p>
            <a:pPr marL="446088" indent="-242888"/>
            <a:r>
              <a:rPr lang="en-US" sz="1600" dirty="0" smtClean="0"/>
              <a:t>Develop a service for citizens, to give/revoke consents</a:t>
            </a:r>
            <a:endParaRPr lang="en-US" sz="1600" dirty="0"/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Extend the portal (</a:t>
            </a:r>
            <a:r>
              <a:rPr lang="en-US" sz="1600" b="1" dirty="0" err="1" smtClean="0">
                <a:solidFill>
                  <a:schemeClr val="accent1"/>
                </a:solidFill>
              </a:rPr>
              <a:t>epsos</a:t>
            </a:r>
            <a:r>
              <a:rPr lang="en-US" sz="1600" b="1" dirty="0" smtClean="0">
                <a:solidFill>
                  <a:schemeClr val="accent1"/>
                </a:solidFill>
              </a:rPr>
              <a:t>-web or </a:t>
            </a: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r>
              <a:rPr lang="en-US" sz="1600" b="1" dirty="0" smtClean="0">
                <a:solidFill>
                  <a:schemeClr val="accent1"/>
                </a:solidFill>
              </a:rPr>
              <a:t> portal)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dirty="0" smtClean="0"/>
              <a:t>Develop an HCP authentication module, to replace the default one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dirty="0" smtClean="0"/>
              <a:t>Patient authentication for the PAC service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dirty="0" smtClean="0"/>
              <a:t>May involve communication with other national services (e.g. in Finland, the national pharmacy register and the national professional rights register)</a:t>
            </a:r>
          </a:p>
          <a:p>
            <a:pPr marL="203200" indent="0">
              <a:lnSpc>
                <a:spcPct val="110000"/>
              </a:lnSpc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Setting </a:t>
            </a: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r>
              <a:rPr lang="en-US" sz="1600" b="1" dirty="0" smtClean="0">
                <a:solidFill>
                  <a:schemeClr val="accent1"/>
                </a:solidFill>
              </a:rPr>
              <a:t> </a:t>
            </a:r>
            <a:r>
              <a:rPr lang="en-US" sz="1600" b="1" dirty="0">
                <a:solidFill>
                  <a:schemeClr val="accent1"/>
                </a:solidFill>
              </a:rPr>
              <a:t>is perhaps the easiest part</a:t>
            </a:r>
          </a:p>
          <a:p>
            <a:pPr marL="446088" indent="-242888"/>
            <a:r>
              <a:rPr lang="en-US" sz="1600" dirty="0"/>
              <a:t>An estimate for Finland: 25 % </a:t>
            </a:r>
            <a:r>
              <a:rPr lang="en-US" sz="1600" dirty="0" smtClean="0"/>
              <a:t>of epSOS work international, </a:t>
            </a:r>
            <a:r>
              <a:rPr lang="en-US" sz="1600" dirty="0"/>
              <a:t>75 % national, despite (or maybe due to) a well-established and stable national infrastructure</a:t>
            </a:r>
          </a:p>
          <a:p>
            <a:pPr marL="446088" indent="-242888"/>
            <a:r>
              <a:rPr lang="en-US" sz="1600" dirty="0" smtClean="0"/>
              <a:t>Easy </a:t>
            </a:r>
            <a:r>
              <a:rPr lang="en-US" sz="1600" dirty="0"/>
              <a:t>to do a demo or a small pilot, hard to make a solution to cover a full nation. The same 25/75 % rule is an optimistic guesstimate.</a:t>
            </a:r>
          </a:p>
          <a:p>
            <a:pPr marL="446088" indent="-242888"/>
            <a:r>
              <a:rPr lang="en-US" sz="1600" dirty="0"/>
              <a:t>All challenges/obstacles are known only after all of them have been cleared.</a:t>
            </a:r>
          </a:p>
          <a:p>
            <a:pPr marL="449263" indent="-246063">
              <a:lnSpc>
                <a:spcPct val="11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92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2708921"/>
            <a:ext cx="8229600" cy="7920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203200" indent="0" algn="ctr"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Part 2: Use of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OpenNCP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 in a real pilot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9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611560" y="188640"/>
            <a:ext cx="612068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Experiences from the use in a real pilot environment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Stable</a:t>
            </a:r>
          </a:p>
          <a:p>
            <a:pPr marL="449263" indent="-246063"/>
            <a:r>
              <a:rPr lang="en-US" sz="1600" dirty="0" smtClean="0"/>
              <a:t>“Shoot and forget” – months of uptime both in PPT and in production</a:t>
            </a:r>
          </a:p>
          <a:p>
            <a:pPr marL="449263" indent="-246063"/>
            <a:r>
              <a:rPr lang="en-US" sz="1600" dirty="0" smtClean="0"/>
              <a:t>Survived changes in the NI without restarts.</a:t>
            </a:r>
          </a:p>
          <a:p>
            <a:pPr marL="449263" indent="-246063"/>
            <a:r>
              <a:rPr lang="en-US" sz="1600" dirty="0" smtClean="0"/>
              <a:t>Survived changes in background database management systems without restarts.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Somewhat fragmented</a:t>
            </a:r>
          </a:p>
          <a:p>
            <a:pPr marL="446088" indent="-242888"/>
            <a:r>
              <a:rPr lang="en-US" sz="1600" dirty="0" smtClean="0"/>
              <a:t>SOA has had a clear impact on the architecture. Good for design and stability, but not always easy for setting up the infrastructure</a:t>
            </a:r>
            <a:r>
              <a:rPr lang="en-US" sz="1600" dirty="0"/>
              <a:t>.</a:t>
            </a:r>
            <a:endParaRPr lang="en-US" sz="1600" dirty="0" smtClean="0"/>
          </a:p>
          <a:p>
            <a:pPr marL="446088" indent="-242888"/>
            <a:r>
              <a:rPr lang="en-US" sz="1600" dirty="0" smtClean="0"/>
              <a:t>Firewalls are abundant in National </a:t>
            </a:r>
            <a:r>
              <a:rPr lang="en-US" sz="1600" dirty="0" err="1" smtClean="0"/>
              <a:t>eHealth</a:t>
            </a:r>
            <a:r>
              <a:rPr lang="en-US" sz="1600" dirty="0" smtClean="0"/>
              <a:t> systems. “Have we opened all what is required, but not more?”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Secure?</a:t>
            </a:r>
          </a:p>
          <a:p>
            <a:pPr marL="446088" indent="-242888"/>
            <a:r>
              <a:rPr lang="en-US" sz="1600" dirty="0" err="1" smtClean="0"/>
              <a:t>OpenNCP</a:t>
            </a:r>
            <a:r>
              <a:rPr lang="en-US" sz="1600" dirty="0" smtClean="0"/>
              <a:t> itself (+</a:t>
            </a:r>
            <a:r>
              <a:rPr lang="en-US" sz="1600" dirty="0" err="1" smtClean="0"/>
              <a:t>epsos</a:t>
            </a:r>
            <a:r>
              <a:rPr lang="en-US" sz="1600" dirty="0" smtClean="0"/>
              <a:t>-web) has been security tested successfully</a:t>
            </a:r>
          </a:p>
          <a:p>
            <a:pPr marL="446088" indent="-242888"/>
            <a:r>
              <a:rPr lang="en-US" sz="1600" dirty="0"/>
              <a:t>National extensions </a:t>
            </a:r>
            <a:r>
              <a:rPr lang="en-US" sz="1600" dirty="0" smtClean="0"/>
              <a:t>can </a:t>
            </a:r>
            <a:r>
              <a:rPr lang="en-US" sz="1600" dirty="0"/>
              <a:t>make a big </a:t>
            </a:r>
            <a:r>
              <a:rPr lang="en-US" sz="1600" dirty="0" smtClean="0"/>
              <a:t>difference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marL="446088" indent="-242888"/>
            <a:r>
              <a:rPr lang="en-US" sz="1600" dirty="0" smtClean="0"/>
              <a:t>Network infrastructure and maintenance processes can make a big difference</a:t>
            </a:r>
          </a:p>
          <a:p>
            <a:pPr marL="446088" indent="-242888"/>
            <a:r>
              <a:rPr lang="en-US" sz="1600" dirty="0" smtClean="0"/>
              <a:t>Check your national logging requirements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363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611560" y="188640"/>
            <a:ext cx="612068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have you learned?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203200" indent="0">
              <a:buNone/>
            </a:pP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r>
              <a:rPr lang="en-US" sz="1600" b="1" dirty="0" smtClean="0">
                <a:solidFill>
                  <a:schemeClr val="accent1"/>
                </a:solidFill>
              </a:rPr>
              <a:t> is an IHE-compliant software pack</a:t>
            </a:r>
          </a:p>
          <a:p>
            <a:pPr marL="449263" indent="-246063"/>
            <a:r>
              <a:rPr lang="en-US" sz="1600" dirty="0"/>
              <a:t>Implements a number of IHE profiles + document </a:t>
            </a:r>
            <a:r>
              <a:rPr lang="en-US" sz="1600" dirty="0" smtClean="0"/>
              <a:t>transformations</a:t>
            </a:r>
          </a:p>
          <a:p>
            <a:pPr marL="449263" indent="-246063"/>
            <a:r>
              <a:rPr lang="en-US" sz="1600" dirty="0" smtClean="0"/>
              <a:t>Implementations often epSOS-specific, but may be extended/modified (open source!)</a:t>
            </a:r>
          </a:p>
          <a:p>
            <a:pPr marL="449263" indent="-246063"/>
            <a:r>
              <a:rPr lang="en-US" sz="1600" dirty="0" smtClean="0"/>
              <a:t>Can be used for communication between nations, but also for other needs</a:t>
            </a:r>
          </a:p>
          <a:p>
            <a:pPr marL="203200" indent="0">
              <a:buNone/>
            </a:pP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r>
              <a:rPr lang="en-US" sz="1600" b="1" dirty="0" smtClean="0">
                <a:solidFill>
                  <a:schemeClr val="accent1"/>
                </a:solidFill>
              </a:rPr>
              <a:t> is stable and quick to set up</a:t>
            </a:r>
          </a:p>
          <a:p>
            <a:pPr marL="446088" indent="-242888"/>
            <a:r>
              <a:rPr lang="en-US" sz="1600" dirty="0" smtClean="0"/>
              <a:t>The core is rather compact and easy to study and understand</a:t>
            </a:r>
          </a:p>
          <a:p>
            <a:pPr marL="446088" indent="-242888"/>
            <a:r>
              <a:rPr lang="en-US" sz="1600" dirty="0" smtClean="0"/>
              <a:t>All PNs that use </a:t>
            </a:r>
            <a:r>
              <a:rPr lang="en-US" sz="1600" dirty="0" err="1" smtClean="0"/>
              <a:t>OpenNCP</a:t>
            </a:r>
            <a:r>
              <a:rPr lang="en-US" sz="1600" dirty="0" smtClean="0"/>
              <a:t> could develop national connectors within reasonable time, with only little support from the </a:t>
            </a:r>
            <a:r>
              <a:rPr lang="en-US" sz="1600" dirty="0" err="1" smtClean="0"/>
              <a:t>OpenNCP</a:t>
            </a:r>
            <a:r>
              <a:rPr lang="en-US" sz="1600" dirty="0" smtClean="0"/>
              <a:t> community</a:t>
            </a:r>
          </a:p>
          <a:p>
            <a:pPr marL="446088" indent="-242888"/>
            <a:r>
              <a:rPr lang="en-US" sz="1600" dirty="0" smtClean="0"/>
              <a:t>Has been running in production since summer 2013, and in pre-pilot testing since summer 2012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Users </a:t>
            </a:r>
            <a:r>
              <a:rPr lang="en-US" sz="1600" b="1" dirty="0" smtClean="0">
                <a:solidFill>
                  <a:schemeClr val="accent1"/>
                </a:solidFill>
              </a:rPr>
              <a:t>need more than only </a:t>
            </a: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446088" indent="-242888"/>
            <a:r>
              <a:rPr lang="en-US" sz="1600" dirty="0" smtClean="0"/>
              <a:t>Many components have too much national flavor, out of the scope of </a:t>
            </a:r>
            <a:r>
              <a:rPr lang="en-US" sz="1600" dirty="0" err="1" smtClean="0"/>
              <a:t>OpenNCP</a:t>
            </a:r>
            <a:endParaRPr lang="en-US" sz="1600" dirty="0" smtClean="0"/>
          </a:p>
          <a:p>
            <a:pPr marL="446088" indent="-242888"/>
            <a:r>
              <a:rPr lang="en-US" sz="1600" dirty="0" smtClean="0"/>
              <a:t>Setting up software is straightforward, changing organizational processes, laws or people’s minds much more difficult</a:t>
            </a:r>
            <a:endParaRPr lang="en-US" sz="1600" dirty="0"/>
          </a:p>
          <a:p>
            <a:pPr marL="203200" indent="0">
              <a:buNone/>
            </a:pPr>
            <a:endParaRPr lang="en-US" sz="1600" dirty="0" smtClean="0"/>
          </a:p>
        </p:txBody>
      </p:sp>
      <p:sp>
        <p:nvSpPr>
          <p:cNvPr id="2" name="Suorakulmio 1"/>
          <p:cNvSpPr/>
          <p:nvPr/>
        </p:nvSpPr>
        <p:spPr>
          <a:xfrm>
            <a:off x="3671900" y="5733256"/>
            <a:ext cx="5076564" cy="69837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88" algn="r"/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P.S. With </a:t>
            </a:r>
            <a:r>
              <a:rPr lang="en-US" b="1" dirty="0" err="1">
                <a:solidFill>
                  <a:schemeClr val="tx1"/>
                </a:solidFill>
                <a:latin typeface="Candara" panose="020E0502030303020204" pitchFamily="34" charset="0"/>
              </a:rPr>
              <a:t>OpenNCP</a:t>
            </a:r>
            <a:r>
              <a:rPr lang="en-US" b="1" dirty="0">
                <a:solidFill>
                  <a:schemeClr val="tx1"/>
                </a:solidFill>
                <a:latin typeface="Candara" panose="020E0502030303020204" pitchFamily="34" charset="0"/>
              </a:rPr>
              <a:t>, we succeeded, hope this means something.</a:t>
            </a:r>
          </a:p>
        </p:txBody>
      </p:sp>
    </p:spTree>
    <p:extLst>
      <p:ext uri="{BB962C8B-B14F-4D97-AF65-F5344CB8AC3E}">
        <p14:creationId xmlns:p14="http://schemas.microsoft.com/office/powerpoint/2010/main" val="188095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/>
          <p:nvPr/>
        </p:nvSpPr>
        <p:spPr>
          <a:xfrm>
            <a:off x="2214563" y="5511948"/>
            <a:ext cx="4714874" cy="9413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400" b="0" i="0" u="none" strike="noStrike" cap="none" baseline="0">
                <a:solidFill>
                  <a:srgbClr val="2382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Thank you for your attention!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300" b="0" i="0" u="none" strike="noStrike" cap="none" baseline="0">
                <a:solidFill>
                  <a:srgbClr val="2382C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info@epsos.eu</a:t>
            </a:r>
          </a:p>
        </p:txBody>
      </p:sp>
      <p:sp>
        <p:nvSpPr>
          <p:cNvPr id="451" name="Shape 451"/>
          <p:cNvSpPr/>
          <p:nvPr/>
        </p:nvSpPr>
        <p:spPr>
          <a:xfrm>
            <a:off x="1979711" y="207689"/>
            <a:ext cx="6048671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80BF"/>
              </a:buClr>
              <a:buSzPct val="25000"/>
              <a:buFont typeface="Helvetica Neue"/>
              <a:buNone/>
            </a:pPr>
            <a:r>
              <a:rPr lang="en-GB" sz="2600" b="1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epSOS OpenNCP Workshop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1979711" y="188640"/>
            <a:ext cx="396044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80BF"/>
              </a:buClr>
              <a:buSzPct val="25000"/>
              <a:buFont typeface="Helvetica Neue"/>
              <a:buNone/>
            </a:pPr>
            <a:r>
              <a:rPr lang="en-GB" sz="2800" b="1" i="0" u="none" strike="noStrike" cap="none" baseline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46100" indent="-342900">
              <a:buClr>
                <a:schemeClr val="bg2"/>
              </a:buClr>
              <a:buFont typeface="+mj-lt"/>
              <a:buAutoNum type="arabicPeriod"/>
            </a:pPr>
            <a:r>
              <a:rPr lang="fi-FI" sz="1800" b="1" dirty="0" smtClean="0">
                <a:solidFill>
                  <a:schemeClr val="bg2"/>
                </a:solidFill>
              </a:rPr>
              <a:t>Technical </a:t>
            </a:r>
            <a:r>
              <a:rPr lang="fi-FI" sz="1800" b="1" dirty="0" err="1" smtClean="0">
                <a:solidFill>
                  <a:schemeClr val="bg2"/>
                </a:solidFill>
              </a:rPr>
              <a:t>architecture</a:t>
            </a:r>
            <a:endParaRPr lang="fi-FI" sz="1800" b="1" dirty="0" smtClean="0">
              <a:solidFill>
                <a:schemeClr val="bg2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smtClean="0">
                <a:solidFill>
                  <a:schemeClr val="tx1"/>
                </a:solidFill>
              </a:rPr>
              <a:t>Support of epSOS </a:t>
            </a:r>
            <a:r>
              <a:rPr lang="fi-FI" sz="1800" dirty="0" err="1" smtClean="0">
                <a:solidFill>
                  <a:schemeClr val="tx1"/>
                </a:solidFill>
              </a:rPr>
              <a:t>services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err="1" smtClean="0">
                <a:solidFill>
                  <a:schemeClr val="tx1"/>
                </a:solidFill>
              </a:rPr>
              <a:t>Overall</a:t>
            </a:r>
            <a:r>
              <a:rPr lang="fi-FI" sz="1800" dirty="0" smtClean="0">
                <a:solidFill>
                  <a:schemeClr val="tx1"/>
                </a:solidFill>
              </a:rPr>
              <a:t> </a:t>
            </a:r>
            <a:r>
              <a:rPr lang="fi-FI" sz="1800" dirty="0" err="1" smtClean="0">
                <a:solidFill>
                  <a:schemeClr val="tx1"/>
                </a:solidFill>
              </a:rPr>
              <a:t>architecture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smtClean="0">
                <a:solidFill>
                  <a:schemeClr val="tx1"/>
                </a:solidFill>
              </a:rPr>
              <a:t>Support of IHE </a:t>
            </a:r>
            <a:r>
              <a:rPr lang="fi-FI" sz="1800" dirty="0" err="1" smtClean="0">
                <a:solidFill>
                  <a:schemeClr val="tx1"/>
                </a:solidFill>
              </a:rPr>
              <a:t>profiles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err="1" smtClean="0">
                <a:solidFill>
                  <a:schemeClr val="tx1"/>
                </a:solidFill>
              </a:rPr>
              <a:t>What</a:t>
            </a:r>
            <a:r>
              <a:rPr lang="fi-FI" sz="1800" dirty="0" smtClean="0">
                <a:solidFill>
                  <a:schemeClr val="tx1"/>
                </a:solidFill>
              </a:rPr>
              <a:t> is </a:t>
            </a:r>
            <a:r>
              <a:rPr lang="fi-FI" sz="1800" dirty="0" err="1" smtClean="0">
                <a:solidFill>
                  <a:schemeClr val="tx1"/>
                </a:solidFill>
              </a:rPr>
              <a:t>there</a:t>
            </a:r>
            <a:r>
              <a:rPr lang="fi-FI" sz="1800" dirty="0" smtClean="0">
                <a:solidFill>
                  <a:schemeClr val="tx1"/>
                </a:solidFill>
              </a:rPr>
              <a:t> and </a:t>
            </a:r>
            <a:r>
              <a:rPr lang="fi-FI" sz="1800" dirty="0" err="1" smtClean="0">
                <a:solidFill>
                  <a:schemeClr val="tx1"/>
                </a:solidFill>
              </a:rPr>
              <a:t>what</a:t>
            </a:r>
            <a:r>
              <a:rPr lang="fi-FI" sz="1800" dirty="0" smtClean="0">
                <a:solidFill>
                  <a:schemeClr val="tx1"/>
                </a:solidFill>
              </a:rPr>
              <a:t> is </a:t>
            </a:r>
            <a:r>
              <a:rPr lang="fi-FI" sz="1800" dirty="0" err="1" smtClean="0">
                <a:solidFill>
                  <a:schemeClr val="tx1"/>
                </a:solidFill>
              </a:rPr>
              <a:t>not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546100" indent="-342900">
              <a:buClr>
                <a:schemeClr val="bg2"/>
              </a:buClr>
              <a:buFont typeface="+mj-lt"/>
              <a:buAutoNum type="arabicPeriod"/>
            </a:pPr>
            <a:r>
              <a:rPr lang="fi-FI" sz="1800" b="1" dirty="0" err="1" smtClean="0">
                <a:solidFill>
                  <a:schemeClr val="bg2"/>
                </a:solidFill>
              </a:rPr>
              <a:t>Use</a:t>
            </a:r>
            <a:r>
              <a:rPr lang="fi-FI" sz="1800" b="1" dirty="0" smtClean="0">
                <a:solidFill>
                  <a:schemeClr val="bg2"/>
                </a:solidFill>
              </a:rPr>
              <a:t> of </a:t>
            </a:r>
            <a:r>
              <a:rPr lang="fi-FI" sz="1800" b="1" dirty="0" err="1" smtClean="0">
                <a:solidFill>
                  <a:schemeClr val="bg2"/>
                </a:solidFill>
              </a:rPr>
              <a:t>OpenNCP</a:t>
            </a:r>
            <a:r>
              <a:rPr lang="fi-FI" sz="1800" b="1" dirty="0" smtClean="0">
                <a:solidFill>
                  <a:schemeClr val="bg2"/>
                </a:solidFill>
              </a:rPr>
              <a:t> in a </a:t>
            </a:r>
            <a:r>
              <a:rPr lang="fi-FI" sz="1800" b="1" dirty="0" err="1" smtClean="0">
                <a:solidFill>
                  <a:schemeClr val="bg2"/>
                </a:solidFill>
              </a:rPr>
              <a:t>real</a:t>
            </a:r>
            <a:r>
              <a:rPr lang="fi-FI" sz="1800" b="1" dirty="0" smtClean="0">
                <a:solidFill>
                  <a:schemeClr val="bg2"/>
                </a:solidFill>
              </a:rPr>
              <a:t> </a:t>
            </a:r>
            <a:r>
              <a:rPr lang="fi-FI" sz="1800" b="1" dirty="0" err="1" smtClean="0">
                <a:solidFill>
                  <a:schemeClr val="bg2"/>
                </a:solidFill>
              </a:rPr>
              <a:t>pilot</a:t>
            </a:r>
            <a:endParaRPr lang="fi-FI" sz="1800" b="1" dirty="0">
              <a:solidFill>
                <a:schemeClr val="bg2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err="1" smtClean="0">
                <a:solidFill>
                  <a:schemeClr val="tx1"/>
                </a:solidFill>
              </a:rPr>
              <a:t>Experiences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err="1" smtClean="0">
                <a:solidFill>
                  <a:schemeClr val="tx1"/>
                </a:solidFill>
              </a:rPr>
              <a:t>Stability</a:t>
            </a:r>
            <a:r>
              <a:rPr lang="fi-FI" sz="1800" dirty="0" smtClean="0">
                <a:solidFill>
                  <a:schemeClr val="tx1"/>
                </a:solidFill>
              </a:rPr>
              <a:t> and </a:t>
            </a:r>
            <a:r>
              <a:rPr lang="fi-FI" sz="1800" dirty="0" err="1" smtClean="0">
                <a:solidFill>
                  <a:schemeClr val="tx1"/>
                </a:solidFill>
              </a:rPr>
              <a:t>security</a:t>
            </a:r>
            <a:endParaRPr lang="fi-FI" sz="1800" dirty="0">
              <a:solidFill>
                <a:schemeClr val="tx1"/>
              </a:solidFill>
            </a:endParaRPr>
          </a:p>
          <a:p>
            <a:pPr marL="946150" lvl="1" indent="-342900">
              <a:buClr>
                <a:schemeClr val="bg2"/>
              </a:buClr>
            </a:pPr>
            <a:r>
              <a:rPr lang="fi-FI" sz="1800" dirty="0" err="1" smtClean="0">
                <a:solidFill>
                  <a:schemeClr val="tx1"/>
                </a:solidFill>
              </a:rPr>
              <a:t>Summary</a:t>
            </a:r>
            <a:endParaRPr lang="fi-FI" sz="1800" dirty="0" smtClean="0">
              <a:solidFill>
                <a:schemeClr val="tx1"/>
              </a:solidFill>
            </a:endParaRPr>
          </a:p>
          <a:p>
            <a:pPr marL="946150" lvl="1" indent="-342900">
              <a:buClr>
                <a:schemeClr val="bg2"/>
              </a:buClr>
            </a:pPr>
            <a:endParaRPr lang="fi-FI" sz="1600" dirty="0" smtClean="0">
              <a:solidFill>
                <a:schemeClr val="tx1"/>
              </a:solidFill>
            </a:endParaRPr>
          </a:p>
          <a:p>
            <a:pPr marL="546100" indent="-342900">
              <a:buClr>
                <a:schemeClr val="bg2"/>
              </a:buClr>
              <a:buFont typeface="+mj-lt"/>
              <a:buAutoNum type="arabicPeriod"/>
            </a:pPr>
            <a:endParaRPr lang="fi-FI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4"/>
          <p:cNvSpPr txBox="1">
            <a:spLocks/>
          </p:cNvSpPr>
          <p:nvPr/>
        </p:nvSpPr>
        <p:spPr>
          <a:xfrm>
            <a:off x="457200" y="2708921"/>
            <a:ext cx="8229600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03200"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ndara" panose="020E0502030303020204" pitchFamily="34" charset="0"/>
              </a:rPr>
              <a:t>Part 1: Technical architecture</a:t>
            </a:r>
            <a:endParaRPr lang="en-US" sz="3200" dirty="0">
              <a:solidFill>
                <a:schemeClr val="bg2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1979711" y="188640"/>
            <a:ext cx="396044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380BF"/>
              </a:buClr>
              <a:buSzPct val="25000"/>
              <a:buFont typeface="Helvetica Neue"/>
              <a:buNone/>
            </a:pP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services are supported?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epSOS 1</a:t>
            </a:r>
          </a:p>
          <a:p>
            <a:pPr marL="449263" indent="-246063"/>
            <a:r>
              <a:rPr lang="en-US" sz="1600" b="1" dirty="0" smtClean="0"/>
              <a:t>Patient Summary (PS) </a:t>
            </a:r>
            <a:r>
              <a:rPr lang="en-US" sz="1600" dirty="0" smtClean="0"/>
              <a:t>– fetch a summary of person’s vaccinations, allergies, adverse reactions, immunizations, past illnesses, medical devices, medication summary, etc. etc.</a:t>
            </a:r>
          </a:p>
          <a:p>
            <a:pPr marL="449263" indent="-246063"/>
            <a:r>
              <a:rPr lang="en-US" sz="1600" b="1" dirty="0" smtClean="0"/>
              <a:t>Electronic Prescription (</a:t>
            </a:r>
            <a:r>
              <a:rPr lang="en-US" sz="1600" b="1" dirty="0" err="1" smtClean="0"/>
              <a:t>eP</a:t>
            </a:r>
            <a:r>
              <a:rPr lang="en-US" sz="1600" b="1" dirty="0" smtClean="0"/>
              <a:t>) </a:t>
            </a:r>
            <a:r>
              <a:rPr lang="en-US" sz="1600" dirty="0" smtClean="0"/>
              <a:t>– fetch electronic prescriptions, dispense them, send dispensation information back to patient’s home country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epSOS 2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b="1" dirty="0"/>
              <a:t>Healthcare Encounter Report (HCER) </a:t>
            </a:r>
            <a:r>
              <a:rPr lang="en-US" sz="1600" dirty="0"/>
              <a:t>– after a healthcare encounter, submit new information to patient’s home country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b="1" dirty="0"/>
              <a:t>Medication Related Overview (MRO) </a:t>
            </a:r>
            <a:r>
              <a:rPr lang="en-US" sz="1600" dirty="0"/>
              <a:t>– fetch history of medication use (subset of a patient summary)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b="1" dirty="0"/>
              <a:t>Patient Access (PAC) </a:t>
            </a:r>
            <a:r>
              <a:rPr lang="en-US" sz="1600" dirty="0"/>
              <a:t>– show Patient Summary data to the patient in a chosen language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Something new</a:t>
            </a:r>
          </a:p>
          <a:p>
            <a:pPr marL="449263" indent="-246063">
              <a:lnSpc>
                <a:spcPct val="120000"/>
              </a:lnSpc>
            </a:pPr>
            <a:r>
              <a:rPr lang="en-US" sz="1600" b="1" dirty="0"/>
              <a:t>Trillium Bridge</a:t>
            </a:r>
            <a:r>
              <a:rPr lang="en-US" sz="1600" dirty="0"/>
              <a:t>: Support of some use cases, demoed here in Athens.</a:t>
            </a:r>
          </a:p>
          <a:p>
            <a:pPr marL="449263" indent="-246063">
              <a:lnSpc>
                <a:spcPct val="120000"/>
              </a:lnSpc>
            </a:pPr>
            <a:r>
              <a:rPr lang="en-US" sz="1600" dirty="0"/>
              <a:t>Export translated patient summary from the PAC view.</a:t>
            </a:r>
          </a:p>
          <a:p>
            <a:pPr marL="449263" indent="-246063">
              <a:lnSpc>
                <a:spcPct val="120000"/>
              </a:lnSpc>
            </a:pPr>
            <a:r>
              <a:rPr lang="en-US" sz="1600" dirty="0"/>
              <a:t>Load a document into the portal and translate it into a chosen language.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13109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1979711" y="188640"/>
            <a:ext cx="396044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IHE profiles are supported?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Communication between NCPs:</a:t>
            </a:r>
          </a:p>
          <a:p>
            <a:pPr marL="449263" indent="-246063"/>
            <a:r>
              <a:rPr lang="en-US" sz="1600" b="1" dirty="0"/>
              <a:t>XCPD </a:t>
            </a:r>
            <a:r>
              <a:rPr lang="en-US" sz="1600" dirty="0"/>
              <a:t>Cross-Community Patient </a:t>
            </a:r>
            <a:r>
              <a:rPr lang="en-US" sz="1600" dirty="0" smtClean="0"/>
              <a:t>Discovery</a:t>
            </a:r>
          </a:p>
          <a:p>
            <a:pPr marL="849313" lvl="1" indent="-246063"/>
            <a:r>
              <a:rPr lang="en-US" sz="1600" dirty="0" smtClean="0"/>
              <a:t>Patient identification</a:t>
            </a:r>
            <a:endParaRPr lang="en-US" sz="1600" dirty="0"/>
          </a:p>
          <a:p>
            <a:pPr marL="449263" indent="-246063"/>
            <a:r>
              <a:rPr lang="en-US" sz="1600" b="1" dirty="0"/>
              <a:t>XCA </a:t>
            </a:r>
            <a:r>
              <a:rPr lang="en-US" sz="1600" dirty="0"/>
              <a:t>Cross-Community Access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 marL="849313" lvl="1" indent="-246063"/>
            <a:r>
              <a:rPr lang="en-US" sz="1600" dirty="0" smtClean="0"/>
              <a:t>Fetch a list of available documents</a:t>
            </a:r>
          </a:p>
          <a:p>
            <a:pPr marL="849313" lvl="1" indent="-246063"/>
            <a:r>
              <a:rPr lang="en-US" sz="1600" dirty="0" smtClean="0"/>
              <a:t>Retrieve a certain document</a:t>
            </a:r>
            <a:endParaRPr lang="en-US" sz="1600" dirty="0"/>
          </a:p>
          <a:p>
            <a:pPr marL="449263" indent="-246063"/>
            <a:r>
              <a:rPr lang="en-US" sz="1600" b="1" dirty="0"/>
              <a:t>XDR </a:t>
            </a:r>
            <a:r>
              <a:rPr lang="en-US" sz="1600" dirty="0"/>
              <a:t>Cross-enterprise Document Reliable Interchange</a:t>
            </a:r>
            <a:r>
              <a:rPr lang="en-US" sz="1600" b="1" dirty="0"/>
              <a:t> </a:t>
            </a:r>
            <a:endParaRPr lang="en-US" sz="1600" b="1" dirty="0" smtClean="0"/>
          </a:p>
          <a:p>
            <a:pPr marL="849313" lvl="1" indent="-246063"/>
            <a:r>
              <a:rPr lang="en-US" sz="1600" dirty="0" smtClean="0"/>
              <a:t>Submit a document to the patient’s home country</a:t>
            </a:r>
            <a:endParaRPr lang="en-US" sz="1600" dirty="0"/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Security and logging: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b="1" dirty="0" smtClean="0"/>
              <a:t>ATNA </a:t>
            </a:r>
            <a:r>
              <a:rPr lang="en-US" sz="1600" dirty="0" smtClean="0"/>
              <a:t>Audit Trail and Node Authentication</a:t>
            </a:r>
          </a:p>
          <a:p>
            <a:pPr marL="849313" lvl="1" indent="-246063">
              <a:lnSpc>
                <a:spcPct val="110000"/>
              </a:lnSpc>
            </a:pPr>
            <a:r>
              <a:rPr lang="en-US" sz="1600" dirty="0" smtClean="0"/>
              <a:t>Write audit logs about every transaction.</a:t>
            </a:r>
          </a:p>
          <a:p>
            <a:pPr marL="849313" lvl="1" indent="-246063">
              <a:lnSpc>
                <a:spcPct val="110000"/>
              </a:lnSpc>
            </a:pPr>
            <a:r>
              <a:rPr lang="en-US" sz="1600" dirty="0" smtClean="0"/>
              <a:t>A web interface for access to logs is included</a:t>
            </a:r>
            <a:endParaRPr lang="en-US" sz="1600" dirty="0"/>
          </a:p>
          <a:p>
            <a:pPr marL="449263" indent="-246063">
              <a:lnSpc>
                <a:spcPct val="110000"/>
              </a:lnSpc>
            </a:pPr>
            <a:r>
              <a:rPr lang="en-US" sz="1600" b="1" dirty="0" smtClean="0"/>
              <a:t>XUA++ </a:t>
            </a:r>
            <a:r>
              <a:rPr lang="fi-FI" sz="1600" dirty="0" err="1"/>
              <a:t>Cross-Enterprise</a:t>
            </a:r>
            <a:r>
              <a:rPr lang="fi-FI" sz="1600" dirty="0"/>
              <a:t> User </a:t>
            </a:r>
            <a:r>
              <a:rPr lang="fi-FI" sz="1600" dirty="0" err="1" smtClean="0"/>
              <a:t>Assertion</a:t>
            </a:r>
            <a:r>
              <a:rPr lang="fi-FI" sz="1600" dirty="0" smtClean="0"/>
              <a:t>, with </a:t>
            </a:r>
            <a:r>
              <a:rPr lang="fi-FI" sz="1600" dirty="0" err="1" smtClean="0"/>
              <a:t>extensions</a:t>
            </a:r>
            <a:endParaRPr lang="en-US" sz="1600" dirty="0"/>
          </a:p>
          <a:p>
            <a:pPr marL="849313" lvl="1" indent="-246063">
              <a:lnSpc>
                <a:spcPct val="110000"/>
              </a:lnSpc>
            </a:pPr>
            <a:r>
              <a:rPr lang="en-US" sz="1600" dirty="0" smtClean="0"/>
              <a:t>Send healthcare professional authentication information and treatment relationship confirmation to patient’s home country, along with requests for data</a:t>
            </a:r>
          </a:p>
          <a:p>
            <a:pPr marL="849313" lvl="1" indent="-246063">
              <a:lnSpc>
                <a:spcPct val="110000"/>
              </a:lnSpc>
            </a:pPr>
            <a:r>
              <a:rPr lang="en-US" sz="1600" dirty="0" smtClean="0"/>
              <a:t>Two different assertions, something not commonly supported</a:t>
            </a:r>
          </a:p>
          <a:p>
            <a:pPr marL="203200" indent="0">
              <a:lnSpc>
                <a:spcPct val="110000"/>
              </a:lnSpc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In documents and server infrastructure other profiles may be also supported (e.g. BPPC, CT). However, for </a:t>
            </a: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r>
              <a:rPr lang="en-US" sz="1600" b="1" dirty="0" smtClean="0">
                <a:solidFill>
                  <a:schemeClr val="accent1"/>
                </a:solidFill>
              </a:rPr>
              <a:t> they are “transparent”.</a:t>
            </a:r>
            <a:endParaRPr lang="en-US" sz="1600" b="1" dirty="0">
              <a:solidFill>
                <a:schemeClr val="accent1"/>
              </a:solidFill>
            </a:endParaRPr>
          </a:p>
          <a:p>
            <a:pPr marL="449263" indent="-246063">
              <a:lnSpc>
                <a:spcPct val="110000"/>
              </a:lnSpc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744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uorakulmio 82"/>
          <p:cNvSpPr/>
          <p:nvPr/>
        </p:nvSpPr>
        <p:spPr>
          <a:xfrm>
            <a:off x="4435604" y="980728"/>
            <a:ext cx="3016716" cy="4395756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NCP Country A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role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322" name="Suora yhdysviiva 136"/>
          <p:cNvCxnSpPr/>
          <p:nvPr/>
        </p:nvCxnSpPr>
        <p:spPr>
          <a:xfrm flipV="1">
            <a:off x="4576600" y="2061325"/>
            <a:ext cx="0" cy="2235517"/>
          </a:xfrm>
          <a:prstGeom prst="straightConnector1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81" name="Suorakulmio 80"/>
          <p:cNvSpPr/>
          <p:nvPr/>
        </p:nvSpPr>
        <p:spPr>
          <a:xfrm>
            <a:off x="1187624" y="980728"/>
            <a:ext cx="2808312" cy="4395756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NCP Country B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role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320" name="Suora yhdysviiva 136"/>
          <p:cNvCxnSpPr/>
          <p:nvPr/>
        </p:nvCxnSpPr>
        <p:spPr>
          <a:xfrm flipV="1">
            <a:off x="3851920" y="2061325"/>
            <a:ext cx="0" cy="2235517"/>
          </a:xfrm>
          <a:prstGeom prst="straightConnector1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cxnSp>
        <p:nvCxnSpPr>
          <p:cNvPr id="319" name="Suora yhdysviiva 136"/>
          <p:cNvCxnSpPr/>
          <p:nvPr/>
        </p:nvCxnSpPr>
        <p:spPr>
          <a:xfrm flipV="1">
            <a:off x="3707904" y="1520788"/>
            <a:ext cx="0" cy="2235517"/>
          </a:xfrm>
          <a:prstGeom prst="straightConnector1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cxnSp>
        <p:nvCxnSpPr>
          <p:cNvPr id="316" name="Suora yhdysviiva 136"/>
          <p:cNvCxnSpPr/>
          <p:nvPr/>
        </p:nvCxnSpPr>
        <p:spPr>
          <a:xfrm flipV="1">
            <a:off x="4716016" y="1520788"/>
            <a:ext cx="0" cy="2235517"/>
          </a:xfrm>
          <a:prstGeom prst="straightConnector1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80" name="Pyöristetty suorakulmio 79"/>
          <p:cNvSpPr/>
          <p:nvPr/>
        </p:nvSpPr>
        <p:spPr>
          <a:xfrm>
            <a:off x="3491880" y="5520500"/>
            <a:ext cx="1800200" cy="936104"/>
          </a:xfrm>
          <a:prstGeom prst="roundRect">
            <a:avLst/>
          </a:prstGeom>
          <a:solidFill>
            <a:srgbClr val="94B6D2">
              <a:tint val="5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epSOS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central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services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85" name="Suorakulmio 84"/>
          <p:cNvSpPr/>
          <p:nvPr/>
        </p:nvSpPr>
        <p:spPr>
          <a:xfrm>
            <a:off x="4355976" y="1340768"/>
            <a:ext cx="1152128" cy="288032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XCPD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86" name="Suorakulmio 85"/>
          <p:cNvSpPr/>
          <p:nvPr/>
        </p:nvSpPr>
        <p:spPr>
          <a:xfrm>
            <a:off x="2915816" y="1340768"/>
            <a:ext cx="1152128" cy="288032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XCPD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client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87" name="Suorakulmio 86"/>
          <p:cNvSpPr/>
          <p:nvPr/>
        </p:nvSpPr>
        <p:spPr>
          <a:xfrm>
            <a:off x="7956376" y="1305045"/>
            <a:ext cx="1008112" cy="360040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National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patient</a:t>
            </a: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ID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infrastructure</a:t>
            </a:r>
            <a:endParaRPr kumimoji="0" lang="fi-FI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88" name="Suora yhdysviiva 87"/>
          <p:cNvCxnSpPr>
            <a:stCxn id="85" idx="3"/>
            <a:endCxn id="87" idx="1"/>
          </p:cNvCxnSpPr>
          <p:nvPr/>
        </p:nvCxnSpPr>
        <p:spPr>
          <a:xfrm>
            <a:off x="5508104" y="1484784"/>
            <a:ext cx="2448272" cy="281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89" name="Suorakulmio 88"/>
          <p:cNvSpPr/>
          <p:nvPr/>
        </p:nvSpPr>
        <p:spPr>
          <a:xfrm>
            <a:off x="7956376" y="2317927"/>
            <a:ext cx="1008112" cy="360040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National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eP/eD</a:t>
            </a: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infrastructure</a:t>
            </a:r>
            <a:endParaRPr kumimoji="0" lang="fi-FI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90" name="Suorakulmio 89"/>
          <p:cNvSpPr/>
          <p:nvPr/>
        </p:nvSpPr>
        <p:spPr>
          <a:xfrm>
            <a:off x="7956376" y="1808539"/>
            <a:ext cx="1008112" cy="360040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National PS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infrastructure</a:t>
            </a:r>
            <a:endParaRPr kumimoji="0" lang="fi-FI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91" name="Suora yhdysviiva 90"/>
          <p:cNvCxnSpPr>
            <a:stCxn id="122" idx="3"/>
            <a:endCxn id="129" idx="1"/>
          </p:cNvCxnSpPr>
          <p:nvPr/>
        </p:nvCxnSpPr>
        <p:spPr>
          <a:xfrm>
            <a:off x="5508104" y="1988840"/>
            <a:ext cx="752911" cy="966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93" name="Suorakulmio 92"/>
          <p:cNvSpPr/>
          <p:nvPr/>
        </p:nvSpPr>
        <p:spPr>
          <a:xfrm>
            <a:off x="7956376" y="3068960"/>
            <a:ext cx="1008112" cy="360040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National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consent</a:t>
            </a:r>
            <a:r>
              <a:rPr kumimoji="0" lang="fi-FI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infrastructure</a:t>
            </a:r>
            <a:endParaRPr kumimoji="0" lang="fi-FI" sz="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95" name="Suora yhdysviiva 94"/>
          <p:cNvCxnSpPr>
            <a:stCxn id="123" idx="3"/>
            <a:endCxn id="131" idx="1"/>
          </p:cNvCxnSpPr>
          <p:nvPr/>
        </p:nvCxnSpPr>
        <p:spPr>
          <a:xfrm>
            <a:off x="5508104" y="2492896"/>
            <a:ext cx="752911" cy="5524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96" name="Suora yhdysviiva 95"/>
          <p:cNvCxnSpPr>
            <a:stCxn id="125" idx="3"/>
            <a:endCxn id="122" idx="1"/>
          </p:cNvCxnSpPr>
          <p:nvPr/>
        </p:nvCxnSpPr>
        <p:spPr>
          <a:xfrm>
            <a:off x="4067944" y="1988840"/>
            <a:ext cx="288032" cy="0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97" name="Suora yhdysviiva 96"/>
          <p:cNvCxnSpPr>
            <a:stCxn id="139" idx="3"/>
            <a:endCxn id="123" idx="1"/>
          </p:cNvCxnSpPr>
          <p:nvPr/>
        </p:nvCxnSpPr>
        <p:spPr>
          <a:xfrm>
            <a:off x="4067944" y="2492896"/>
            <a:ext cx="288032" cy="0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98" name="Suora yhdysviiva 97"/>
          <p:cNvCxnSpPr>
            <a:stCxn id="86" idx="3"/>
            <a:endCxn id="85" idx="1"/>
          </p:cNvCxnSpPr>
          <p:nvPr/>
        </p:nvCxnSpPr>
        <p:spPr>
          <a:xfrm>
            <a:off x="4067944" y="1484784"/>
            <a:ext cx="288032" cy="0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99" name="Pyöristetty suorakulmio 98"/>
          <p:cNvSpPr/>
          <p:nvPr/>
        </p:nvSpPr>
        <p:spPr>
          <a:xfrm>
            <a:off x="4644008" y="2856204"/>
            <a:ext cx="1258044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Security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0" name="Pyöristetty suorakulmio 99"/>
          <p:cNvSpPr/>
          <p:nvPr/>
        </p:nvSpPr>
        <p:spPr>
          <a:xfrm>
            <a:off x="4644008" y="3216244"/>
            <a:ext cx="1258044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Audit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1" name="Pyöristetty suorakulmio 100"/>
          <p:cNvSpPr/>
          <p:nvPr/>
        </p:nvSpPr>
        <p:spPr>
          <a:xfrm>
            <a:off x="6228184" y="3504276"/>
            <a:ext cx="792088" cy="504056"/>
          </a:xfrm>
          <a:prstGeom prst="roundRect">
            <a:avLst/>
          </a:prstGeom>
          <a:solidFill>
            <a:srgbClr val="968C8C"/>
          </a:solidFill>
          <a:ln w="9525" cap="flat" cmpd="dbl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Audit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record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repository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02" name="Suora yhdysviiva 101"/>
          <p:cNvCxnSpPr>
            <a:stCxn id="100" idx="3"/>
            <a:endCxn id="101" idx="1"/>
          </p:cNvCxnSpPr>
          <p:nvPr/>
        </p:nvCxnSpPr>
        <p:spPr>
          <a:xfrm>
            <a:off x="5902052" y="3360260"/>
            <a:ext cx="326132" cy="396044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103" name="Pyöristetty suorakulmio 102"/>
          <p:cNvSpPr/>
          <p:nvPr/>
        </p:nvSpPr>
        <p:spPr>
          <a:xfrm>
            <a:off x="4477132" y="4656404"/>
            <a:ext cx="2664296" cy="648072"/>
          </a:xfrm>
          <a:prstGeom prst="roundRect">
            <a:avLst/>
          </a:prstGeom>
          <a:solidFill>
            <a:srgbClr val="94B6D2">
              <a:tint val="5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Configuration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and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maintenance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4" name="Pyöristetty suorakulmio 103"/>
          <p:cNvSpPr/>
          <p:nvPr/>
        </p:nvSpPr>
        <p:spPr>
          <a:xfrm>
            <a:off x="4533900" y="4944436"/>
            <a:ext cx="864096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Config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mgr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5" name="Pyöristetty suorakulmio 104"/>
          <p:cNvSpPr/>
          <p:nvPr/>
        </p:nvSpPr>
        <p:spPr>
          <a:xfrm>
            <a:off x="5470004" y="4944436"/>
            <a:ext cx="1584176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Terminology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sync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mgr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6" name="Suorakulmio 105"/>
          <p:cNvSpPr/>
          <p:nvPr/>
        </p:nvSpPr>
        <p:spPr>
          <a:xfrm>
            <a:off x="755576" y="1737093"/>
            <a:ext cx="792088" cy="504056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Portal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 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or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another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ndara" pitchFamily="34" charset="0"/>
              </a:rPr>
              <a:t>client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7" name="Pyöristetty suorakulmio 106"/>
          <p:cNvSpPr/>
          <p:nvPr/>
        </p:nvSpPr>
        <p:spPr>
          <a:xfrm>
            <a:off x="2531923" y="2856204"/>
            <a:ext cx="1258044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Security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08" name="Pyöristetty suorakulmio 107"/>
          <p:cNvSpPr/>
          <p:nvPr/>
        </p:nvSpPr>
        <p:spPr>
          <a:xfrm>
            <a:off x="2531923" y="3216244"/>
            <a:ext cx="1258044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Audit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10" name="Suora yhdysviiva 109"/>
          <p:cNvCxnSpPr>
            <a:stCxn id="106" idx="3"/>
            <a:endCxn id="134" idx="1"/>
          </p:cNvCxnSpPr>
          <p:nvPr/>
        </p:nvCxnSpPr>
        <p:spPr>
          <a:xfrm flipV="1">
            <a:off x="1547664" y="1988840"/>
            <a:ext cx="144016" cy="281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112" name="Pyöristetty suorakulmio 111"/>
          <p:cNvSpPr/>
          <p:nvPr/>
        </p:nvSpPr>
        <p:spPr>
          <a:xfrm>
            <a:off x="1290112" y="4656404"/>
            <a:ext cx="2664296" cy="648072"/>
          </a:xfrm>
          <a:prstGeom prst="roundRect">
            <a:avLst/>
          </a:prstGeom>
          <a:solidFill>
            <a:srgbClr val="94B6D2">
              <a:tint val="5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Configuration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and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maintenance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13" name="Pyöristetty suorakulmio 112"/>
          <p:cNvSpPr/>
          <p:nvPr/>
        </p:nvSpPr>
        <p:spPr>
          <a:xfrm>
            <a:off x="3018304" y="4944436"/>
            <a:ext cx="864096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Config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mgr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14" name="Pyöristetty suorakulmio 113"/>
          <p:cNvSpPr/>
          <p:nvPr/>
        </p:nvSpPr>
        <p:spPr>
          <a:xfrm>
            <a:off x="1354500" y="4944436"/>
            <a:ext cx="1584176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Terminology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sync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mgr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15" name="Suorakulmio 114"/>
          <p:cNvSpPr/>
          <p:nvPr/>
        </p:nvSpPr>
        <p:spPr>
          <a:xfrm>
            <a:off x="3643516" y="5952548"/>
            <a:ext cx="1440160" cy="216024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Terminology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16" name="Suorakulmio 115"/>
          <p:cNvSpPr/>
          <p:nvPr/>
        </p:nvSpPr>
        <p:spPr>
          <a:xfrm>
            <a:off x="3643516" y="5664516"/>
            <a:ext cx="1440160" cy="216024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Config</a:t>
            </a:r>
            <a:r>
              <a:rPr kumimoji="0" lang="fi-FI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5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endParaRPr kumimoji="0" lang="fi-FI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17" name="Suora yhdysviiva 116"/>
          <p:cNvCxnSpPr>
            <a:stCxn id="116" idx="0"/>
            <a:endCxn id="113" idx="2"/>
          </p:cNvCxnSpPr>
          <p:nvPr/>
        </p:nvCxnSpPr>
        <p:spPr>
          <a:xfrm flipH="1" flipV="1">
            <a:off x="3450352" y="5232468"/>
            <a:ext cx="913244" cy="432048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lgDash"/>
          </a:ln>
          <a:effectLst/>
        </p:spPr>
      </p:cxnSp>
      <p:cxnSp>
        <p:nvCxnSpPr>
          <p:cNvPr id="118" name="Suora yhdysviiva 117"/>
          <p:cNvCxnSpPr>
            <a:stCxn id="116" idx="0"/>
            <a:endCxn id="104" idx="2"/>
          </p:cNvCxnSpPr>
          <p:nvPr/>
        </p:nvCxnSpPr>
        <p:spPr>
          <a:xfrm flipV="1">
            <a:off x="4363596" y="5232468"/>
            <a:ext cx="602352" cy="432048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lgDash"/>
          </a:ln>
          <a:effectLst/>
        </p:spPr>
      </p:cxnSp>
      <p:cxnSp>
        <p:nvCxnSpPr>
          <p:cNvPr id="119" name="Suora yhdysviiva 118"/>
          <p:cNvCxnSpPr>
            <a:stCxn id="115" idx="1"/>
            <a:endCxn id="114" idx="2"/>
          </p:cNvCxnSpPr>
          <p:nvPr/>
        </p:nvCxnSpPr>
        <p:spPr>
          <a:xfrm flipH="1" flipV="1">
            <a:off x="2146588" y="5232468"/>
            <a:ext cx="1496928" cy="828092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lgDash"/>
          </a:ln>
          <a:effectLst/>
        </p:spPr>
      </p:cxnSp>
      <p:cxnSp>
        <p:nvCxnSpPr>
          <p:cNvPr id="120" name="Suora yhdysviiva 119"/>
          <p:cNvCxnSpPr>
            <a:stCxn id="115" idx="3"/>
            <a:endCxn id="105" idx="2"/>
          </p:cNvCxnSpPr>
          <p:nvPr/>
        </p:nvCxnSpPr>
        <p:spPr>
          <a:xfrm flipV="1">
            <a:off x="5083676" y="5232468"/>
            <a:ext cx="1178416" cy="828092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lgDash"/>
          </a:ln>
          <a:effectLst/>
        </p:spPr>
      </p:cxnSp>
      <p:sp>
        <p:nvSpPr>
          <p:cNvPr id="122" name="Suorakulmio 121"/>
          <p:cNvSpPr/>
          <p:nvPr/>
        </p:nvSpPr>
        <p:spPr>
          <a:xfrm>
            <a:off x="4355976" y="1844824"/>
            <a:ext cx="1152128" cy="288032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XCA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23" name="Suorakulmio 122"/>
          <p:cNvSpPr/>
          <p:nvPr/>
        </p:nvSpPr>
        <p:spPr>
          <a:xfrm>
            <a:off x="4355976" y="2348880"/>
            <a:ext cx="1152128" cy="288032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XDR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24" name="Suora yhdysviiva 38"/>
          <p:cNvCxnSpPr>
            <a:stCxn id="99" idx="3"/>
            <a:endCxn id="93" idx="1"/>
          </p:cNvCxnSpPr>
          <p:nvPr/>
        </p:nvCxnSpPr>
        <p:spPr>
          <a:xfrm>
            <a:off x="5902052" y="3000220"/>
            <a:ext cx="2054324" cy="248760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125" name="Suorakulmio 124"/>
          <p:cNvSpPr/>
          <p:nvPr/>
        </p:nvSpPr>
        <p:spPr>
          <a:xfrm>
            <a:off x="2915816" y="1844824"/>
            <a:ext cx="1152128" cy="288032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XCA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client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26" name="Pyöristetty suorakulmio 125"/>
          <p:cNvSpPr/>
          <p:nvPr/>
        </p:nvSpPr>
        <p:spPr>
          <a:xfrm>
            <a:off x="1607745" y="3108996"/>
            <a:ext cx="792088" cy="504056"/>
          </a:xfrm>
          <a:prstGeom prst="roundRect">
            <a:avLst/>
          </a:prstGeom>
          <a:solidFill>
            <a:srgbClr val="968C8C"/>
          </a:solidFill>
          <a:ln w="9525" cap="flat" cmpd="dbl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Audit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record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ndara" pitchFamily="34" charset="0"/>
              </a:rPr>
              <a:t>repository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27" name="Suora yhdysviiva 126"/>
          <p:cNvCxnSpPr>
            <a:stCxn id="108" idx="1"/>
            <a:endCxn id="126" idx="3"/>
          </p:cNvCxnSpPr>
          <p:nvPr/>
        </p:nvCxnSpPr>
        <p:spPr>
          <a:xfrm flipH="1">
            <a:off x="2399833" y="3360260"/>
            <a:ext cx="132090" cy="764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128" name="Pyöristetty suorakulmio 127"/>
          <p:cNvSpPr/>
          <p:nvPr/>
        </p:nvSpPr>
        <p:spPr>
          <a:xfrm>
            <a:off x="6262092" y="1340768"/>
            <a:ext cx="969550" cy="360040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Patient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search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29" name="Pyöristetty suorakulmio 128"/>
          <p:cNvSpPr/>
          <p:nvPr/>
        </p:nvSpPr>
        <p:spPr>
          <a:xfrm>
            <a:off x="6261015" y="1827928"/>
            <a:ext cx="975281" cy="323755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PS,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eP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search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31" name="Pyöristetty suorakulmio 130"/>
          <p:cNvSpPr/>
          <p:nvPr/>
        </p:nvSpPr>
        <p:spPr>
          <a:xfrm>
            <a:off x="6261015" y="2246392"/>
            <a:ext cx="975281" cy="504056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eD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,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Consent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,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HCER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submit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32" name="Pyöristetty suorakulmio 131"/>
          <p:cNvSpPr/>
          <p:nvPr/>
        </p:nvSpPr>
        <p:spPr>
          <a:xfrm>
            <a:off x="6371774" y="2982172"/>
            <a:ext cx="811716" cy="306080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Consent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34" name="Pyöristetty suorakulmio 133"/>
          <p:cNvSpPr/>
          <p:nvPr/>
        </p:nvSpPr>
        <p:spPr>
          <a:xfrm>
            <a:off x="1691680" y="1556792"/>
            <a:ext cx="936104" cy="864096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epSOS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client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connector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35" name="Pyöristetty suorakulmio 134"/>
          <p:cNvSpPr/>
          <p:nvPr/>
        </p:nvSpPr>
        <p:spPr>
          <a:xfrm>
            <a:off x="5940152" y="1340768"/>
            <a:ext cx="216024" cy="172819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epSOS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APIs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36" name="Suorakulmio 135"/>
          <p:cNvSpPr/>
          <p:nvPr/>
        </p:nvSpPr>
        <p:spPr>
          <a:xfrm>
            <a:off x="81626" y="2424920"/>
            <a:ext cx="1044116" cy="360040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National HCP ID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infrastructure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37" name="Suora yhdysviiva 136"/>
          <p:cNvCxnSpPr>
            <a:stCxn id="136" idx="0"/>
            <a:endCxn id="106" idx="1"/>
          </p:cNvCxnSpPr>
          <p:nvPr/>
        </p:nvCxnSpPr>
        <p:spPr>
          <a:xfrm rot="5400000" flipH="1" flipV="1">
            <a:off x="461731" y="2131075"/>
            <a:ext cx="435799" cy="151892"/>
          </a:xfrm>
          <a:prstGeom prst="bentConnector2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139" name="Suorakulmio 138"/>
          <p:cNvSpPr/>
          <p:nvPr/>
        </p:nvSpPr>
        <p:spPr>
          <a:xfrm>
            <a:off x="2915816" y="2348880"/>
            <a:ext cx="1152128" cy="288032"/>
          </a:xfrm>
          <a:prstGeom prst="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XDR </a:t>
            </a:r>
            <a:r>
              <a:rPr kumimoji="0" lang="fi-FI" sz="11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client</a:t>
            </a:r>
            <a:endParaRPr kumimoji="0" lang="fi-FI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40" name="Pyöristetty suorakulmio 139"/>
          <p:cNvSpPr/>
          <p:nvPr/>
        </p:nvSpPr>
        <p:spPr>
          <a:xfrm>
            <a:off x="4499992" y="4008332"/>
            <a:ext cx="1656184" cy="576064"/>
          </a:xfrm>
          <a:prstGeom prst="roundRect">
            <a:avLst>
              <a:gd name="adj" fmla="val 9639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Transformation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modules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41" name="Pyöristetty suorakulmio 140"/>
          <p:cNvSpPr/>
          <p:nvPr/>
        </p:nvSpPr>
        <p:spPr>
          <a:xfrm>
            <a:off x="4580400" y="4296364"/>
            <a:ext cx="432048" cy="216024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TM</a:t>
            </a:r>
          </a:p>
        </p:txBody>
      </p:sp>
      <p:sp>
        <p:nvSpPr>
          <p:cNvPr id="142" name="Pyöristetty suorakulmio 141"/>
          <p:cNvSpPr/>
          <p:nvPr/>
        </p:nvSpPr>
        <p:spPr>
          <a:xfrm>
            <a:off x="5069372" y="4296364"/>
            <a:ext cx="535860" cy="216024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TSAM</a:t>
            </a:r>
          </a:p>
        </p:txBody>
      </p:sp>
      <p:sp>
        <p:nvSpPr>
          <p:cNvPr id="143" name="Pyöristetty suorakulmio 142"/>
          <p:cNvSpPr/>
          <p:nvPr/>
        </p:nvSpPr>
        <p:spPr>
          <a:xfrm>
            <a:off x="5652120" y="4296364"/>
            <a:ext cx="432048" cy="216024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LTR</a:t>
            </a:r>
          </a:p>
        </p:txBody>
      </p:sp>
      <p:sp>
        <p:nvSpPr>
          <p:cNvPr id="144" name="Pyöristetty suorakulmio 143"/>
          <p:cNvSpPr/>
          <p:nvPr/>
        </p:nvSpPr>
        <p:spPr>
          <a:xfrm>
            <a:off x="2267744" y="4008332"/>
            <a:ext cx="1656184" cy="576064"/>
          </a:xfrm>
          <a:prstGeom prst="roundRect">
            <a:avLst>
              <a:gd name="adj" fmla="val 9640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Transformation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modules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45" name="Pyöristetty suorakulmio 144"/>
          <p:cNvSpPr/>
          <p:nvPr/>
        </p:nvSpPr>
        <p:spPr>
          <a:xfrm>
            <a:off x="2339752" y="4296364"/>
            <a:ext cx="432048" cy="216024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TM</a:t>
            </a:r>
          </a:p>
        </p:txBody>
      </p:sp>
      <p:sp>
        <p:nvSpPr>
          <p:cNvPr id="146" name="Pyöristetty suorakulmio 145"/>
          <p:cNvSpPr/>
          <p:nvPr/>
        </p:nvSpPr>
        <p:spPr>
          <a:xfrm>
            <a:off x="2812211" y="4296364"/>
            <a:ext cx="575857" cy="216024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TSAM</a:t>
            </a:r>
          </a:p>
        </p:txBody>
      </p:sp>
      <p:sp>
        <p:nvSpPr>
          <p:cNvPr id="147" name="Pyöristetty suorakulmio 146"/>
          <p:cNvSpPr/>
          <p:nvPr/>
        </p:nvSpPr>
        <p:spPr>
          <a:xfrm>
            <a:off x="3419872" y="4296364"/>
            <a:ext cx="432048" cy="216024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LTR</a:t>
            </a:r>
          </a:p>
        </p:txBody>
      </p:sp>
      <p:cxnSp>
        <p:nvCxnSpPr>
          <p:cNvPr id="148" name="Suora yhdysviiva 150"/>
          <p:cNvCxnSpPr/>
          <p:nvPr/>
        </p:nvCxnSpPr>
        <p:spPr>
          <a:xfrm>
            <a:off x="6171320" y="4296364"/>
            <a:ext cx="609972" cy="648072"/>
          </a:xfrm>
          <a:prstGeom prst="curvedConnector2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lgDash"/>
          </a:ln>
          <a:effectLst/>
        </p:spPr>
      </p:cxnSp>
      <p:cxnSp>
        <p:nvCxnSpPr>
          <p:cNvPr id="149" name="Suora yhdysviiva 150"/>
          <p:cNvCxnSpPr/>
          <p:nvPr/>
        </p:nvCxnSpPr>
        <p:spPr>
          <a:xfrm flipH="1">
            <a:off x="1650579" y="4296364"/>
            <a:ext cx="609972" cy="648072"/>
          </a:xfrm>
          <a:prstGeom prst="curvedConnector2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lgDash"/>
          </a:ln>
          <a:effectLst/>
        </p:spPr>
      </p:cxnSp>
      <p:sp>
        <p:nvSpPr>
          <p:cNvPr id="150" name="Pyöristetty suorakulmio 149"/>
          <p:cNvSpPr/>
          <p:nvPr/>
        </p:nvSpPr>
        <p:spPr>
          <a:xfrm>
            <a:off x="4644008" y="3584235"/>
            <a:ext cx="1258044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eADC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51" name="Pyöristetty suorakulmio 150"/>
          <p:cNvSpPr/>
          <p:nvPr/>
        </p:nvSpPr>
        <p:spPr>
          <a:xfrm>
            <a:off x="2531923" y="3584235"/>
            <a:ext cx="1258044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eADC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162" name="Suora yhdysviiva 161"/>
          <p:cNvCxnSpPr>
            <a:stCxn id="134" idx="3"/>
            <a:endCxn id="86" idx="1"/>
          </p:cNvCxnSpPr>
          <p:nvPr/>
        </p:nvCxnSpPr>
        <p:spPr>
          <a:xfrm flipV="1">
            <a:off x="2627784" y="1484784"/>
            <a:ext cx="288032" cy="504056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41" name="Suora yhdysviiva 240"/>
          <p:cNvCxnSpPr>
            <a:stCxn id="134" idx="3"/>
            <a:endCxn id="125" idx="1"/>
          </p:cNvCxnSpPr>
          <p:nvPr/>
        </p:nvCxnSpPr>
        <p:spPr>
          <a:xfrm>
            <a:off x="2627784" y="1988840"/>
            <a:ext cx="288032" cy="0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44" name="Suora yhdysviiva 243"/>
          <p:cNvCxnSpPr>
            <a:endCxn id="139" idx="1"/>
          </p:cNvCxnSpPr>
          <p:nvPr/>
        </p:nvCxnSpPr>
        <p:spPr>
          <a:xfrm>
            <a:off x="2627784" y="1988840"/>
            <a:ext cx="288032" cy="504056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47" name="Suora yhdysviiva 246"/>
          <p:cNvCxnSpPr>
            <a:stCxn id="129" idx="3"/>
            <a:endCxn id="89" idx="1"/>
          </p:cNvCxnSpPr>
          <p:nvPr/>
        </p:nvCxnSpPr>
        <p:spPr>
          <a:xfrm>
            <a:off x="7236296" y="1989806"/>
            <a:ext cx="720080" cy="508141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50" name="Suora yhdysviiva 249"/>
          <p:cNvCxnSpPr>
            <a:stCxn id="129" idx="3"/>
            <a:endCxn id="90" idx="1"/>
          </p:cNvCxnSpPr>
          <p:nvPr/>
        </p:nvCxnSpPr>
        <p:spPr>
          <a:xfrm flipV="1">
            <a:off x="7236296" y="1988559"/>
            <a:ext cx="720080" cy="1247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69" name="Suora yhdysviiva 268"/>
          <p:cNvCxnSpPr>
            <a:stCxn id="131" idx="3"/>
            <a:endCxn id="90" idx="1"/>
          </p:cNvCxnSpPr>
          <p:nvPr/>
        </p:nvCxnSpPr>
        <p:spPr>
          <a:xfrm flipV="1">
            <a:off x="7236296" y="1988559"/>
            <a:ext cx="720080" cy="509861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72" name="Suora yhdysviiva 271"/>
          <p:cNvCxnSpPr>
            <a:stCxn id="131" idx="3"/>
            <a:endCxn id="89" idx="1"/>
          </p:cNvCxnSpPr>
          <p:nvPr/>
        </p:nvCxnSpPr>
        <p:spPr>
          <a:xfrm flipV="1">
            <a:off x="7236296" y="2497947"/>
            <a:ext cx="720080" cy="473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cxnSp>
        <p:nvCxnSpPr>
          <p:cNvPr id="275" name="Suora yhdysviiva 274"/>
          <p:cNvCxnSpPr>
            <a:stCxn id="131" idx="3"/>
            <a:endCxn id="93" idx="1"/>
          </p:cNvCxnSpPr>
          <p:nvPr/>
        </p:nvCxnSpPr>
        <p:spPr>
          <a:xfrm>
            <a:off x="7236296" y="2498420"/>
            <a:ext cx="720080" cy="750560"/>
          </a:xfrm>
          <a:prstGeom prst="line">
            <a:avLst/>
          </a:prstGeom>
          <a:noFill/>
          <a:ln w="9525" cap="flat" cmpd="sng" algn="ctr">
            <a:solidFill>
              <a:srgbClr val="DD8047">
                <a:lumMod val="75000"/>
              </a:srgbClr>
            </a:solidFill>
            <a:prstDash val="solid"/>
          </a:ln>
          <a:effectLst/>
        </p:spPr>
      </p:cxnSp>
      <p:sp>
        <p:nvSpPr>
          <p:cNvPr id="133" name="Pyöristetty suorakulmio 132"/>
          <p:cNvSpPr/>
          <p:nvPr/>
        </p:nvSpPr>
        <p:spPr>
          <a:xfrm>
            <a:off x="7596336" y="1340768"/>
            <a:ext cx="216024" cy="2235516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dash"/>
          </a:ln>
          <a:effectLst/>
        </p:spPr>
        <p:txBody>
          <a:bodyPr vert="vert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National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interfaces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or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APIs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278" name="Pyöristetty suorakulmio 277"/>
          <p:cNvSpPr/>
          <p:nvPr/>
        </p:nvSpPr>
        <p:spPr>
          <a:xfrm>
            <a:off x="144556" y="5664516"/>
            <a:ext cx="1475116" cy="28803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Core</a:t>
            </a: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component</a:t>
            </a:r>
          </a:p>
        </p:txBody>
      </p:sp>
      <p:sp>
        <p:nvSpPr>
          <p:cNvPr id="283" name="Pyöristetty suorakulmio 282"/>
          <p:cNvSpPr/>
          <p:nvPr/>
        </p:nvSpPr>
        <p:spPr>
          <a:xfrm>
            <a:off x="144556" y="6060560"/>
            <a:ext cx="1475116" cy="320767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National component</a:t>
            </a:r>
          </a:p>
        </p:txBody>
      </p:sp>
      <p:sp>
        <p:nvSpPr>
          <p:cNvPr id="284" name="Pyöristetty suorakulmio 283"/>
          <p:cNvSpPr/>
          <p:nvPr/>
        </p:nvSpPr>
        <p:spPr>
          <a:xfrm>
            <a:off x="6262093" y="5880540"/>
            <a:ext cx="2823360" cy="716812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TM = </a:t>
            </a:r>
            <a:r>
              <a:rPr kumimoji="0" lang="fi-F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transformation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kern="1200" baseline="0" dirty="0" smtClean="0">
                <a:solidFill>
                  <a:prstClr val="black"/>
                </a:solidFill>
                <a:latin typeface="Candara" pitchFamily="34" charset="0"/>
              </a:rPr>
              <a:t>TSAM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=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Transformation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Service Access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Manager</a:t>
            </a:r>
            <a:endParaRPr lang="fi-FI" sz="1000" kern="1200" dirty="0" smtClean="0">
              <a:solidFill>
                <a:prstClr val="black"/>
              </a:solidFill>
              <a:latin typeface="Candar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LTR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= </a:t>
            </a:r>
            <a:r>
              <a:rPr kumimoji="0" lang="fi-FI" sz="1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Local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Terminology</a:t>
            </a:r>
            <a:r>
              <a:rPr kumimoji="0" lang="fi-FI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Repository</a:t>
            </a:r>
            <a:endParaRPr kumimoji="0" lang="fi-FI" sz="1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eADC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= epSOS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Automatic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Data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Collector</a:t>
            </a:r>
            <a:endParaRPr kumimoji="0" lang="fi-FI" sz="10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286" name="Suora yhdysviiva 285"/>
          <p:cNvCxnSpPr>
            <a:stCxn id="145" idx="1"/>
            <a:endCxn id="106" idx="2"/>
          </p:cNvCxnSpPr>
          <p:nvPr/>
        </p:nvCxnSpPr>
        <p:spPr>
          <a:xfrm rot="10800000">
            <a:off x="1151620" y="2241150"/>
            <a:ext cx="1188132" cy="2163227"/>
          </a:xfrm>
          <a:prstGeom prst="curvedConnector2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306" name="Suorakulmio 305"/>
          <p:cNvSpPr/>
          <p:nvPr/>
        </p:nvSpPr>
        <p:spPr>
          <a:xfrm>
            <a:off x="81626" y="2894463"/>
            <a:ext cx="1044116" cy="833787"/>
          </a:xfrm>
          <a:prstGeom prst="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Patient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authentication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infastructure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 (for PAC </a:t>
            </a:r>
            <a:r>
              <a:rPr lang="fi-FI" sz="1000" kern="1200" dirty="0" err="1" smtClean="0">
                <a:solidFill>
                  <a:prstClr val="black"/>
                </a:solidFill>
                <a:latin typeface="Candara" pitchFamily="34" charset="0"/>
              </a:rPr>
              <a:t>service</a:t>
            </a:r>
            <a:r>
              <a:rPr lang="fi-FI" sz="1000" kern="1200" dirty="0" smtClean="0">
                <a:solidFill>
                  <a:prstClr val="black"/>
                </a:solidFill>
                <a:latin typeface="Candara" pitchFamily="34" charset="0"/>
              </a:rPr>
              <a:t>)</a:t>
            </a:r>
            <a:endParaRPr kumimoji="0" lang="fi-FI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308" name="Suora yhdysviiva 136"/>
          <p:cNvCxnSpPr>
            <a:stCxn id="306" idx="0"/>
            <a:endCxn id="136" idx="2"/>
          </p:cNvCxnSpPr>
          <p:nvPr/>
        </p:nvCxnSpPr>
        <p:spPr>
          <a:xfrm flipV="1">
            <a:off x="603684" y="2784960"/>
            <a:ext cx="0" cy="109503"/>
          </a:xfrm>
          <a:prstGeom prst="straightConnector1">
            <a:avLst/>
          </a:prstGeom>
          <a:noFill/>
          <a:ln w="9525" cap="flat" cmpd="sng" algn="ctr">
            <a:solidFill>
              <a:srgbClr val="DD8047"/>
            </a:solidFill>
            <a:prstDash val="solid"/>
          </a:ln>
          <a:effectLst/>
        </p:spPr>
      </p:cxnSp>
      <p:sp>
        <p:nvSpPr>
          <p:cNvPr id="324" name="Shape 95"/>
          <p:cNvSpPr/>
          <p:nvPr/>
        </p:nvSpPr>
        <p:spPr>
          <a:xfrm>
            <a:off x="1979711" y="188640"/>
            <a:ext cx="3960440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380BF"/>
              </a:buClr>
              <a:buSzPct val="25000"/>
              <a:buFont typeface="Helvetica Neue"/>
              <a:buNone/>
            </a:pPr>
            <a:r>
              <a:rPr lang="en-GB" sz="1750" b="1" dirty="0" err="1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OpenNCP</a:t>
            </a: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overall architecture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417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uorakulmio 68"/>
          <p:cNvSpPr/>
          <p:nvPr/>
        </p:nvSpPr>
        <p:spPr>
          <a:xfrm>
            <a:off x="5148063" y="980728"/>
            <a:ext cx="3898221" cy="4395756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Country A</a:t>
            </a:r>
          </a:p>
        </p:txBody>
      </p:sp>
      <p:sp>
        <p:nvSpPr>
          <p:cNvPr id="68" name="Suorakulmio 67"/>
          <p:cNvSpPr/>
          <p:nvPr/>
        </p:nvSpPr>
        <p:spPr>
          <a:xfrm>
            <a:off x="107504" y="980728"/>
            <a:ext cx="4032448" cy="4395756"/>
          </a:xfrm>
          <a:prstGeom prst="rect">
            <a:avLst/>
          </a:prstGeom>
          <a:solidFill>
            <a:srgbClr val="94B6D2">
              <a:lumMod val="20000"/>
              <a:lumOff val="8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itchFamily="34" charset="0"/>
              </a:rPr>
              <a:t>Country B</a:t>
            </a:r>
          </a:p>
        </p:txBody>
      </p:sp>
      <p:cxnSp>
        <p:nvCxnSpPr>
          <p:cNvPr id="27" name="Suora nuoliyhdysviiva 26"/>
          <p:cNvCxnSpPr/>
          <p:nvPr/>
        </p:nvCxnSpPr>
        <p:spPr>
          <a:xfrm flipH="1">
            <a:off x="6768242" y="3361072"/>
            <a:ext cx="11881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uora nuoliyhdysviiva 335"/>
          <p:cNvCxnSpPr/>
          <p:nvPr/>
        </p:nvCxnSpPr>
        <p:spPr>
          <a:xfrm flipV="1">
            <a:off x="6516216" y="3717033"/>
            <a:ext cx="0" cy="74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uora nuoliyhdysviiva 333"/>
          <p:cNvCxnSpPr/>
          <p:nvPr/>
        </p:nvCxnSpPr>
        <p:spPr>
          <a:xfrm>
            <a:off x="6012160" y="3717033"/>
            <a:ext cx="0" cy="74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" name="Shape 95"/>
          <p:cNvSpPr/>
          <p:nvPr/>
        </p:nvSpPr>
        <p:spPr>
          <a:xfrm>
            <a:off x="248617" y="188640"/>
            <a:ext cx="6519626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Example: Request a document and send it from A to B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" name="Pyöristetty suorakulmio 5"/>
          <p:cNvSpPr/>
          <p:nvPr/>
        </p:nvSpPr>
        <p:spPr>
          <a:xfrm>
            <a:off x="5688123" y="2852937"/>
            <a:ext cx="1080120" cy="864096"/>
          </a:xfrm>
          <a:prstGeom prst="roundRect">
            <a:avLst>
              <a:gd name="adj" fmla="val 5662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epSOS XCA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protocol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terminator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(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server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)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7956376" y="2852937"/>
            <a:ext cx="1008112" cy="864096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fi-FI" sz="1200" kern="1200" dirty="0">
                <a:solidFill>
                  <a:prstClr val="black"/>
                </a:solidFill>
                <a:latin typeface="Candara" pitchFamily="34" charset="0"/>
              </a:rPr>
              <a:t>National Connector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5532625" y="4459058"/>
            <a:ext cx="1415639" cy="563881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Transformation</a:t>
            </a:r>
            <a:r>
              <a:rPr kumimoji="0" lang="fi-FI" sz="1200" b="0" i="0" u="none" strike="noStrike" kern="1200" cap="none" spc="0" normalizeH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5675863" y="1556793"/>
            <a:ext cx="1080120" cy="648072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Assertion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validator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13" name="Pyöristetty suorakulmio 12"/>
          <p:cNvSpPr/>
          <p:nvPr/>
        </p:nvSpPr>
        <p:spPr>
          <a:xfrm>
            <a:off x="2635279" y="2852937"/>
            <a:ext cx="1080120" cy="864096"/>
          </a:xfrm>
          <a:prstGeom prst="roundRect">
            <a:avLst>
              <a:gd name="adj" fmla="val 5611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epSOS XCA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protocol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terminator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(</a:t>
            </a:r>
            <a:r>
              <a:rPr lang="fi-FI" sz="1200" kern="1200" dirty="0" err="1" smtClean="0">
                <a:solidFill>
                  <a:srgbClr val="968C8C">
                    <a:lumMod val="50000"/>
                  </a:srgbClr>
                </a:solidFill>
                <a:latin typeface="Candara" pitchFamily="34" charset="0"/>
              </a:rPr>
              <a:t>client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)</a:t>
            </a:r>
          </a:p>
        </p:txBody>
      </p:sp>
      <p:sp>
        <p:nvSpPr>
          <p:cNvPr id="14" name="Pyöristetty suorakulmio 13"/>
          <p:cNvSpPr/>
          <p:nvPr/>
        </p:nvSpPr>
        <p:spPr>
          <a:xfrm>
            <a:off x="210576" y="2852937"/>
            <a:ext cx="1224136" cy="864096"/>
          </a:xfrm>
          <a:prstGeom prst="roundRect">
            <a:avLst>
              <a:gd name="adj" fmla="val 7191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Portal</a:t>
            </a: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B</a:t>
            </a:r>
          </a:p>
        </p:txBody>
      </p:sp>
      <p:sp>
        <p:nvSpPr>
          <p:cNvPr id="18" name="Pyöristetty suorakulmio 17"/>
          <p:cNvSpPr/>
          <p:nvPr/>
        </p:nvSpPr>
        <p:spPr>
          <a:xfrm>
            <a:off x="248617" y="3165468"/>
            <a:ext cx="1152128" cy="486054"/>
          </a:xfrm>
          <a:prstGeom prst="roundRect">
            <a:avLst/>
          </a:prstGeom>
          <a:solidFill>
            <a:srgbClr val="D8B25C"/>
          </a:solidFill>
          <a:ln w="9525" cap="flat" cmpd="sng" algn="ctr">
            <a:solidFill>
              <a:srgbClr val="D8B25C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fi-FI" sz="1200" kern="1200" dirty="0">
                <a:solidFill>
                  <a:prstClr val="black"/>
                </a:solidFill>
                <a:latin typeface="Candara" pitchFamily="34" charset="0"/>
              </a:rPr>
              <a:t>HCP </a:t>
            </a:r>
            <a:r>
              <a:rPr lang="fi-FI" sz="1200" kern="1200" dirty="0" err="1">
                <a:solidFill>
                  <a:prstClr val="black"/>
                </a:solidFill>
                <a:latin typeface="Candara" pitchFamily="34" charset="0"/>
              </a:rPr>
              <a:t>authenticator</a:t>
            </a:r>
            <a:endParaRPr lang="fi-FI" sz="1200" kern="1200" dirty="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2" name="Suorakulmio 1"/>
          <p:cNvSpPr/>
          <p:nvPr/>
        </p:nvSpPr>
        <p:spPr>
          <a:xfrm>
            <a:off x="6290266" y="3861049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Pivot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Suorakulmio 20"/>
          <p:cNvSpPr/>
          <p:nvPr/>
        </p:nvSpPr>
        <p:spPr>
          <a:xfrm>
            <a:off x="6966264" y="3145048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Friendly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5" name="Suora nuoliyhdysviiva 4"/>
          <p:cNvCxnSpPr/>
          <p:nvPr/>
        </p:nvCxnSpPr>
        <p:spPr>
          <a:xfrm>
            <a:off x="6768243" y="3068961"/>
            <a:ext cx="11881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10"/>
          <p:cNvSpPr txBox="1"/>
          <p:nvPr/>
        </p:nvSpPr>
        <p:spPr>
          <a:xfrm>
            <a:off x="6912259" y="2780929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>
                <a:latin typeface="Candara" panose="020E0502030303020204" pitchFamily="34" charset="0"/>
              </a:rPr>
              <a:t>fetchDoc</a:t>
            </a:r>
            <a:r>
              <a:rPr lang="fi-FI" sz="1200" dirty="0" smtClean="0">
                <a:latin typeface="Candara" panose="020E0502030303020204" pitchFamily="34" charset="0"/>
              </a:rPr>
              <a:t>()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215515" y="5805264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Friendly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9" name="Suorakulmio 28"/>
          <p:cNvSpPr/>
          <p:nvPr/>
        </p:nvSpPr>
        <p:spPr>
          <a:xfrm>
            <a:off x="215515" y="6282631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Pivot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1043608" y="5877272"/>
            <a:ext cx="2385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latin typeface="Candara" panose="020E0502030303020204" pitchFamily="34" charset="0"/>
              </a:rPr>
              <a:t>Document</a:t>
            </a:r>
            <a:r>
              <a:rPr lang="fi-FI" dirty="0" smtClean="0">
                <a:latin typeface="Candara" panose="020E0502030303020204" pitchFamily="34" charset="0"/>
              </a:rPr>
              <a:t> in </a:t>
            </a:r>
            <a:r>
              <a:rPr lang="fi-FI" dirty="0" err="1" smtClean="0">
                <a:latin typeface="Candara" panose="020E0502030303020204" pitchFamily="34" charset="0"/>
              </a:rPr>
              <a:t>language</a:t>
            </a:r>
            <a:r>
              <a:rPr lang="fi-FI" dirty="0" smtClean="0">
                <a:latin typeface="Candara" panose="020E0502030303020204" pitchFamily="34" charset="0"/>
              </a:rPr>
              <a:t> A </a:t>
            </a:r>
            <a:r>
              <a:rPr lang="fi-FI" dirty="0" err="1" smtClean="0">
                <a:latin typeface="Candara" panose="020E0502030303020204" pitchFamily="34" charset="0"/>
              </a:rPr>
              <a:t>or</a:t>
            </a:r>
            <a:r>
              <a:rPr lang="fi-FI" dirty="0" smtClean="0">
                <a:latin typeface="Candara" panose="020E0502030303020204" pitchFamily="34" charset="0"/>
              </a:rPr>
              <a:t> B</a:t>
            </a:r>
            <a:endParaRPr lang="fi-FI" dirty="0">
              <a:latin typeface="Candara" panose="020E0502030303020204" pitchFamily="34" charset="0"/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1043608" y="6344766"/>
            <a:ext cx="1733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latin typeface="Candara" panose="020E0502030303020204" pitchFamily="34" charset="0"/>
              </a:rPr>
              <a:t>Document</a:t>
            </a:r>
            <a:r>
              <a:rPr lang="fi-FI" dirty="0" smtClean="0">
                <a:latin typeface="Candara" panose="020E0502030303020204" pitchFamily="34" charset="0"/>
              </a:rPr>
              <a:t> in </a:t>
            </a:r>
            <a:r>
              <a:rPr lang="fi-FI" dirty="0" err="1" smtClean="0">
                <a:latin typeface="Candara" panose="020E0502030303020204" pitchFamily="34" charset="0"/>
              </a:rPr>
              <a:t>English</a:t>
            </a:r>
            <a:endParaRPr lang="fi-FI" dirty="0">
              <a:latin typeface="Candara" panose="020E0502030303020204" pitchFamily="34" charset="0"/>
            </a:endParaRPr>
          </a:p>
        </p:txBody>
      </p:sp>
      <p:cxnSp>
        <p:nvCxnSpPr>
          <p:cNvPr id="320" name="Suora nuoliyhdysviiva 319"/>
          <p:cNvCxnSpPr/>
          <p:nvPr/>
        </p:nvCxnSpPr>
        <p:spPr>
          <a:xfrm flipV="1">
            <a:off x="6084168" y="2192682"/>
            <a:ext cx="0" cy="660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Tekstiruutu 320"/>
          <p:cNvSpPr txBox="1"/>
          <p:nvPr/>
        </p:nvSpPr>
        <p:spPr>
          <a:xfrm>
            <a:off x="5285551" y="234336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>
                <a:latin typeface="Candara" panose="020E0502030303020204" pitchFamily="34" charset="0"/>
              </a:rPr>
              <a:t>Assertion</a:t>
            </a:r>
            <a:endParaRPr lang="fi-FI" sz="1200" dirty="0">
              <a:latin typeface="Candara" panose="020E0502030303020204" pitchFamily="34" charset="0"/>
            </a:endParaRPr>
          </a:p>
        </p:txBody>
      </p:sp>
      <p:cxnSp>
        <p:nvCxnSpPr>
          <p:cNvPr id="323" name="Suora nuoliyhdysviiva 322"/>
          <p:cNvCxnSpPr/>
          <p:nvPr/>
        </p:nvCxnSpPr>
        <p:spPr>
          <a:xfrm>
            <a:off x="6300192" y="2204865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6300192" y="2247256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andara" panose="020E0502030303020204" pitchFamily="34" charset="0"/>
              </a:rPr>
              <a:t>OK </a:t>
            </a:r>
            <a:r>
              <a:rPr lang="fi-FI" sz="1200" dirty="0" err="1" smtClean="0">
                <a:latin typeface="Candara" panose="020E0502030303020204" pitchFamily="34" charset="0"/>
              </a:rPr>
              <a:t>or</a:t>
            </a:r>
            <a:endParaRPr lang="fi-FI" sz="1200" dirty="0" smtClean="0">
              <a:latin typeface="Candara" panose="020E0502030303020204" pitchFamily="34" charset="0"/>
            </a:endParaRPr>
          </a:p>
          <a:p>
            <a:r>
              <a:rPr lang="fi-FI" sz="1200" dirty="0" err="1" smtClean="0">
                <a:latin typeface="Candara" panose="020E0502030303020204" pitchFamily="34" charset="0"/>
              </a:rPr>
              <a:t>error</a:t>
            </a:r>
            <a:r>
              <a:rPr lang="fi-FI" sz="1200" dirty="0" smtClean="0">
                <a:latin typeface="Candara" panose="020E0502030303020204" pitchFamily="34" charset="0"/>
              </a:rPr>
              <a:t> </a:t>
            </a:r>
            <a:r>
              <a:rPr lang="fi-FI" sz="1200" dirty="0" err="1" smtClean="0">
                <a:latin typeface="Candara" panose="020E0502030303020204" pitchFamily="34" charset="0"/>
              </a:rPr>
              <a:t>description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46" name="Suorakulmio 45"/>
          <p:cNvSpPr/>
          <p:nvPr/>
        </p:nvSpPr>
        <p:spPr>
          <a:xfrm>
            <a:off x="5407978" y="3874423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Friendly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338" name="Suora nuoliyhdysviiva 337"/>
          <p:cNvCxnSpPr/>
          <p:nvPr/>
        </p:nvCxnSpPr>
        <p:spPr>
          <a:xfrm>
            <a:off x="3717229" y="3068961"/>
            <a:ext cx="19708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iruutu 52"/>
          <p:cNvSpPr txBox="1"/>
          <p:nvPr/>
        </p:nvSpPr>
        <p:spPr>
          <a:xfrm>
            <a:off x="3748848" y="2636913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andara" panose="020E0502030303020204" pitchFamily="34" charset="0"/>
              </a:rPr>
              <a:t>XCA </a:t>
            </a:r>
            <a:r>
              <a:rPr lang="fi-FI" sz="1200" dirty="0" err="1">
                <a:latin typeface="Candara" panose="020E0502030303020204" pitchFamily="34" charset="0"/>
              </a:rPr>
              <a:t>R</a:t>
            </a:r>
            <a:r>
              <a:rPr lang="fi-FI" sz="1200" dirty="0" err="1" smtClean="0">
                <a:latin typeface="Candara" panose="020E0502030303020204" pitchFamily="34" charset="0"/>
              </a:rPr>
              <a:t>etrieve</a:t>
            </a:r>
            <a:r>
              <a:rPr lang="fi-FI" sz="1200" dirty="0" smtClean="0">
                <a:latin typeface="Candara" panose="020E0502030303020204" pitchFamily="34" charset="0"/>
              </a:rPr>
              <a:t> </a:t>
            </a:r>
            <a:r>
              <a:rPr lang="fi-FI" sz="1200" dirty="0" err="1" smtClean="0">
                <a:latin typeface="Candara" panose="020E0502030303020204" pitchFamily="34" charset="0"/>
              </a:rPr>
              <a:t>request</a:t>
            </a:r>
            <a:r>
              <a:rPr lang="fi-FI" sz="1200" dirty="0" smtClean="0">
                <a:latin typeface="Candara" panose="020E0502030303020204" pitchFamily="34" charset="0"/>
              </a:rPr>
              <a:t> with </a:t>
            </a:r>
          </a:p>
          <a:p>
            <a:r>
              <a:rPr lang="fi-FI" sz="1200" dirty="0" smtClean="0">
                <a:latin typeface="Candara" panose="020E0502030303020204" pitchFamily="34" charset="0"/>
              </a:rPr>
              <a:t>HCP ID and TRC </a:t>
            </a:r>
            <a:r>
              <a:rPr lang="fi-FI" sz="1200" dirty="0" err="1" smtClean="0">
                <a:latin typeface="Candara" panose="020E0502030303020204" pitchFamily="34" charset="0"/>
              </a:rPr>
              <a:t>assertions</a:t>
            </a:r>
            <a:endParaRPr lang="fi-FI" sz="1200" dirty="0">
              <a:latin typeface="Candara" panose="020E0502030303020204" pitchFamily="34" charset="0"/>
            </a:endParaRPr>
          </a:p>
        </p:txBody>
      </p:sp>
      <p:cxnSp>
        <p:nvCxnSpPr>
          <p:cNvPr id="340" name="Suora nuoliyhdysviiva 339"/>
          <p:cNvCxnSpPr/>
          <p:nvPr/>
        </p:nvCxnSpPr>
        <p:spPr>
          <a:xfrm flipH="1">
            <a:off x="3717229" y="3577096"/>
            <a:ext cx="19708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uorakulmio 56"/>
          <p:cNvSpPr/>
          <p:nvPr/>
        </p:nvSpPr>
        <p:spPr>
          <a:xfrm>
            <a:off x="4248088" y="3361072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Pivot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58" name="Suora nuoliyhdysviiva 57"/>
          <p:cNvCxnSpPr/>
          <p:nvPr/>
        </p:nvCxnSpPr>
        <p:spPr>
          <a:xfrm flipV="1">
            <a:off x="3447990" y="3721600"/>
            <a:ext cx="0" cy="74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uora nuoliyhdysviiva 58"/>
          <p:cNvCxnSpPr/>
          <p:nvPr/>
        </p:nvCxnSpPr>
        <p:spPr>
          <a:xfrm>
            <a:off x="2943934" y="3721600"/>
            <a:ext cx="0" cy="74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Pyöristetty suorakulmio 59"/>
          <p:cNvSpPr/>
          <p:nvPr/>
        </p:nvSpPr>
        <p:spPr>
          <a:xfrm>
            <a:off x="2464399" y="4463625"/>
            <a:ext cx="1415639" cy="563881"/>
          </a:xfrm>
          <a:prstGeom prst="roundRect">
            <a:avLst/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anose="020E0502030303020204" pitchFamily="34" charset="0"/>
              </a:rPr>
              <a:t>Transformation</a:t>
            </a:r>
            <a:r>
              <a:rPr kumimoji="0" lang="fi-FI" sz="1200" b="0" i="0" u="none" strike="noStrike" kern="1200" cap="none" spc="0" normalizeH="0" noProof="0" dirty="0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 </a:t>
            </a:r>
            <a:r>
              <a:rPr kumimoji="0" lang="fi-FI" sz="1200" b="0" i="0" u="none" strike="noStrike" kern="1200" cap="none" spc="0" normalizeH="0" noProof="0" dirty="0" err="1" smtClean="0">
                <a:ln>
                  <a:noFill/>
                </a:ln>
                <a:solidFill>
                  <a:srgbClr val="968C8C">
                    <a:lumMod val="50000"/>
                  </a:srgbClr>
                </a:solidFill>
                <a:effectLst/>
                <a:uLnTx/>
                <a:uFillTx/>
                <a:latin typeface="Candara" pitchFamily="34" charset="0"/>
              </a:rPr>
              <a:t>manager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61" name="Suorakulmio 60"/>
          <p:cNvSpPr/>
          <p:nvPr/>
        </p:nvSpPr>
        <p:spPr>
          <a:xfrm>
            <a:off x="3222040" y="3865616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Friendly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2" name="Suorakulmio 61"/>
          <p:cNvSpPr/>
          <p:nvPr/>
        </p:nvSpPr>
        <p:spPr>
          <a:xfrm>
            <a:off x="2339752" y="3878990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smtClean="0">
                <a:solidFill>
                  <a:schemeClr val="tx1"/>
                </a:solidFill>
                <a:latin typeface="Candara" panose="020E0502030303020204" pitchFamily="34" charset="0"/>
              </a:rPr>
              <a:t>Pivot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63" name="Suora nuoliyhdysviiva 62"/>
          <p:cNvCxnSpPr/>
          <p:nvPr/>
        </p:nvCxnSpPr>
        <p:spPr>
          <a:xfrm flipH="1">
            <a:off x="1433344" y="3361072"/>
            <a:ext cx="118813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uorakulmio 63"/>
          <p:cNvSpPr/>
          <p:nvPr/>
        </p:nvSpPr>
        <p:spPr>
          <a:xfrm>
            <a:off x="1631366" y="3145048"/>
            <a:ext cx="792089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Friendly</a:t>
            </a:r>
            <a:endParaRPr lang="fi-FI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cxnSp>
        <p:nvCxnSpPr>
          <p:cNvPr id="65" name="Suora nuoliyhdysviiva 64"/>
          <p:cNvCxnSpPr/>
          <p:nvPr/>
        </p:nvCxnSpPr>
        <p:spPr>
          <a:xfrm>
            <a:off x="1433345" y="3068961"/>
            <a:ext cx="11881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iruutu 65"/>
          <p:cNvSpPr txBox="1"/>
          <p:nvPr/>
        </p:nvSpPr>
        <p:spPr>
          <a:xfrm>
            <a:off x="1577361" y="2780929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>
                <a:latin typeface="Candara" panose="020E0502030303020204" pitchFamily="34" charset="0"/>
              </a:rPr>
              <a:t>fetchDoc</a:t>
            </a:r>
            <a:r>
              <a:rPr lang="fi-FI" sz="1200" dirty="0" smtClean="0">
                <a:latin typeface="Candara" panose="020E0502030303020204" pitchFamily="34" charset="0"/>
              </a:rPr>
              <a:t>()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70" name="Pyöristetty suorakulmio 69"/>
          <p:cNvSpPr/>
          <p:nvPr/>
        </p:nvSpPr>
        <p:spPr>
          <a:xfrm>
            <a:off x="198295" y="1556792"/>
            <a:ext cx="1294777" cy="634471"/>
          </a:xfrm>
          <a:prstGeom prst="roundRect">
            <a:avLst>
              <a:gd name="adj" fmla="val 5681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TRC-STS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71" name="Suora nuoliyhdysviiva 70"/>
          <p:cNvCxnSpPr/>
          <p:nvPr/>
        </p:nvCxnSpPr>
        <p:spPr>
          <a:xfrm flipV="1">
            <a:off x="899592" y="2192682"/>
            <a:ext cx="0" cy="660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iruutu 71"/>
          <p:cNvSpPr txBox="1"/>
          <p:nvPr/>
        </p:nvSpPr>
        <p:spPr>
          <a:xfrm>
            <a:off x="-42448" y="2261585"/>
            <a:ext cx="942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200" dirty="0" smtClean="0">
                <a:latin typeface="Candara" panose="020E0502030303020204" pitchFamily="34" charset="0"/>
              </a:rPr>
              <a:t>HCP data, </a:t>
            </a:r>
            <a:r>
              <a:rPr lang="fi-FI" sz="1200" dirty="0" err="1" smtClean="0">
                <a:latin typeface="Candara" panose="020E0502030303020204" pitchFamily="34" charset="0"/>
              </a:rPr>
              <a:t>patient</a:t>
            </a:r>
            <a:r>
              <a:rPr lang="fi-FI" sz="1200" dirty="0" smtClean="0">
                <a:latin typeface="Candara" panose="020E0502030303020204" pitchFamily="34" charset="0"/>
              </a:rPr>
              <a:t> ID</a:t>
            </a:r>
            <a:endParaRPr lang="fi-FI" sz="1200" dirty="0">
              <a:latin typeface="Candara" panose="020E0502030303020204" pitchFamily="34" charset="0"/>
            </a:endParaRPr>
          </a:p>
        </p:txBody>
      </p:sp>
      <p:cxnSp>
        <p:nvCxnSpPr>
          <p:cNvPr id="73" name="Suora nuoliyhdysviiva 72"/>
          <p:cNvCxnSpPr/>
          <p:nvPr/>
        </p:nvCxnSpPr>
        <p:spPr>
          <a:xfrm>
            <a:off x="1115616" y="2204865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kstiruutu 73"/>
          <p:cNvSpPr txBox="1"/>
          <p:nvPr/>
        </p:nvSpPr>
        <p:spPr>
          <a:xfrm>
            <a:off x="1115616" y="2247256"/>
            <a:ext cx="779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andara" panose="020E0502030303020204" pitchFamily="34" charset="0"/>
              </a:rPr>
              <a:t>TRC </a:t>
            </a:r>
          </a:p>
          <a:p>
            <a:r>
              <a:rPr lang="fi-FI" sz="1200" dirty="0" err="1" smtClean="0">
                <a:latin typeface="Candara" panose="020E0502030303020204" pitchFamily="34" charset="0"/>
              </a:rPr>
              <a:t>assertion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75" name="Pyöristetty suorakulmio 74"/>
          <p:cNvSpPr/>
          <p:nvPr/>
        </p:nvSpPr>
        <p:spPr>
          <a:xfrm>
            <a:off x="6012161" y="6021288"/>
            <a:ext cx="3073292" cy="693391"/>
          </a:xfrm>
          <a:prstGeom prst="roundRect">
            <a:avLst>
              <a:gd name="adj" fmla="val 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rtlCol="0" anchor="ctr"/>
          <a:lstStyle/>
          <a:p>
            <a:pPr lvl="0">
              <a:defRPr/>
            </a:pP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HCP = Healthcare </a:t>
            </a:r>
            <a:r>
              <a:rPr lang="fi-FI" sz="1200" kern="1200" dirty="0" err="1" smtClean="0">
                <a:solidFill>
                  <a:prstClr val="black"/>
                </a:solidFill>
                <a:latin typeface="Candara" pitchFamily="34" charset="0"/>
              </a:rPr>
              <a:t>professional</a:t>
            </a:r>
            <a:endParaRPr lang="fi-FI" sz="1200" kern="1200" dirty="0" smtClean="0">
              <a:solidFill>
                <a:prstClr val="black"/>
              </a:solidFill>
              <a:latin typeface="Candara" pitchFamily="34" charset="0"/>
            </a:endParaRPr>
          </a:p>
          <a:p>
            <a:pPr lvl="0">
              <a:defRPr/>
            </a:pP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TRC = </a:t>
            </a:r>
            <a:r>
              <a:rPr lang="fi-FI" sz="1200" kern="1200" dirty="0" err="1" smtClean="0">
                <a:solidFill>
                  <a:prstClr val="black"/>
                </a:solidFill>
                <a:latin typeface="Candara" pitchFamily="34" charset="0"/>
              </a:rPr>
              <a:t>Treatment</a:t>
            </a: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fi-FI" sz="1200" kern="1200" dirty="0" err="1" smtClean="0">
                <a:solidFill>
                  <a:prstClr val="black"/>
                </a:solidFill>
                <a:latin typeface="Candara" pitchFamily="34" charset="0"/>
              </a:rPr>
              <a:t>Relationship</a:t>
            </a: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fi-FI" sz="1200" kern="1200" dirty="0" err="1" smtClean="0">
                <a:solidFill>
                  <a:prstClr val="black"/>
                </a:solidFill>
                <a:latin typeface="Candara" pitchFamily="34" charset="0"/>
              </a:rPr>
              <a:t>Confirmation</a:t>
            </a:r>
            <a:endParaRPr lang="fi-FI" sz="1200" kern="1200" dirty="0" smtClean="0">
              <a:solidFill>
                <a:prstClr val="black"/>
              </a:solidFill>
              <a:latin typeface="Candara" pitchFamily="34" charset="0"/>
            </a:endParaRPr>
          </a:p>
          <a:p>
            <a:pPr lvl="0">
              <a:defRPr/>
            </a:pP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STS = </a:t>
            </a:r>
            <a:r>
              <a:rPr lang="fi-FI" sz="1200" kern="1200" dirty="0" err="1" smtClean="0">
                <a:solidFill>
                  <a:prstClr val="black"/>
                </a:solidFill>
                <a:latin typeface="Candara" pitchFamily="34" charset="0"/>
              </a:rPr>
              <a:t>Secure</a:t>
            </a: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  <a:r>
              <a:rPr lang="fi-FI" sz="1200" kern="1200" dirty="0" err="1" smtClean="0">
                <a:solidFill>
                  <a:prstClr val="black"/>
                </a:solidFill>
                <a:latin typeface="Candara" pitchFamily="34" charset="0"/>
              </a:rPr>
              <a:t>Token</a:t>
            </a:r>
            <a:r>
              <a:rPr lang="fi-FI" sz="1200" kern="1200" dirty="0" smtClean="0">
                <a:solidFill>
                  <a:prstClr val="black"/>
                </a:solidFill>
                <a:latin typeface="Candara" pitchFamily="34" charset="0"/>
              </a:rPr>
              <a:t> Service</a:t>
            </a:r>
          </a:p>
        </p:txBody>
      </p:sp>
      <p:sp>
        <p:nvSpPr>
          <p:cNvPr id="76" name="Pyöristetty suorakulmio 75"/>
          <p:cNvSpPr/>
          <p:nvPr/>
        </p:nvSpPr>
        <p:spPr>
          <a:xfrm>
            <a:off x="210576" y="4378705"/>
            <a:ext cx="1224136" cy="634471"/>
          </a:xfrm>
          <a:prstGeom prst="roundRect">
            <a:avLst>
              <a:gd name="adj" fmla="val 5681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Audit </a:t>
            </a:r>
            <a:r>
              <a:rPr lang="fi-FI" sz="1200" kern="1200" dirty="0" err="1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log</a:t>
            </a:r>
            <a:r>
              <a:rPr lang="fi-FI" sz="1200" kern="1200" dirty="0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 </a:t>
            </a:r>
            <a:r>
              <a:rPr lang="fi-FI" sz="1200" kern="1200" dirty="0" err="1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writer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sp>
        <p:nvSpPr>
          <p:cNvPr id="77" name="Pyöristetty suorakulmio 76"/>
          <p:cNvSpPr/>
          <p:nvPr/>
        </p:nvSpPr>
        <p:spPr>
          <a:xfrm>
            <a:off x="7642684" y="4397372"/>
            <a:ext cx="1294777" cy="634471"/>
          </a:xfrm>
          <a:prstGeom prst="roundRect">
            <a:avLst>
              <a:gd name="adj" fmla="val 5681"/>
            </a:avLst>
          </a:prstGeom>
          <a:solidFill>
            <a:srgbClr val="94B6D2">
              <a:lumMod val="60000"/>
              <a:lumOff val="40000"/>
            </a:srgbClr>
          </a:solidFill>
          <a:ln w="9525" cap="flat" cmpd="sng" algn="ctr">
            <a:solidFill>
              <a:srgbClr val="94B6D2"/>
            </a:solidFill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Audit </a:t>
            </a:r>
            <a:r>
              <a:rPr lang="fi-FI" sz="1200" kern="1200" dirty="0" err="1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log</a:t>
            </a:r>
            <a:r>
              <a:rPr lang="fi-FI" sz="1200" kern="1200" dirty="0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 </a:t>
            </a:r>
            <a:r>
              <a:rPr lang="fi-FI" sz="1200" kern="1200" dirty="0" err="1" smtClean="0">
                <a:solidFill>
                  <a:srgbClr val="968C8C">
                    <a:lumMod val="50000"/>
                  </a:srgbClr>
                </a:solidFill>
                <a:latin typeface="Candara" panose="020E0502030303020204" pitchFamily="34" charset="0"/>
              </a:rPr>
              <a:t>writer</a:t>
            </a:r>
            <a:endParaRPr kumimoji="0" lang="fi-FI" sz="1200" b="0" i="0" u="none" strike="noStrike" kern="1200" cap="none" spc="0" normalizeH="0" baseline="0" noProof="0" dirty="0" smtClean="0">
              <a:ln>
                <a:noFill/>
              </a:ln>
              <a:solidFill>
                <a:srgbClr val="968C8C">
                  <a:lumMod val="50000"/>
                </a:srgbClr>
              </a:solidFill>
              <a:effectLst/>
              <a:uLnTx/>
              <a:uFillTx/>
              <a:latin typeface="Candara" pitchFamily="34" charset="0"/>
            </a:endParaRPr>
          </a:p>
        </p:txBody>
      </p:sp>
      <p:cxnSp>
        <p:nvCxnSpPr>
          <p:cNvPr id="344" name="Suora nuoliyhdysviiva 343"/>
          <p:cNvCxnSpPr>
            <a:stCxn id="18" idx="2"/>
            <a:endCxn id="76" idx="0"/>
          </p:cNvCxnSpPr>
          <p:nvPr/>
        </p:nvCxnSpPr>
        <p:spPr>
          <a:xfrm flipH="1">
            <a:off x="822644" y="3651522"/>
            <a:ext cx="2037" cy="727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Suora nuoliyhdysviiva 347"/>
          <p:cNvCxnSpPr/>
          <p:nvPr/>
        </p:nvCxnSpPr>
        <p:spPr>
          <a:xfrm flipH="1">
            <a:off x="1400746" y="3577096"/>
            <a:ext cx="1234533" cy="8016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Suora nuoliyhdysviiva 350"/>
          <p:cNvCxnSpPr/>
          <p:nvPr/>
        </p:nvCxnSpPr>
        <p:spPr>
          <a:xfrm>
            <a:off x="6768243" y="3577096"/>
            <a:ext cx="1188133" cy="8202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kstiruutu 86"/>
          <p:cNvSpPr txBox="1"/>
          <p:nvPr/>
        </p:nvSpPr>
        <p:spPr>
          <a:xfrm>
            <a:off x="1187624" y="3848734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andara" panose="020E0502030303020204" pitchFamily="34" charset="0"/>
              </a:rPr>
              <a:t>Audit </a:t>
            </a:r>
            <a:r>
              <a:rPr lang="fi-FI" sz="1200" dirty="0" err="1" smtClean="0">
                <a:latin typeface="Candara" panose="020E0502030303020204" pitchFamily="34" charset="0"/>
              </a:rPr>
              <a:t>log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88" name="Tekstiruutu 87"/>
          <p:cNvSpPr txBox="1"/>
          <p:nvPr/>
        </p:nvSpPr>
        <p:spPr>
          <a:xfrm>
            <a:off x="7412555" y="3839400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andara" panose="020E0502030303020204" pitchFamily="34" charset="0"/>
              </a:rPr>
              <a:t>Audit </a:t>
            </a:r>
            <a:r>
              <a:rPr lang="fi-FI" sz="1200" dirty="0" err="1" smtClean="0">
                <a:latin typeface="Candara" panose="020E0502030303020204" pitchFamily="34" charset="0"/>
              </a:rPr>
              <a:t>log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89" name="Tekstiruutu 88"/>
          <p:cNvSpPr txBox="1"/>
          <p:nvPr/>
        </p:nvSpPr>
        <p:spPr>
          <a:xfrm>
            <a:off x="107504" y="3880589"/>
            <a:ext cx="7729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Candara" panose="020E0502030303020204" pitchFamily="34" charset="0"/>
              </a:rPr>
              <a:t>Audit </a:t>
            </a:r>
            <a:r>
              <a:rPr lang="fi-FI" sz="1200" dirty="0" err="1" smtClean="0">
                <a:latin typeface="Candara" panose="020E0502030303020204" pitchFamily="34" charset="0"/>
              </a:rPr>
              <a:t>log</a:t>
            </a:r>
            <a:endParaRPr lang="fi-FI" sz="1200" dirty="0">
              <a:latin typeface="Candara" panose="020E0502030303020204" pitchFamily="34" charset="0"/>
            </a:endParaRPr>
          </a:p>
        </p:txBody>
      </p:sp>
      <p:sp>
        <p:nvSpPr>
          <p:cNvPr id="90" name="Tekstiruutu 89"/>
          <p:cNvSpPr txBox="1"/>
          <p:nvPr/>
        </p:nvSpPr>
        <p:spPr>
          <a:xfrm>
            <a:off x="2411760" y="5397750"/>
            <a:ext cx="6647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Candara" panose="020E0502030303020204" pitchFamily="34" charset="0"/>
              </a:rPr>
              <a:t>* </a:t>
            </a:r>
            <a:r>
              <a:rPr lang="fi-FI" dirty="0" err="1" smtClean="0">
                <a:latin typeface="Candara" panose="020E0502030303020204" pitchFamily="34" charset="0"/>
              </a:rPr>
              <a:t>Some</a:t>
            </a:r>
            <a:r>
              <a:rPr lang="fi-FI" dirty="0" smtClean="0">
                <a:latin typeface="Candara" panose="020E0502030303020204" pitchFamily="34" charset="0"/>
              </a:rPr>
              <a:t> </a:t>
            </a:r>
            <a:r>
              <a:rPr lang="fi-FI" dirty="0" err="1" smtClean="0">
                <a:latin typeface="Candara" panose="020E0502030303020204" pitchFamily="34" charset="0"/>
              </a:rPr>
              <a:t>components</a:t>
            </a:r>
            <a:r>
              <a:rPr lang="fi-FI" dirty="0" smtClean="0">
                <a:latin typeface="Candara" panose="020E0502030303020204" pitchFamily="34" charset="0"/>
              </a:rPr>
              <a:t> </a:t>
            </a:r>
            <a:r>
              <a:rPr lang="fi-FI" dirty="0" err="1" smtClean="0">
                <a:latin typeface="Candara" panose="020E0502030303020204" pitchFamily="34" charset="0"/>
              </a:rPr>
              <a:t>missing</a:t>
            </a:r>
            <a:r>
              <a:rPr lang="fi-FI" dirty="0" smtClean="0">
                <a:latin typeface="Candara" panose="020E0502030303020204" pitchFamily="34" charset="0"/>
              </a:rPr>
              <a:t> </a:t>
            </a:r>
            <a:r>
              <a:rPr lang="fi-FI" dirty="0" err="1" smtClean="0">
                <a:latin typeface="Candara" panose="020E0502030303020204" pitchFamily="34" charset="0"/>
              </a:rPr>
              <a:t>from</a:t>
            </a:r>
            <a:r>
              <a:rPr lang="fi-FI" dirty="0" smtClean="0">
                <a:latin typeface="Candara" panose="020E0502030303020204" pitchFamily="34" charset="0"/>
              </a:rPr>
              <a:t> the </a:t>
            </a:r>
            <a:r>
              <a:rPr lang="fi-FI" dirty="0" err="1" smtClean="0">
                <a:latin typeface="Candara" panose="020E0502030303020204" pitchFamily="34" charset="0"/>
              </a:rPr>
              <a:t>figure</a:t>
            </a:r>
            <a:r>
              <a:rPr lang="fi-FI" dirty="0" smtClean="0">
                <a:latin typeface="Candara" panose="020E0502030303020204" pitchFamily="34" charset="0"/>
              </a:rPr>
              <a:t>: </a:t>
            </a:r>
            <a:r>
              <a:rPr lang="fi-FI" dirty="0" err="1" smtClean="0">
                <a:latin typeface="Candara" panose="020E0502030303020204" pitchFamily="34" charset="0"/>
              </a:rPr>
              <a:t>eADC</a:t>
            </a:r>
            <a:r>
              <a:rPr lang="fi-FI" dirty="0" smtClean="0">
                <a:latin typeface="Candara" panose="020E0502030303020204" pitchFamily="34" charset="0"/>
              </a:rPr>
              <a:t>, </a:t>
            </a:r>
            <a:r>
              <a:rPr lang="fi-FI" dirty="0" err="1" smtClean="0">
                <a:latin typeface="Candara" panose="020E0502030303020204" pitchFamily="34" charset="0"/>
              </a:rPr>
              <a:t>consent</a:t>
            </a:r>
            <a:r>
              <a:rPr lang="fi-FI" dirty="0" smtClean="0">
                <a:latin typeface="Candara" panose="020E0502030303020204" pitchFamily="34" charset="0"/>
              </a:rPr>
              <a:t> </a:t>
            </a:r>
            <a:r>
              <a:rPr lang="fi-FI" dirty="0" err="1" smtClean="0">
                <a:latin typeface="Candara" panose="020E0502030303020204" pitchFamily="34" charset="0"/>
              </a:rPr>
              <a:t>manager</a:t>
            </a:r>
            <a:r>
              <a:rPr lang="fi-FI" dirty="0" smtClean="0">
                <a:latin typeface="Candara" panose="020E0502030303020204" pitchFamily="34" charset="0"/>
              </a:rPr>
              <a:t>, </a:t>
            </a:r>
            <a:r>
              <a:rPr lang="fi-FI" dirty="0" err="1" smtClean="0">
                <a:latin typeface="Candara" panose="020E0502030303020204" pitchFamily="34" charset="0"/>
              </a:rPr>
              <a:t>config</a:t>
            </a:r>
            <a:r>
              <a:rPr lang="fi-FI" dirty="0" smtClean="0">
                <a:latin typeface="Candara" panose="020E0502030303020204" pitchFamily="34" charset="0"/>
              </a:rPr>
              <a:t> </a:t>
            </a:r>
            <a:r>
              <a:rPr lang="fi-FI" dirty="0" err="1" smtClean="0">
                <a:latin typeface="Candara" panose="020E0502030303020204" pitchFamily="34" charset="0"/>
              </a:rPr>
              <a:t>manager</a:t>
            </a:r>
            <a:endParaRPr lang="fi-FI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31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8" grpId="0" animBg="1"/>
      <p:bldP spid="6" grpId="0" animBg="1"/>
      <p:bldP spid="7" grpId="0" animBg="1"/>
      <p:bldP spid="8" grpId="0" animBg="1"/>
      <p:bldP spid="12" grpId="0" animBg="1"/>
      <p:bldP spid="13" grpId="0" animBg="1"/>
      <p:bldP spid="14" grpId="0" animBg="1"/>
      <p:bldP spid="18" grpId="0" animBg="1"/>
      <p:bldP spid="2" grpId="0" animBg="1"/>
      <p:bldP spid="21" grpId="0" animBg="1"/>
      <p:bldP spid="11" grpId="0"/>
      <p:bldP spid="321" grpId="0"/>
      <p:bldP spid="37" grpId="0"/>
      <p:bldP spid="46" grpId="0" animBg="1"/>
      <p:bldP spid="53" grpId="0"/>
      <p:bldP spid="57" grpId="0" animBg="1"/>
      <p:bldP spid="60" grpId="0" animBg="1"/>
      <p:bldP spid="61" grpId="0" animBg="1"/>
      <p:bldP spid="62" grpId="0" animBg="1"/>
      <p:bldP spid="64" grpId="0" animBg="1"/>
      <p:bldP spid="66" grpId="0"/>
      <p:bldP spid="70" grpId="0" animBg="1"/>
      <p:bldP spid="72" grpId="0"/>
      <p:bldP spid="74" grpId="0"/>
      <p:bldP spid="76" grpId="0" animBg="1"/>
      <p:bldP spid="77" grpId="0" animBg="1"/>
      <p:bldP spid="87" grpId="0"/>
      <p:bldP spid="88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251520" y="188640"/>
            <a:ext cx="6552728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 err="1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OpenNCP</a:t>
            </a: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a library or an out-of-the-box product?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/>
          </a:bodyPr>
          <a:lstStyle/>
          <a:p>
            <a:pPr marL="203200" indent="0">
              <a:buNone/>
            </a:pPr>
            <a:endParaRPr lang="fi-FI" sz="1600" b="1" dirty="0" smtClean="0">
              <a:solidFill>
                <a:schemeClr val="accent1"/>
              </a:solidFill>
            </a:endParaRPr>
          </a:p>
          <a:p>
            <a:pPr marL="203200" indent="0">
              <a:buNone/>
            </a:pPr>
            <a:r>
              <a:rPr lang="fi-FI" sz="1600" b="1" dirty="0" err="1" smtClean="0">
                <a:solidFill>
                  <a:schemeClr val="accent1"/>
                </a:solidFill>
              </a:rPr>
              <a:t>Both</a:t>
            </a:r>
            <a:endParaRPr lang="fi-FI" sz="1600" b="1" dirty="0" smtClean="0">
              <a:solidFill>
                <a:schemeClr val="accent1"/>
              </a:solidFill>
            </a:endParaRPr>
          </a:p>
          <a:p>
            <a:pPr marL="446088" indent="-242888"/>
            <a:r>
              <a:rPr lang="fi-FI" sz="1600" dirty="0" err="1" smtClean="0">
                <a:solidFill>
                  <a:schemeClr val="tx1"/>
                </a:solidFill>
              </a:rPr>
              <a:t>Offers</a:t>
            </a:r>
            <a:r>
              <a:rPr lang="fi-FI" sz="1600" dirty="0" smtClean="0">
                <a:solidFill>
                  <a:schemeClr val="tx1"/>
                </a:solidFill>
              </a:rPr>
              <a:t> a </a:t>
            </a:r>
            <a:r>
              <a:rPr lang="fi-FI" sz="1600" dirty="0" err="1" smtClean="0">
                <a:solidFill>
                  <a:schemeClr val="tx1"/>
                </a:solidFill>
              </a:rPr>
              <a:t>ready-to-deploy</a:t>
            </a:r>
            <a:r>
              <a:rPr lang="fi-FI" sz="1600" dirty="0" smtClean="0">
                <a:solidFill>
                  <a:schemeClr val="tx1"/>
                </a:solidFill>
              </a:rPr>
              <a:t> NCP </a:t>
            </a:r>
            <a:r>
              <a:rPr lang="fi-FI" sz="1600" dirty="0" err="1" smtClean="0">
                <a:solidFill>
                  <a:schemeClr val="tx1"/>
                </a:solidFill>
              </a:rPr>
              <a:t>solution</a:t>
            </a:r>
            <a:r>
              <a:rPr lang="fi-FI" sz="1600" dirty="0" smtClean="0">
                <a:solidFill>
                  <a:schemeClr val="tx1"/>
                </a:solidFill>
              </a:rPr>
              <a:t>, with </a:t>
            </a:r>
            <a:r>
              <a:rPr lang="fi-FI" sz="1600" dirty="0" err="1" smtClean="0">
                <a:solidFill>
                  <a:schemeClr val="tx1"/>
                </a:solidFill>
              </a:rPr>
              <a:t>clear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installation</a:t>
            </a:r>
            <a:r>
              <a:rPr lang="fi-FI" sz="1600" dirty="0" smtClean="0">
                <a:solidFill>
                  <a:schemeClr val="tx1"/>
                </a:solidFill>
              </a:rPr>
              <a:t> </a:t>
            </a:r>
            <a:r>
              <a:rPr lang="fi-FI" sz="1600" dirty="0" err="1" smtClean="0">
                <a:solidFill>
                  <a:schemeClr val="tx1"/>
                </a:solidFill>
              </a:rPr>
              <a:t>instructions</a:t>
            </a:r>
            <a:endParaRPr lang="fi-FI" sz="1600" dirty="0" smtClean="0">
              <a:solidFill>
                <a:schemeClr val="tx1"/>
              </a:solidFill>
            </a:endParaRPr>
          </a:p>
          <a:p>
            <a:pPr marL="446088" indent="-242888"/>
            <a:r>
              <a:rPr lang="en-US" sz="1600" dirty="0" smtClean="0"/>
              <a:t>Offers a set of components which can be used separately</a:t>
            </a:r>
          </a:p>
          <a:p>
            <a:pPr marL="446088" indent="-242888"/>
            <a:r>
              <a:rPr lang="en-US" sz="1600" dirty="0" smtClean="0"/>
              <a:t>A blueprint for the use of certain external OSS components</a:t>
            </a:r>
            <a:endParaRPr lang="en-US" sz="1600" dirty="0"/>
          </a:p>
        </p:txBody>
      </p:sp>
      <p:pic>
        <p:nvPicPr>
          <p:cNvPr id="1028" name="Picture 4" descr="Fresh Vege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22476"/>
            <a:ext cx="3569355" cy="267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ruit Sala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7"/>
          <a:stretch/>
        </p:blipFill>
        <p:spPr bwMode="auto">
          <a:xfrm>
            <a:off x="4860032" y="1322476"/>
            <a:ext cx="3427923" cy="2675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in paikkamerkki 4"/>
          <p:cNvSpPr txBox="1">
            <a:spLocks/>
          </p:cNvSpPr>
          <p:nvPr/>
        </p:nvSpPr>
        <p:spPr>
          <a:xfrm>
            <a:off x="4009499" y="2412423"/>
            <a:ext cx="1080787" cy="4956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03200" indent="0">
              <a:buFont typeface="Calibri"/>
              <a:buNone/>
            </a:pPr>
            <a:r>
              <a:rPr lang="fi-FI" sz="2400" b="1" dirty="0" smtClean="0">
                <a:solidFill>
                  <a:schemeClr val="accent1"/>
                </a:solidFill>
              </a:rPr>
              <a:t>OR</a:t>
            </a:r>
            <a:endParaRPr lang="en-US" sz="2400" dirty="0"/>
          </a:p>
        </p:txBody>
      </p:sp>
      <p:sp>
        <p:nvSpPr>
          <p:cNvPr id="7" name="Tekstin paikkamerkki 4"/>
          <p:cNvSpPr txBox="1">
            <a:spLocks/>
          </p:cNvSpPr>
          <p:nvPr/>
        </p:nvSpPr>
        <p:spPr>
          <a:xfrm>
            <a:off x="8172400" y="2411063"/>
            <a:ext cx="1080787" cy="49567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8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6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03200" indent="0">
              <a:buFont typeface="Calibri"/>
              <a:buNone/>
            </a:pPr>
            <a:r>
              <a:rPr lang="fi-FI" sz="2400" b="1" dirty="0" smtClean="0">
                <a:solidFill>
                  <a:schemeClr val="accent1"/>
                </a:solidFill>
              </a:rPr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95"/>
          <p:cNvSpPr/>
          <p:nvPr/>
        </p:nvSpPr>
        <p:spPr>
          <a:xfrm>
            <a:off x="251520" y="188640"/>
            <a:ext cx="6552728" cy="576064"/>
          </a:xfrm>
          <a:prstGeom prst="snip2DiagRect">
            <a:avLst>
              <a:gd name="adj1" fmla="val 0"/>
              <a:gd name="adj2" fmla="val 16667"/>
            </a:avLst>
          </a:prstGeom>
          <a:noFill/>
          <a:ln w="9525" cap="flat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1">
            <a:noAutofit/>
          </a:bodyPr>
          <a:lstStyle/>
          <a:p>
            <a:pPr lvl="0" algn="ctr">
              <a:lnSpc>
                <a:spcPct val="80000"/>
              </a:lnSpc>
              <a:buClr>
                <a:srgbClr val="2380BF"/>
              </a:buClr>
              <a:buSzPct val="25000"/>
            </a:pPr>
            <a:r>
              <a:rPr lang="en-GB" sz="1750" b="1" dirty="0" smtClean="0">
                <a:solidFill>
                  <a:srgbClr val="2380B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 of IHE profiles</a:t>
            </a:r>
            <a:endParaRPr lang="en-GB" sz="1750" b="1" dirty="0">
              <a:solidFill>
                <a:srgbClr val="2380B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Implementation of IHE profiles is complete for the epSOS use cases</a:t>
            </a:r>
          </a:p>
          <a:p>
            <a:pPr marL="449263" indent="-246063"/>
            <a:r>
              <a:rPr lang="en-US" sz="1600" dirty="0" smtClean="0"/>
              <a:t>For other use cases certain modifications or additions may be required.</a:t>
            </a:r>
          </a:p>
          <a:p>
            <a:pPr marL="449263" indent="-246063"/>
            <a:r>
              <a:rPr lang="en-US" sz="1600" dirty="0" smtClean="0"/>
              <a:t>Clear trade-off: Jack of all trades vs. Master of own profession. </a:t>
            </a:r>
            <a:r>
              <a:rPr lang="en-US" sz="1600" dirty="0" err="1" smtClean="0"/>
              <a:t>OpenNCP</a:t>
            </a:r>
            <a:r>
              <a:rPr lang="en-US" sz="1600" dirty="0" smtClean="0"/>
              <a:t> is more for the latter.</a:t>
            </a:r>
          </a:p>
          <a:p>
            <a:pPr marL="203200" indent="0">
              <a:buNone/>
            </a:pPr>
            <a:r>
              <a:rPr lang="en-US" sz="1600" b="1" dirty="0" smtClean="0">
                <a:solidFill>
                  <a:schemeClr val="accent1"/>
                </a:solidFill>
              </a:rPr>
              <a:t>National connectors may affect compatibility, and they often do</a:t>
            </a:r>
          </a:p>
          <a:p>
            <a:pPr marL="446088" indent="-242888"/>
            <a:r>
              <a:rPr lang="en-US" sz="1600" dirty="0" smtClean="0"/>
              <a:t>Attributes in metadata originating from the National Infrastructures are not always IHE-compatible.</a:t>
            </a:r>
          </a:p>
          <a:p>
            <a:pPr marL="446088" indent="-242888"/>
            <a:r>
              <a:rPr lang="en-US" sz="1600" dirty="0"/>
              <a:t>Responsibility is with </a:t>
            </a:r>
            <a:r>
              <a:rPr lang="en-US" sz="1600" dirty="0" smtClean="0"/>
              <a:t>epSOS PNs.</a:t>
            </a:r>
            <a:endParaRPr lang="en-US" sz="1600" dirty="0"/>
          </a:p>
          <a:p>
            <a:pPr marL="203200" indent="0">
              <a:buNone/>
            </a:pPr>
            <a:r>
              <a:rPr lang="en-US" sz="1600" b="1" dirty="0" err="1" smtClean="0">
                <a:solidFill>
                  <a:schemeClr val="accent1"/>
                </a:solidFill>
              </a:rPr>
              <a:t>OpenNCP</a:t>
            </a:r>
            <a:r>
              <a:rPr lang="en-US" sz="1600" b="1" dirty="0" smtClean="0">
                <a:solidFill>
                  <a:schemeClr val="accent1"/>
                </a:solidFill>
              </a:rPr>
              <a:t> is quick and adaptive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dirty="0" smtClean="0"/>
              <a:t>Compatibility is a moving target. Requirements keep changing, and profiles/bindings do change with them. Minor changes may be crucial.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dirty="0" smtClean="0"/>
              <a:t>IHE validators keep getting updated, and generally do a very good job.</a:t>
            </a:r>
          </a:p>
          <a:p>
            <a:pPr marL="449263" indent="-246063">
              <a:lnSpc>
                <a:spcPct val="110000"/>
              </a:lnSpc>
            </a:pPr>
            <a:r>
              <a:rPr lang="en-US" sz="1600" dirty="0" smtClean="0"/>
              <a:t>Countries which used </a:t>
            </a:r>
            <a:r>
              <a:rPr lang="en-US" sz="1600" dirty="0" err="1" smtClean="0"/>
              <a:t>OpenNCP</a:t>
            </a:r>
            <a:r>
              <a:rPr lang="en-US" sz="1600" dirty="0" smtClean="0"/>
              <a:t> could easily modify the implementation themselves, and received constant support from the </a:t>
            </a:r>
            <a:r>
              <a:rPr lang="en-US" sz="1600" dirty="0" err="1" smtClean="0"/>
              <a:t>OpenNCP</a:t>
            </a:r>
            <a:r>
              <a:rPr lang="en-US" sz="1600" dirty="0" smtClean="0"/>
              <a:t> community.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953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SOS-Last Page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pSOS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1303</Words>
  <Application>Microsoft Office PowerPoint</Application>
  <PresentationFormat>Näytössä katseltava diaesitys (4:3)</PresentationFormat>
  <Paragraphs>206</Paragraphs>
  <Slides>14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14</vt:i4>
      </vt:variant>
    </vt:vector>
  </HeadingPairs>
  <TitlesOfParts>
    <vt:vector size="16" baseType="lpstr">
      <vt:lpstr>epSOS-Last Page</vt:lpstr>
      <vt:lpstr>epSOS-Design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Hyppönen Konstantin</dc:creator>
  <cp:lastModifiedBy>Konstantin Hyppönen</cp:lastModifiedBy>
  <cp:revision>54</cp:revision>
  <dcterms:modified xsi:type="dcterms:W3CDTF">2014-05-14T06:51:23Z</dcterms:modified>
</cp:coreProperties>
</file>