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sldx" ContentType="application/vnd.openxmlformats-officedocument.presentationml.slide"/>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34" r:id="rId2"/>
    <p:sldId id="335" r:id="rId3"/>
    <p:sldId id="356" r:id="rId4"/>
    <p:sldId id="337" r:id="rId5"/>
    <p:sldId id="338" r:id="rId6"/>
    <p:sldId id="339" r:id="rId7"/>
    <p:sldId id="340" r:id="rId8"/>
    <p:sldId id="341" r:id="rId9"/>
    <p:sldId id="342"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28" r:id="rId23"/>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82D2C"/>
    <a:srgbClr val="272C2B"/>
    <a:srgbClr val="82B716"/>
    <a:srgbClr val="E9E9E9"/>
    <a:srgbClr val="339933"/>
    <a:srgbClr val="CC0000"/>
    <a:srgbClr val="99FF33"/>
    <a:srgbClr val="33CC33"/>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11" autoAdjust="0"/>
    <p:restoredTop sz="94660"/>
  </p:normalViewPr>
  <p:slideViewPr>
    <p:cSldViewPr>
      <p:cViewPr>
        <p:scale>
          <a:sx n="100" d="100"/>
          <a:sy n="100" d="100"/>
        </p:scale>
        <p:origin x="-1080" y="-1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494E1-374F-4D17-99E6-C5ADFFB770F8}" type="doc">
      <dgm:prSet loTypeId="urn:microsoft.com/office/officeart/2005/8/layout/radial3" loCatId="cycle" qsTypeId="urn:microsoft.com/office/officeart/2005/8/quickstyle/simple4" qsCatId="simple" csTypeId="urn:microsoft.com/office/officeart/2005/8/colors/accent1_5" csCatId="accent1" phldr="1"/>
      <dgm:spPr/>
      <dgm:t>
        <a:bodyPr/>
        <a:lstStyle/>
        <a:p>
          <a:endParaRPr lang="en-GB"/>
        </a:p>
      </dgm:t>
    </dgm:pt>
    <dgm:pt modelId="{13CAA29D-03EA-4161-9CC3-EBEE3CA5B6FE}">
      <dgm:prSet phldrT="[Text]"/>
      <dgm:spPr>
        <a:gradFill rotWithShape="0">
          <a:gsLst>
            <a:gs pos="0">
              <a:srgbClr val="8488C4"/>
            </a:gs>
            <a:gs pos="53000">
              <a:srgbClr val="D4DEFF"/>
            </a:gs>
            <a:gs pos="83000">
              <a:srgbClr val="D4DEFF"/>
            </a:gs>
            <a:gs pos="100000">
              <a:srgbClr val="96AB94"/>
            </a:gs>
          </a:gsLst>
          <a:lin ang="5400000" scaled="0"/>
        </a:gradFill>
        <a:scene3d>
          <a:camera prst="orthographicFront"/>
          <a:lightRig rig="morning" dir="t"/>
        </a:scene3d>
        <a:sp3d prstMaterial="dkEdge">
          <a:bevelT w="120650" h="38100" prst="relaxedInset"/>
          <a:bevelB prst="relaxedInset"/>
        </a:sp3d>
      </dgm:spPr>
      <dgm:t>
        <a:bodyPr/>
        <a:lstStyle/>
        <a:p>
          <a:r>
            <a:rPr lang="en-GB" b="1" dirty="0" err="1" smtClean="0">
              <a:solidFill>
                <a:srgbClr val="0B5EB1"/>
              </a:solidFill>
            </a:rPr>
            <a:t>HealthTerm</a:t>
          </a:r>
          <a:r>
            <a:rPr lang="en-GB" b="1" dirty="0" smtClean="0">
              <a:solidFill>
                <a:srgbClr val="0B5EB1"/>
              </a:solidFill>
            </a:rPr>
            <a:t> terminology &amp; classification server</a:t>
          </a:r>
          <a:endParaRPr lang="en-GB" b="1" dirty="0">
            <a:solidFill>
              <a:srgbClr val="0B5EB1"/>
            </a:solidFill>
          </a:endParaRPr>
        </a:p>
      </dgm:t>
    </dgm:pt>
    <dgm:pt modelId="{0E8A7F30-EABC-49A3-B17F-E82129356C98}" type="parTrans" cxnId="{AA0CBADA-1107-46C1-90E0-01170EB40C04}">
      <dgm:prSet/>
      <dgm:spPr/>
      <dgm:t>
        <a:bodyPr/>
        <a:lstStyle/>
        <a:p>
          <a:endParaRPr lang="en-GB"/>
        </a:p>
      </dgm:t>
    </dgm:pt>
    <dgm:pt modelId="{C7F5B3F6-C552-4C0F-BCE8-EF931A69583A}" type="sibTrans" cxnId="{AA0CBADA-1107-46C1-90E0-01170EB40C04}">
      <dgm:prSet/>
      <dgm:spPr/>
      <dgm:t>
        <a:bodyPr/>
        <a:lstStyle/>
        <a:p>
          <a:endParaRPr lang="en-GB"/>
        </a:p>
      </dgm:t>
    </dgm:pt>
    <dgm:pt modelId="{37DCCA2C-EF6E-4AC0-A252-4468CA022A9E}">
      <dgm:prSet phldrT="[Text]"/>
      <dgm:spPr>
        <a:gradFill rotWithShape="0">
          <a:gsLst>
            <a:gs pos="0">
              <a:srgbClr val="8488C4"/>
            </a:gs>
            <a:gs pos="53000">
              <a:srgbClr val="D4DEFF"/>
            </a:gs>
            <a:gs pos="83000">
              <a:srgbClr val="D4DEFF"/>
            </a:gs>
            <a:gs pos="100000">
              <a:srgbClr val="96AB94"/>
            </a:gs>
          </a:gsLst>
          <a:lin ang="5400000" scaled="0"/>
        </a:gradFill>
        <a:scene3d>
          <a:camera prst="orthographicFront"/>
          <a:lightRig rig="morning" dir="t"/>
        </a:scene3d>
        <a:sp3d prstMaterial="dkEdge">
          <a:bevelT w="120650" h="38100" prst="relaxedInset"/>
          <a:bevelB prst="relaxedInset"/>
        </a:sp3d>
      </dgm:spPr>
      <dgm:t>
        <a:bodyPr/>
        <a:lstStyle/>
        <a:p>
          <a:r>
            <a:rPr lang="en-GB" b="1" dirty="0" smtClean="0">
              <a:solidFill>
                <a:schemeClr val="bg1"/>
              </a:solidFill>
            </a:rPr>
            <a:t>Request &amp; Editing</a:t>
          </a:r>
          <a:endParaRPr lang="en-GB" b="1" dirty="0">
            <a:solidFill>
              <a:schemeClr val="bg1"/>
            </a:solidFill>
          </a:endParaRPr>
        </a:p>
      </dgm:t>
    </dgm:pt>
    <dgm:pt modelId="{FA6D97CE-50D4-4192-A037-F565C827D3E1}" type="parTrans" cxnId="{31246D5F-230D-4202-8B1F-E6282F6EAF6C}">
      <dgm:prSet/>
      <dgm:spPr/>
      <dgm:t>
        <a:bodyPr/>
        <a:lstStyle/>
        <a:p>
          <a:endParaRPr lang="en-GB"/>
        </a:p>
      </dgm:t>
    </dgm:pt>
    <dgm:pt modelId="{C360ECF4-AE64-49B5-8331-19D5E4913E68}" type="sibTrans" cxnId="{31246D5F-230D-4202-8B1F-E6282F6EAF6C}">
      <dgm:prSet/>
      <dgm:spPr/>
      <dgm:t>
        <a:bodyPr/>
        <a:lstStyle/>
        <a:p>
          <a:endParaRPr lang="en-GB"/>
        </a:p>
      </dgm:t>
    </dgm:pt>
    <dgm:pt modelId="{AFFC6D08-942E-4550-A49B-A011956E9123}">
      <dgm:prSet phldrT="[Text]"/>
      <dgm:spPr>
        <a:gradFill rotWithShape="0">
          <a:gsLst>
            <a:gs pos="0">
              <a:srgbClr val="8488C4"/>
            </a:gs>
            <a:gs pos="53000">
              <a:srgbClr val="D4DEFF"/>
            </a:gs>
            <a:gs pos="83000">
              <a:srgbClr val="D4DEFF"/>
            </a:gs>
            <a:gs pos="100000">
              <a:srgbClr val="96AB94"/>
            </a:gs>
          </a:gsLst>
          <a:lin ang="5400000" scaled="0"/>
        </a:gradFill>
        <a:scene3d>
          <a:camera prst="orthographicFront"/>
          <a:lightRig rig="morning" dir="t"/>
        </a:scene3d>
        <a:sp3d prstMaterial="dkEdge">
          <a:bevelT w="120650" h="38100" prst="relaxedInset"/>
          <a:bevelB prst="relaxedInset"/>
        </a:sp3d>
      </dgm:spPr>
      <dgm:t>
        <a:bodyPr/>
        <a:lstStyle/>
        <a:p>
          <a:r>
            <a:rPr lang="en-GB" b="1" dirty="0" smtClean="0">
              <a:solidFill>
                <a:schemeClr val="bg1"/>
              </a:solidFill>
            </a:rPr>
            <a:t>Subset</a:t>
          </a:r>
          <a:endParaRPr lang="en-GB" b="1" dirty="0">
            <a:solidFill>
              <a:schemeClr val="bg1"/>
            </a:solidFill>
          </a:endParaRPr>
        </a:p>
      </dgm:t>
    </dgm:pt>
    <dgm:pt modelId="{7DFF8FCB-A0CC-4219-9381-DB585DFF366E}" type="parTrans" cxnId="{237FACB0-8CE3-4EC5-ADD4-67180D800A88}">
      <dgm:prSet/>
      <dgm:spPr/>
      <dgm:t>
        <a:bodyPr/>
        <a:lstStyle/>
        <a:p>
          <a:endParaRPr lang="en-GB"/>
        </a:p>
      </dgm:t>
    </dgm:pt>
    <dgm:pt modelId="{8BFFC71E-30B6-4FEC-A9EF-890C3F8EAF5D}" type="sibTrans" cxnId="{237FACB0-8CE3-4EC5-ADD4-67180D800A88}">
      <dgm:prSet/>
      <dgm:spPr/>
      <dgm:t>
        <a:bodyPr/>
        <a:lstStyle/>
        <a:p>
          <a:endParaRPr lang="en-GB"/>
        </a:p>
      </dgm:t>
    </dgm:pt>
    <dgm:pt modelId="{989B52DC-76BC-46A1-AD6A-D7E58C1A9BF5}">
      <dgm:prSet phldrT="[Text]"/>
      <dgm:spPr>
        <a:gradFill rotWithShape="0">
          <a:gsLst>
            <a:gs pos="0">
              <a:srgbClr val="8488C4"/>
            </a:gs>
            <a:gs pos="53000">
              <a:srgbClr val="D4DEFF"/>
            </a:gs>
            <a:gs pos="83000">
              <a:srgbClr val="D4DEFF"/>
            </a:gs>
            <a:gs pos="100000">
              <a:srgbClr val="96AB94"/>
            </a:gs>
          </a:gsLst>
          <a:lin ang="5400000" scaled="0"/>
        </a:gradFill>
        <a:scene3d>
          <a:camera prst="orthographicFront"/>
          <a:lightRig rig="morning" dir="t"/>
        </a:scene3d>
        <a:sp3d prstMaterial="dkEdge">
          <a:bevelT w="120650" h="38100" prst="relaxedInset"/>
          <a:bevelB prst="relaxedInset"/>
        </a:sp3d>
      </dgm:spPr>
      <dgm:t>
        <a:bodyPr/>
        <a:lstStyle/>
        <a:p>
          <a:r>
            <a:rPr lang="en-GB" b="1" dirty="0" smtClean="0">
              <a:solidFill>
                <a:schemeClr val="bg1"/>
              </a:solidFill>
            </a:rPr>
            <a:t>Translation</a:t>
          </a:r>
          <a:endParaRPr lang="en-GB" b="1" dirty="0">
            <a:solidFill>
              <a:schemeClr val="bg1"/>
            </a:solidFill>
          </a:endParaRPr>
        </a:p>
      </dgm:t>
    </dgm:pt>
    <dgm:pt modelId="{8B1F4DBD-C13D-4548-9741-9F2FA745F8CA}" type="parTrans" cxnId="{894F57BD-5F18-4ABD-80D9-C6DEE83578A7}">
      <dgm:prSet/>
      <dgm:spPr/>
      <dgm:t>
        <a:bodyPr/>
        <a:lstStyle/>
        <a:p>
          <a:endParaRPr lang="en-GB"/>
        </a:p>
      </dgm:t>
    </dgm:pt>
    <dgm:pt modelId="{CC183FCD-9C2B-4B60-BF66-6CEF6012C956}" type="sibTrans" cxnId="{894F57BD-5F18-4ABD-80D9-C6DEE83578A7}">
      <dgm:prSet/>
      <dgm:spPr/>
      <dgm:t>
        <a:bodyPr/>
        <a:lstStyle/>
        <a:p>
          <a:endParaRPr lang="en-GB"/>
        </a:p>
      </dgm:t>
    </dgm:pt>
    <dgm:pt modelId="{FAFAAB87-61BD-4B1F-BBE7-784698FC8088}">
      <dgm:prSet phldrT="[Text]" custT="1"/>
      <dgm:spPr>
        <a:gradFill rotWithShape="0">
          <a:gsLst>
            <a:gs pos="0">
              <a:srgbClr val="8488C4"/>
            </a:gs>
            <a:gs pos="53000">
              <a:srgbClr val="D4DEFF"/>
            </a:gs>
            <a:gs pos="83000">
              <a:srgbClr val="D4DEFF"/>
            </a:gs>
            <a:gs pos="100000">
              <a:srgbClr val="96AB94"/>
            </a:gs>
          </a:gsLst>
          <a:lin ang="5400000" scaled="0"/>
        </a:gradFill>
        <a:scene3d>
          <a:camera prst="orthographicFront"/>
          <a:lightRig rig="morning" dir="t"/>
        </a:scene3d>
        <a:sp3d prstMaterial="dkEdge">
          <a:bevelT w="120650" h="38100" prst="relaxedInset"/>
          <a:bevelB prst="relaxedInset"/>
        </a:sp3d>
      </dgm:spPr>
      <dgm:t>
        <a:bodyPr/>
        <a:lstStyle/>
        <a:p>
          <a:r>
            <a:rPr lang="en-GB" sz="1200" b="1" dirty="0" smtClean="0">
              <a:solidFill>
                <a:schemeClr val="bg1"/>
              </a:solidFill>
            </a:rPr>
            <a:t>Qualification</a:t>
          </a:r>
          <a:endParaRPr lang="en-GB" sz="1200" b="1" dirty="0">
            <a:solidFill>
              <a:schemeClr val="bg1"/>
            </a:solidFill>
          </a:endParaRPr>
        </a:p>
      </dgm:t>
    </dgm:pt>
    <dgm:pt modelId="{2EEA5353-FFE8-4DFF-84B9-3A936D263FA7}" type="parTrans" cxnId="{AE22BE01-21CB-4F23-9DBD-A2B031556025}">
      <dgm:prSet/>
      <dgm:spPr/>
      <dgm:t>
        <a:bodyPr/>
        <a:lstStyle/>
        <a:p>
          <a:endParaRPr lang="en-GB"/>
        </a:p>
      </dgm:t>
    </dgm:pt>
    <dgm:pt modelId="{E1F4099F-DF81-4CC6-9CC4-2D82E858A0F3}" type="sibTrans" cxnId="{AE22BE01-21CB-4F23-9DBD-A2B031556025}">
      <dgm:prSet/>
      <dgm:spPr/>
      <dgm:t>
        <a:bodyPr/>
        <a:lstStyle/>
        <a:p>
          <a:endParaRPr lang="en-GB"/>
        </a:p>
      </dgm:t>
    </dgm:pt>
    <dgm:pt modelId="{326867ED-6A45-475C-8B39-9D481D313A7C}">
      <dgm:prSet phldrT="[Text]"/>
      <dgm:spPr>
        <a:gradFill rotWithShape="0">
          <a:gsLst>
            <a:gs pos="0">
              <a:srgbClr val="8488C4"/>
            </a:gs>
            <a:gs pos="53000">
              <a:srgbClr val="D4DEFF"/>
            </a:gs>
            <a:gs pos="83000">
              <a:srgbClr val="D4DEFF"/>
            </a:gs>
            <a:gs pos="100000">
              <a:srgbClr val="96AB94"/>
            </a:gs>
          </a:gsLst>
          <a:lin ang="5400000" scaled="0"/>
        </a:gradFill>
        <a:scene3d>
          <a:camera prst="orthographicFront"/>
          <a:lightRig rig="morning" dir="t"/>
        </a:scene3d>
        <a:sp3d prstMaterial="dkEdge">
          <a:bevelT w="120650" h="38100" prst="relaxedInset"/>
          <a:bevelB prst="relaxedInset"/>
        </a:sp3d>
      </dgm:spPr>
      <dgm:t>
        <a:bodyPr/>
        <a:lstStyle/>
        <a:p>
          <a:r>
            <a:rPr lang="en-GB" b="1" dirty="0" smtClean="0">
              <a:solidFill>
                <a:schemeClr val="bg1"/>
              </a:solidFill>
            </a:rPr>
            <a:t>Concept Browser</a:t>
          </a:r>
          <a:endParaRPr lang="en-GB" b="1" dirty="0">
            <a:solidFill>
              <a:schemeClr val="bg1"/>
            </a:solidFill>
          </a:endParaRPr>
        </a:p>
      </dgm:t>
    </dgm:pt>
    <dgm:pt modelId="{5CBA1CC6-4A0D-4E28-BC74-5CB0C98EE930}" type="parTrans" cxnId="{F3E0BDF3-C388-41B9-9EB1-7BBA55FF9400}">
      <dgm:prSet/>
      <dgm:spPr/>
      <dgm:t>
        <a:bodyPr/>
        <a:lstStyle/>
        <a:p>
          <a:endParaRPr lang="en-GB"/>
        </a:p>
      </dgm:t>
    </dgm:pt>
    <dgm:pt modelId="{645F014C-94CF-4AF5-B626-8931E2679537}" type="sibTrans" cxnId="{F3E0BDF3-C388-41B9-9EB1-7BBA55FF9400}">
      <dgm:prSet/>
      <dgm:spPr/>
      <dgm:t>
        <a:bodyPr/>
        <a:lstStyle/>
        <a:p>
          <a:endParaRPr lang="en-GB"/>
        </a:p>
      </dgm:t>
    </dgm:pt>
    <dgm:pt modelId="{ADBE6843-5A3C-4FE6-834C-F094829E4E78}">
      <dgm:prSet phldrT="[Text]"/>
      <dgm:spPr>
        <a:gradFill rotWithShape="0">
          <a:gsLst>
            <a:gs pos="0">
              <a:srgbClr val="8488C4"/>
            </a:gs>
            <a:gs pos="53000">
              <a:srgbClr val="D4DEFF"/>
            </a:gs>
            <a:gs pos="83000">
              <a:srgbClr val="D4DEFF"/>
            </a:gs>
            <a:gs pos="100000">
              <a:srgbClr val="96AB94"/>
            </a:gs>
          </a:gsLst>
          <a:lin ang="5400000" scaled="0"/>
        </a:gradFill>
        <a:scene3d>
          <a:camera prst="orthographicFront"/>
          <a:lightRig rig="morning" dir="t"/>
        </a:scene3d>
        <a:sp3d prstMaterial="dkEdge">
          <a:bevelT w="120650" h="38100" prst="relaxedInset"/>
          <a:bevelB prst="relaxedInset"/>
        </a:sp3d>
      </dgm:spPr>
      <dgm:t>
        <a:bodyPr/>
        <a:lstStyle/>
        <a:p>
          <a:r>
            <a:rPr lang="en-GB" b="1" dirty="0" smtClean="0">
              <a:solidFill>
                <a:schemeClr val="bg1"/>
              </a:solidFill>
            </a:rPr>
            <a:t>Mapping</a:t>
          </a:r>
          <a:endParaRPr lang="en-GB" b="1" dirty="0">
            <a:solidFill>
              <a:schemeClr val="bg1"/>
            </a:solidFill>
          </a:endParaRPr>
        </a:p>
      </dgm:t>
    </dgm:pt>
    <dgm:pt modelId="{05ADD75D-F21A-4049-A6BC-1953A1BA5C22}" type="parTrans" cxnId="{CCFD2A93-6D17-488C-8681-AAF4CED664C4}">
      <dgm:prSet/>
      <dgm:spPr/>
      <dgm:t>
        <a:bodyPr/>
        <a:lstStyle/>
        <a:p>
          <a:endParaRPr lang="en-GB"/>
        </a:p>
      </dgm:t>
    </dgm:pt>
    <dgm:pt modelId="{E3A930CD-F95D-4D8B-900F-6B39C1418484}" type="sibTrans" cxnId="{CCFD2A93-6D17-488C-8681-AAF4CED664C4}">
      <dgm:prSet/>
      <dgm:spPr/>
      <dgm:t>
        <a:bodyPr/>
        <a:lstStyle/>
        <a:p>
          <a:endParaRPr lang="en-GB"/>
        </a:p>
      </dgm:t>
    </dgm:pt>
    <dgm:pt modelId="{A97C15F0-9768-46D6-B72F-EA17BF530B5D}">
      <dgm:prSet phldrT="[Text]"/>
      <dgm:spPr>
        <a:gradFill rotWithShape="0">
          <a:gsLst>
            <a:gs pos="0">
              <a:srgbClr val="8488C4"/>
            </a:gs>
            <a:gs pos="53000">
              <a:srgbClr val="D4DEFF"/>
            </a:gs>
            <a:gs pos="83000">
              <a:srgbClr val="D4DEFF"/>
            </a:gs>
            <a:gs pos="100000">
              <a:srgbClr val="96AB94"/>
            </a:gs>
          </a:gsLst>
          <a:lin ang="5400000" scaled="0"/>
        </a:gradFill>
        <a:scene3d>
          <a:camera prst="orthographicFront"/>
          <a:lightRig rig="morning" dir="t"/>
        </a:scene3d>
        <a:sp3d prstMaterial="dkEdge">
          <a:bevelT w="120650" h="38100" prst="relaxedInset"/>
          <a:bevelB prst="relaxedInset"/>
        </a:sp3d>
      </dgm:spPr>
      <dgm:t>
        <a:bodyPr/>
        <a:lstStyle/>
        <a:p>
          <a:r>
            <a:rPr lang="en-GB" b="1" dirty="0" smtClean="0">
              <a:solidFill>
                <a:schemeClr val="bg1"/>
              </a:solidFill>
            </a:rPr>
            <a:t>Distribution</a:t>
          </a:r>
          <a:endParaRPr lang="en-GB" b="1" dirty="0">
            <a:solidFill>
              <a:schemeClr val="bg1"/>
            </a:solidFill>
          </a:endParaRPr>
        </a:p>
      </dgm:t>
    </dgm:pt>
    <dgm:pt modelId="{4C14CDCA-2363-494D-99D5-9A8E725262D7}" type="parTrans" cxnId="{03088CF3-2143-4D70-B695-F29C24A3B4BE}">
      <dgm:prSet/>
      <dgm:spPr/>
      <dgm:t>
        <a:bodyPr/>
        <a:lstStyle/>
        <a:p>
          <a:endParaRPr lang="en-GB"/>
        </a:p>
      </dgm:t>
    </dgm:pt>
    <dgm:pt modelId="{14D2EC70-4400-4FF7-9A34-91D1EDBA0319}" type="sibTrans" cxnId="{03088CF3-2143-4D70-B695-F29C24A3B4BE}">
      <dgm:prSet/>
      <dgm:spPr/>
      <dgm:t>
        <a:bodyPr/>
        <a:lstStyle/>
        <a:p>
          <a:endParaRPr lang="en-GB"/>
        </a:p>
      </dgm:t>
    </dgm:pt>
    <dgm:pt modelId="{70C993A0-0435-45BE-BDD8-7332879F72BD}" type="pres">
      <dgm:prSet presAssocID="{B9B494E1-374F-4D17-99E6-C5ADFFB770F8}" presName="composite" presStyleCnt="0">
        <dgm:presLayoutVars>
          <dgm:chMax val="1"/>
          <dgm:dir/>
          <dgm:resizeHandles val="exact"/>
        </dgm:presLayoutVars>
      </dgm:prSet>
      <dgm:spPr/>
      <dgm:t>
        <a:bodyPr/>
        <a:lstStyle/>
        <a:p>
          <a:endParaRPr lang="en-GB"/>
        </a:p>
      </dgm:t>
    </dgm:pt>
    <dgm:pt modelId="{75B3C367-0F3C-4D5F-BADE-1B15E91B8A19}" type="pres">
      <dgm:prSet presAssocID="{B9B494E1-374F-4D17-99E6-C5ADFFB770F8}" presName="radial" presStyleCnt="0">
        <dgm:presLayoutVars>
          <dgm:animLvl val="ctr"/>
        </dgm:presLayoutVars>
      </dgm:prSet>
      <dgm:spPr/>
      <dgm:t>
        <a:bodyPr/>
        <a:lstStyle/>
        <a:p>
          <a:endParaRPr lang="en-GB"/>
        </a:p>
      </dgm:t>
    </dgm:pt>
    <dgm:pt modelId="{D2DC46E1-25F2-4AB6-9DA5-E96AC02234B4}" type="pres">
      <dgm:prSet presAssocID="{13CAA29D-03EA-4161-9CC3-EBEE3CA5B6FE}" presName="centerShape" presStyleLbl="vennNode1" presStyleIdx="0" presStyleCnt="8" custLinFactNeighborX="605" custLinFactNeighborY="287"/>
      <dgm:spPr/>
      <dgm:t>
        <a:bodyPr/>
        <a:lstStyle/>
        <a:p>
          <a:endParaRPr lang="en-GB"/>
        </a:p>
      </dgm:t>
    </dgm:pt>
    <dgm:pt modelId="{2AA782EA-6A7F-4922-BD16-D1C75A984DF9}" type="pres">
      <dgm:prSet presAssocID="{37DCCA2C-EF6E-4AC0-A252-4468CA022A9E}" presName="node" presStyleLbl="vennNode1" presStyleIdx="1" presStyleCnt="8">
        <dgm:presLayoutVars>
          <dgm:bulletEnabled val="1"/>
        </dgm:presLayoutVars>
      </dgm:prSet>
      <dgm:spPr/>
      <dgm:t>
        <a:bodyPr/>
        <a:lstStyle/>
        <a:p>
          <a:endParaRPr lang="en-GB"/>
        </a:p>
      </dgm:t>
    </dgm:pt>
    <dgm:pt modelId="{E655789F-9093-43CE-9405-FADA7772F0B5}" type="pres">
      <dgm:prSet presAssocID="{AFFC6D08-942E-4550-A49B-A011956E9123}" presName="node" presStyleLbl="vennNode1" presStyleIdx="2" presStyleCnt="8">
        <dgm:presLayoutVars>
          <dgm:bulletEnabled val="1"/>
        </dgm:presLayoutVars>
      </dgm:prSet>
      <dgm:spPr/>
      <dgm:t>
        <a:bodyPr/>
        <a:lstStyle/>
        <a:p>
          <a:endParaRPr lang="en-GB"/>
        </a:p>
      </dgm:t>
    </dgm:pt>
    <dgm:pt modelId="{5FBB004F-D215-40E7-840B-6F0CE3364B73}" type="pres">
      <dgm:prSet presAssocID="{A97C15F0-9768-46D6-B72F-EA17BF530B5D}" presName="node" presStyleLbl="vennNode1" presStyleIdx="3" presStyleCnt="8">
        <dgm:presLayoutVars>
          <dgm:bulletEnabled val="1"/>
        </dgm:presLayoutVars>
      </dgm:prSet>
      <dgm:spPr/>
      <dgm:t>
        <a:bodyPr/>
        <a:lstStyle/>
        <a:p>
          <a:endParaRPr lang="en-GB"/>
        </a:p>
      </dgm:t>
    </dgm:pt>
    <dgm:pt modelId="{080E66F1-A54E-4F30-B445-853CA825D725}" type="pres">
      <dgm:prSet presAssocID="{989B52DC-76BC-46A1-AD6A-D7E58C1A9BF5}" presName="node" presStyleLbl="vennNode1" presStyleIdx="4" presStyleCnt="8">
        <dgm:presLayoutVars>
          <dgm:bulletEnabled val="1"/>
        </dgm:presLayoutVars>
      </dgm:prSet>
      <dgm:spPr/>
      <dgm:t>
        <a:bodyPr/>
        <a:lstStyle/>
        <a:p>
          <a:endParaRPr lang="en-GB"/>
        </a:p>
      </dgm:t>
    </dgm:pt>
    <dgm:pt modelId="{85A3169B-10D4-450B-8B85-680F9E57AB1C}" type="pres">
      <dgm:prSet presAssocID="{FAFAAB87-61BD-4B1F-BBE7-784698FC8088}" presName="node" presStyleLbl="vennNode1" presStyleIdx="5" presStyleCnt="8">
        <dgm:presLayoutVars>
          <dgm:bulletEnabled val="1"/>
        </dgm:presLayoutVars>
      </dgm:prSet>
      <dgm:spPr/>
      <dgm:t>
        <a:bodyPr/>
        <a:lstStyle/>
        <a:p>
          <a:endParaRPr lang="en-GB"/>
        </a:p>
      </dgm:t>
    </dgm:pt>
    <dgm:pt modelId="{B8EEC8D5-9A68-486B-ACDA-B02A4197E607}" type="pres">
      <dgm:prSet presAssocID="{ADBE6843-5A3C-4FE6-834C-F094829E4E78}" presName="node" presStyleLbl="vennNode1" presStyleIdx="6" presStyleCnt="8">
        <dgm:presLayoutVars>
          <dgm:bulletEnabled val="1"/>
        </dgm:presLayoutVars>
      </dgm:prSet>
      <dgm:spPr/>
      <dgm:t>
        <a:bodyPr/>
        <a:lstStyle/>
        <a:p>
          <a:endParaRPr lang="en-GB"/>
        </a:p>
      </dgm:t>
    </dgm:pt>
    <dgm:pt modelId="{F5EB44C8-EB57-44ED-A107-1605E0D77238}" type="pres">
      <dgm:prSet presAssocID="{326867ED-6A45-475C-8B39-9D481D313A7C}" presName="node" presStyleLbl="vennNode1" presStyleIdx="7" presStyleCnt="8">
        <dgm:presLayoutVars>
          <dgm:bulletEnabled val="1"/>
        </dgm:presLayoutVars>
      </dgm:prSet>
      <dgm:spPr/>
      <dgm:t>
        <a:bodyPr/>
        <a:lstStyle/>
        <a:p>
          <a:endParaRPr lang="en-GB"/>
        </a:p>
      </dgm:t>
    </dgm:pt>
  </dgm:ptLst>
  <dgm:cxnLst>
    <dgm:cxn modelId="{CCFD2A93-6D17-488C-8681-AAF4CED664C4}" srcId="{13CAA29D-03EA-4161-9CC3-EBEE3CA5B6FE}" destId="{ADBE6843-5A3C-4FE6-834C-F094829E4E78}" srcOrd="5" destOrd="0" parTransId="{05ADD75D-F21A-4049-A6BC-1953A1BA5C22}" sibTransId="{E3A930CD-F95D-4D8B-900F-6B39C1418484}"/>
    <dgm:cxn modelId="{894F57BD-5F18-4ABD-80D9-C6DEE83578A7}" srcId="{13CAA29D-03EA-4161-9CC3-EBEE3CA5B6FE}" destId="{989B52DC-76BC-46A1-AD6A-D7E58C1A9BF5}" srcOrd="3" destOrd="0" parTransId="{8B1F4DBD-C13D-4548-9741-9F2FA745F8CA}" sibTransId="{CC183FCD-9C2B-4B60-BF66-6CEF6012C956}"/>
    <dgm:cxn modelId="{7C12AF4D-4C32-D748-9C9C-4FFD2FD2310B}" type="presOf" srcId="{989B52DC-76BC-46A1-AD6A-D7E58C1A9BF5}" destId="{080E66F1-A54E-4F30-B445-853CA825D725}" srcOrd="0" destOrd="0" presId="urn:microsoft.com/office/officeart/2005/8/layout/radial3"/>
    <dgm:cxn modelId="{11426C65-DDBE-8D4F-A741-52BB59205D5E}" type="presOf" srcId="{B9B494E1-374F-4D17-99E6-C5ADFFB770F8}" destId="{70C993A0-0435-45BE-BDD8-7332879F72BD}" srcOrd="0" destOrd="0" presId="urn:microsoft.com/office/officeart/2005/8/layout/radial3"/>
    <dgm:cxn modelId="{03088CF3-2143-4D70-B695-F29C24A3B4BE}" srcId="{13CAA29D-03EA-4161-9CC3-EBEE3CA5B6FE}" destId="{A97C15F0-9768-46D6-B72F-EA17BF530B5D}" srcOrd="2" destOrd="0" parTransId="{4C14CDCA-2363-494D-99D5-9A8E725262D7}" sibTransId="{14D2EC70-4400-4FF7-9A34-91D1EDBA0319}"/>
    <dgm:cxn modelId="{A3B05CC5-E6E0-0B4C-A6BB-041A3B0FD1F5}" type="presOf" srcId="{FAFAAB87-61BD-4B1F-BBE7-784698FC8088}" destId="{85A3169B-10D4-450B-8B85-680F9E57AB1C}" srcOrd="0" destOrd="0" presId="urn:microsoft.com/office/officeart/2005/8/layout/radial3"/>
    <dgm:cxn modelId="{31246D5F-230D-4202-8B1F-E6282F6EAF6C}" srcId="{13CAA29D-03EA-4161-9CC3-EBEE3CA5B6FE}" destId="{37DCCA2C-EF6E-4AC0-A252-4468CA022A9E}" srcOrd="0" destOrd="0" parTransId="{FA6D97CE-50D4-4192-A037-F565C827D3E1}" sibTransId="{C360ECF4-AE64-49B5-8331-19D5E4913E68}"/>
    <dgm:cxn modelId="{2DA717E3-EEA5-1F45-BCC3-F0AA5FFEF928}" type="presOf" srcId="{AFFC6D08-942E-4550-A49B-A011956E9123}" destId="{E655789F-9093-43CE-9405-FADA7772F0B5}" srcOrd="0" destOrd="0" presId="urn:microsoft.com/office/officeart/2005/8/layout/radial3"/>
    <dgm:cxn modelId="{63493FD4-5B07-DA47-9C56-30E9454FF723}" type="presOf" srcId="{13CAA29D-03EA-4161-9CC3-EBEE3CA5B6FE}" destId="{D2DC46E1-25F2-4AB6-9DA5-E96AC02234B4}" srcOrd="0" destOrd="0" presId="urn:microsoft.com/office/officeart/2005/8/layout/radial3"/>
    <dgm:cxn modelId="{237FACB0-8CE3-4EC5-ADD4-67180D800A88}" srcId="{13CAA29D-03EA-4161-9CC3-EBEE3CA5B6FE}" destId="{AFFC6D08-942E-4550-A49B-A011956E9123}" srcOrd="1" destOrd="0" parTransId="{7DFF8FCB-A0CC-4219-9381-DB585DFF366E}" sibTransId="{8BFFC71E-30B6-4FEC-A9EF-890C3F8EAF5D}"/>
    <dgm:cxn modelId="{0BA4F1BD-0254-F147-969E-660A1F3E3685}" type="presOf" srcId="{326867ED-6A45-475C-8B39-9D481D313A7C}" destId="{F5EB44C8-EB57-44ED-A107-1605E0D77238}" srcOrd="0" destOrd="0" presId="urn:microsoft.com/office/officeart/2005/8/layout/radial3"/>
    <dgm:cxn modelId="{B4F87308-3BA2-BE4F-93D3-315C37BF28C2}" type="presOf" srcId="{37DCCA2C-EF6E-4AC0-A252-4468CA022A9E}" destId="{2AA782EA-6A7F-4922-BD16-D1C75A984DF9}" srcOrd="0" destOrd="0" presId="urn:microsoft.com/office/officeart/2005/8/layout/radial3"/>
    <dgm:cxn modelId="{F3E0BDF3-C388-41B9-9EB1-7BBA55FF9400}" srcId="{13CAA29D-03EA-4161-9CC3-EBEE3CA5B6FE}" destId="{326867ED-6A45-475C-8B39-9D481D313A7C}" srcOrd="6" destOrd="0" parTransId="{5CBA1CC6-4A0D-4E28-BC74-5CB0C98EE930}" sibTransId="{645F014C-94CF-4AF5-B626-8931E2679537}"/>
    <dgm:cxn modelId="{1B3EB863-132D-5945-85BC-DB3619CF57AC}" type="presOf" srcId="{ADBE6843-5A3C-4FE6-834C-F094829E4E78}" destId="{B8EEC8D5-9A68-486B-ACDA-B02A4197E607}" srcOrd="0" destOrd="0" presId="urn:microsoft.com/office/officeart/2005/8/layout/radial3"/>
    <dgm:cxn modelId="{D3083CFA-9372-F542-B66F-47A68AE55BE1}" type="presOf" srcId="{A97C15F0-9768-46D6-B72F-EA17BF530B5D}" destId="{5FBB004F-D215-40E7-840B-6F0CE3364B73}" srcOrd="0" destOrd="0" presId="urn:microsoft.com/office/officeart/2005/8/layout/radial3"/>
    <dgm:cxn modelId="{AA0CBADA-1107-46C1-90E0-01170EB40C04}" srcId="{B9B494E1-374F-4D17-99E6-C5ADFFB770F8}" destId="{13CAA29D-03EA-4161-9CC3-EBEE3CA5B6FE}" srcOrd="0" destOrd="0" parTransId="{0E8A7F30-EABC-49A3-B17F-E82129356C98}" sibTransId="{C7F5B3F6-C552-4C0F-BCE8-EF931A69583A}"/>
    <dgm:cxn modelId="{AE22BE01-21CB-4F23-9DBD-A2B031556025}" srcId="{13CAA29D-03EA-4161-9CC3-EBEE3CA5B6FE}" destId="{FAFAAB87-61BD-4B1F-BBE7-784698FC8088}" srcOrd="4" destOrd="0" parTransId="{2EEA5353-FFE8-4DFF-84B9-3A936D263FA7}" sibTransId="{E1F4099F-DF81-4CC6-9CC4-2D82E858A0F3}"/>
    <dgm:cxn modelId="{1711152B-CE89-6349-A06B-F388D91EDCD3}" type="presParOf" srcId="{70C993A0-0435-45BE-BDD8-7332879F72BD}" destId="{75B3C367-0F3C-4D5F-BADE-1B15E91B8A19}" srcOrd="0" destOrd="0" presId="urn:microsoft.com/office/officeart/2005/8/layout/radial3"/>
    <dgm:cxn modelId="{59110553-95C4-C145-A24C-B4C7B0E7F8B8}" type="presParOf" srcId="{75B3C367-0F3C-4D5F-BADE-1B15E91B8A19}" destId="{D2DC46E1-25F2-4AB6-9DA5-E96AC02234B4}" srcOrd="0" destOrd="0" presId="urn:microsoft.com/office/officeart/2005/8/layout/radial3"/>
    <dgm:cxn modelId="{1474D09E-A157-C14B-B3D6-FBBABEDAB8DF}" type="presParOf" srcId="{75B3C367-0F3C-4D5F-BADE-1B15E91B8A19}" destId="{2AA782EA-6A7F-4922-BD16-D1C75A984DF9}" srcOrd="1" destOrd="0" presId="urn:microsoft.com/office/officeart/2005/8/layout/radial3"/>
    <dgm:cxn modelId="{992037D8-16AC-A64D-8CD9-C2BFBE4FEA21}" type="presParOf" srcId="{75B3C367-0F3C-4D5F-BADE-1B15E91B8A19}" destId="{E655789F-9093-43CE-9405-FADA7772F0B5}" srcOrd="2" destOrd="0" presId="urn:microsoft.com/office/officeart/2005/8/layout/radial3"/>
    <dgm:cxn modelId="{E8190357-7BC9-034A-9C4A-2128ABB3118B}" type="presParOf" srcId="{75B3C367-0F3C-4D5F-BADE-1B15E91B8A19}" destId="{5FBB004F-D215-40E7-840B-6F0CE3364B73}" srcOrd="3" destOrd="0" presId="urn:microsoft.com/office/officeart/2005/8/layout/radial3"/>
    <dgm:cxn modelId="{D530A218-FBE2-9F46-B953-9502D29243EE}" type="presParOf" srcId="{75B3C367-0F3C-4D5F-BADE-1B15E91B8A19}" destId="{080E66F1-A54E-4F30-B445-853CA825D725}" srcOrd="4" destOrd="0" presId="urn:microsoft.com/office/officeart/2005/8/layout/radial3"/>
    <dgm:cxn modelId="{2B808697-22E0-9747-AFE1-890E740C8F57}" type="presParOf" srcId="{75B3C367-0F3C-4D5F-BADE-1B15E91B8A19}" destId="{85A3169B-10D4-450B-8B85-680F9E57AB1C}" srcOrd="5" destOrd="0" presId="urn:microsoft.com/office/officeart/2005/8/layout/radial3"/>
    <dgm:cxn modelId="{6BCC8603-5358-0047-83C7-C79179457E93}" type="presParOf" srcId="{75B3C367-0F3C-4D5F-BADE-1B15E91B8A19}" destId="{B8EEC8D5-9A68-486B-ACDA-B02A4197E607}" srcOrd="6" destOrd="0" presId="urn:microsoft.com/office/officeart/2005/8/layout/radial3"/>
    <dgm:cxn modelId="{8D293963-5006-EF48-9606-D66884DE7907}" type="presParOf" srcId="{75B3C367-0F3C-4D5F-BADE-1B15E91B8A19}" destId="{F5EB44C8-EB57-44ED-A107-1605E0D77238}"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C46E1-25F2-4AB6-9DA5-E96AC02234B4}">
      <dsp:nvSpPr>
        <dsp:cNvPr id="0" name=""/>
        <dsp:cNvSpPr/>
      </dsp:nvSpPr>
      <dsp:spPr>
        <a:xfrm>
          <a:off x="1000138" y="1643078"/>
          <a:ext cx="2540374" cy="2540374"/>
        </a:xfrm>
        <a:prstGeom prst="ellipse">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lightRig rig="morning" dir="t"/>
        </a:scene3d>
        <a:sp3d prstMaterial="dkEdge">
          <a:bevelT w="120650" h="38100" prst="relaxedInset"/>
          <a:bevelB prst="relaxedInset"/>
        </a:sp3d>
      </dsp:spPr>
      <dsp:style>
        <a:lnRef idx="0">
          <a:scrgbClr r="0" g="0" b="0"/>
        </a:lnRef>
        <a:fillRef idx="3">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b="1" kern="1200" dirty="0" err="1" smtClean="0">
              <a:solidFill>
                <a:srgbClr val="0B5EB1"/>
              </a:solidFill>
            </a:rPr>
            <a:t>HealthTerm</a:t>
          </a:r>
          <a:r>
            <a:rPr lang="en-GB" sz="2500" b="1" kern="1200" dirty="0" smtClean="0">
              <a:solidFill>
                <a:srgbClr val="0B5EB1"/>
              </a:solidFill>
            </a:rPr>
            <a:t> terminology &amp; classification server</a:t>
          </a:r>
          <a:endParaRPr lang="en-GB" sz="2500" b="1" kern="1200" dirty="0">
            <a:solidFill>
              <a:srgbClr val="0B5EB1"/>
            </a:solidFill>
          </a:endParaRPr>
        </a:p>
      </dsp:txBody>
      <dsp:txXfrm>
        <a:off x="1372167" y="2015107"/>
        <a:ext cx="1796316" cy="1796316"/>
      </dsp:txXfrm>
    </dsp:sp>
    <dsp:sp modelId="{2AA782EA-6A7F-4922-BD16-D1C75A984DF9}">
      <dsp:nvSpPr>
        <dsp:cNvPr id="0" name=""/>
        <dsp:cNvSpPr/>
      </dsp:nvSpPr>
      <dsp:spPr>
        <a:xfrm>
          <a:off x="1615203" y="613369"/>
          <a:ext cx="1270187" cy="1270187"/>
        </a:xfrm>
        <a:prstGeom prst="ellipse">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lightRig rig="morning" dir="t"/>
        </a:scene3d>
        <a:sp3d prstMaterial="dkEdge">
          <a:bevelT w="120650" h="38100" prst="relaxedInset"/>
          <a:bevelB prst="relaxedInset"/>
        </a:sp3d>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bg1"/>
              </a:solidFill>
            </a:rPr>
            <a:t>Request &amp; Editing</a:t>
          </a:r>
          <a:endParaRPr lang="en-GB" sz="1300" b="1" kern="1200" dirty="0">
            <a:solidFill>
              <a:schemeClr val="bg1"/>
            </a:solidFill>
          </a:endParaRPr>
        </a:p>
      </dsp:txBody>
      <dsp:txXfrm>
        <a:off x="1801218" y="799384"/>
        <a:ext cx="898157" cy="898157"/>
      </dsp:txXfrm>
    </dsp:sp>
    <dsp:sp modelId="{E655789F-9093-43CE-9405-FADA7772F0B5}">
      <dsp:nvSpPr>
        <dsp:cNvPr id="0" name=""/>
        <dsp:cNvSpPr/>
      </dsp:nvSpPr>
      <dsp:spPr>
        <a:xfrm>
          <a:off x="2909370" y="1236607"/>
          <a:ext cx="1270187" cy="1270187"/>
        </a:xfrm>
        <a:prstGeom prst="ellipse">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lightRig rig="morning" dir="t"/>
        </a:scene3d>
        <a:sp3d prstMaterial="dkEdge">
          <a:bevelT w="120650" h="38100" prst="relaxedInset"/>
          <a:bevelB prst="relaxedInset"/>
        </a:sp3d>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bg1"/>
              </a:solidFill>
            </a:rPr>
            <a:t>Subset</a:t>
          </a:r>
          <a:endParaRPr lang="en-GB" sz="1300" b="1" kern="1200" dirty="0">
            <a:solidFill>
              <a:schemeClr val="bg1"/>
            </a:solidFill>
          </a:endParaRPr>
        </a:p>
      </dsp:txBody>
      <dsp:txXfrm>
        <a:off x="3095385" y="1422622"/>
        <a:ext cx="898157" cy="898157"/>
      </dsp:txXfrm>
    </dsp:sp>
    <dsp:sp modelId="{5FBB004F-D215-40E7-840B-6F0CE3364B73}">
      <dsp:nvSpPr>
        <dsp:cNvPr id="0" name=""/>
        <dsp:cNvSpPr/>
      </dsp:nvSpPr>
      <dsp:spPr>
        <a:xfrm>
          <a:off x="3229002" y="2637009"/>
          <a:ext cx="1270187" cy="1270187"/>
        </a:xfrm>
        <a:prstGeom prst="ellipse">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lightRig rig="morning" dir="t"/>
        </a:scene3d>
        <a:sp3d prstMaterial="dkEdge">
          <a:bevelT w="120650" h="38100" prst="relaxedInset"/>
          <a:bevelB prst="relaxedInset"/>
        </a:sp3d>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bg1"/>
              </a:solidFill>
            </a:rPr>
            <a:t>Distribution</a:t>
          </a:r>
          <a:endParaRPr lang="en-GB" sz="1300" b="1" kern="1200" dirty="0">
            <a:solidFill>
              <a:schemeClr val="bg1"/>
            </a:solidFill>
          </a:endParaRPr>
        </a:p>
      </dsp:txBody>
      <dsp:txXfrm>
        <a:off x="3415017" y="2823024"/>
        <a:ext cx="898157" cy="898157"/>
      </dsp:txXfrm>
    </dsp:sp>
    <dsp:sp modelId="{080E66F1-A54E-4F30-B445-853CA825D725}">
      <dsp:nvSpPr>
        <dsp:cNvPr id="0" name=""/>
        <dsp:cNvSpPr/>
      </dsp:nvSpPr>
      <dsp:spPr>
        <a:xfrm>
          <a:off x="2333411" y="3760045"/>
          <a:ext cx="1270187" cy="1270187"/>
        </a:xfrm>
        <a:prstGeom prst="ellipse">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lightRig rig="morning" dir="t"/>
        </a:scene3d>
        <a:sp3d prstMaterial="dkEdge">
          <a:bevelT w="120650" h="38100" prst="relaxedInset"/>
          <a:bevelB prst="relaxedInset"/>
        </a:sp3d>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bg1"/>
              </a:solidFill>
            </a:rPr>
            <a:t>Translation</a:t>
          </a:r>
          <a:endParaRPr lang="en-GB" sz="1300" b="1" kern="1200" dirty="0">
            <a:solidFill>
              <a:schemeClr val="bg1"/>
            </a:solidFill>
          </a:endParaRPr>
        </a:p>
      </dsp:txBody>
      <dsp:txXfrm>
        <a:off x="2519426" y="3946060"/>
        <a:ext cx="898157" cy="898157"/>
      </dsp:txXfrm>
    </dsp:sp>
    <dsp:sp modelId="{85A3169B-10D4-450B-8B85-680F9E57AB1C}">
      <dsp:nvSpPr>
        <dsp:cNvPr id="0" name=""/>
        <dsp:cNvSpPr/>
      </dsp:nvSpPr>
      <dsp:spPr>
        <a:xfrm>
          <a:off x="896995" y="3760045"/>
          <a:ext cx="1270187" cy="1270187"/>
        </a:xfrm>
        <a:prstGeom prst="ellipse">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lightRig rig="morning" dir="t"/>
        </a:scene3d>
        <a:sp3d prstMaterial="dkEdge">
          <a:bevelT w="120650" h="38100" prst="relaxedInset"/>
          <a:bevelB prst="relaxedInset"/>
        </a:sp3d>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bg1"/>
              </a:solidFill>
            </a:rPr>
            <a:t>Qualification</a:t>
          </a:r>
          <a:endParaRPr lang="en-GB" sz="1200" b="1" kern="1200" dirty="0">
            <a:solidFill>
              <a:schemeClr val="bg1"/>
            </a:solidFill>
          </a:endParaRPr>
        </a:p>
      </dsp:txBody>
      <dsp:txXfrm>
        <a:off x="1083010" y="3946060"/>
        <a:ext cx="898157" cy="898157"/>
      </dsp:txXfrm>
    </dsp:sp>
    <dsp:sp modelId="{B8EEC8D5-9A68-486B-ACDA-B02A4197E607}">
      <dsp:nvSpPr>
        <dsp:cNvPr id="0" name=""/>
        <dsp:cNvSpPr/>
      </dsp:nvSpPr>
      <dsp:spPr>
        <a:xfrm>
          <a:off x="1403" y="2637009"/>
          <a:ext cx="1270187" cy="1270187"/>
        </a:xfrm>
        <a:prstGeom prst="ellipse">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lightRig rig="morning" dir="t"/>
        </a:scene3d>
        <a:sp3d prstMaterial="dkEdge">
          <a:bevelT w="120650" h="38100" prst="relaxedInset"/>
          <a:bevelB prst="relaxedInset"/>
        </a:sp3d>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bg1"/>
              </a:solidFill>
            </a:rPr>
            <a:t>Mapping</a:t>
          </a:r>
          <a:endParaRPr lang="en-GB" sz="1300" b="1" kern="1200" dirty="0">
            <a:solidFill>
              <a:schemeClr val="bg1"/>
            </a:solidFill>
          </a:endParaRPr>
        </a:p>
      </dsp:txBody>
      <dsp:txXfrm>
        <a:off x="187418" y="2823024"/>
        <a:ext cx="898157" cy="898157"/>
      </dsp:txXfrm>
    </dsp:sp>
    <dsp:sp modelId="{F5EB44C8-EB57-44ED-A107-1605E0D77238}">
      <dsp:nvSpPr>
        <dsp:cNvPr id="0" name=""/>
        <dsp:cNvSpPr/>
      </dsp:nvSpPr>
      <dsp:spPr>
        <a:xfrm>
          <a:off x="321036" y="1236607"/>
          <a:ext cx="1270187" cy="1270187"/>
        </a:xfrm>
        <a:prstGeom prst="ellipse">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lightRig rig="morning" dir="t"/>
        </a:scene3d>
        <a:sp3d prstMaterial="dkEdge">
          <a:bevelT w="120650" h="38100" prst="relaxedInset"/>
          <a:bevelB prst="relaxedInset"/>
        </a:sp3d>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bg1"/>
              </a:solidFill>
            </a:rPr>
            <a:t>Concept Browser</a:t>
          </a:r>
          <a:endParaRPr lang="en-GB" sz="1300" b="1" kern="1200" dirty="0">
            <a:solidFill>
              <a:schemeClr val="bg1"/>
            </a:solidFill>
          </a:endParaRPr>
        </a:p>
      </dsp:txBody>
      <dsp:txXfrm>
        <a:off x="507051" y="1422622"/>
        <a:ext cx="898157" cy="89815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8F79DBB9-BBCB-4358-90C6-94424170BF39}" type="datetimeFigureOut">
              <a:rPr lang="en-US" smtClean="0"/>
              <a:t>14/05/14</a:t>
            </a:fld>
            <a:endParaRPr lang="en-US"/>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C76A9F13-BA9A-4D8A-B94D-4D4F1659A744}" type="slidenum">
              <a:rPr lang="en-US" smtClean="0"/>
              <a:t>‹#›</a:t>
            </a:fld>
            <a:endParaRPr lang="en-US"/>
          </a:p>
        </p:txBody>
      </p:sp>
    </p:spTree>
    <p:extLst>
      <p:ext uri="{BB962C8B-B14F-4D97-AF65-F5344CB8AC3E}">
        <p14:creationId xmlns:p14="http://schemas.microsoft.com/office/powerpoint/2010/main" val="284651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A7E09BF4-4D90-4BFF-9C93-4D1126B3F8A3}" type="datetimeFigureOut">
              <a:rPr lang="en-US" smtClean="0"/>
              <a:t>14/05/14</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7E95DD84-0619-4135-89C5-A9C50BD2E7FA}" type="slidenum">
              <a:rPr lang="en-US" smtClean="0"/>
              <a:t>‹#›</a:t>
            </a:fld>
            <a:endParaRPr lang="en-US"/>
          </a:p>
        </p:txBody>
      </p:sp>
    </p:spTree>
    <p:extLst>
      <p:ext uri="{BB962C8B-B14F-4D97-AF65-F5344CB8AC3E}">
        <p14:creationId xmlns:p14="http://schemas.microsoft.com/office/powerpoint/2010/main" val="75645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bwMode="auto">
          <a:noFill/>
          <a:ln>
            <a:solidFill>
              <a:srgbClr val="000000"/>
            </a:solidFill>
            <a:miter lim="800000"/>
            <a:headEnd/>
            <a:tailEnd/>
          </a:ln>
        </p:spPr>
      </p:sp>
      <p:sp>
        <p:nvSpPr>
          <p:cNvPr id="1331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lIns="91431" tIns="45716" rIns="91431" bIns="45716" numCol="1" anchor="t" anchorCtr="0" compatLnSpc="1">
            <a:prstTxWarp prst="textNoShape">
              <a:avLst/>
            </a:prstTxWarp>
          </a:bodyPr>
          <a:lstStyle/>
          <a:p>
            <a:endParaRPr lang="en-US" smtClean="0"/>
          </a:p>
        </p:txBody>
      </p:sp>
      <p:sp>
        <p:nvSpPr>
          <p:cNvPr id="21508" name="Date Placeholder 3"/>
          <p:cNvSpPr txBox="1">
            <a:spLocks noGrp="1"/>
          </p:cNvSpPr>
          <p:nvPr/>
        </p:nvSpPr>
        <p:spPr bwMode="auto">
          <a:xfrm>
            <a:off x="3854939" y="0"/>
            <a:ext cx="2949099" cy="496967"/>
          </a:xfrm>
          <a:prstGeom prst="rect">
            <a:avLst/>
          </a:prstGeom>
          <a:noFill/>
          <a:ln w="9525">
            <a:noFill/>
            <a:miter lim="800000"/>
            <a:headEnd/>
            <a:tailEnd/>
          </a:ln>
        </p:spPr>
        <p:txBody>
          <a:bodyPr lIns="91431" tIns="45716" rIns="91431" bIns="45716"/>
          <a:lstStyle/>
          <a:p>
            <a:pPr algn="r"/>
            <a:fld id="{C22B35E2-1668-49D1-9AB1-BE122C6CD300}" type="datetime1">
              <a:rPr lang="en-US" sz="1200"/>
              <a:pPr algn="r"/>
              <a:t>14/05/14</a:t>
            </a:fld>
            <a:endParaRPr lang="en-US" sz="1200"/>
          </a:p>
        </p:txBody>
      </p:sp>
      <p:sp>
        <p:nvSpPr>
          <p:cNvPr id="21509" name="Slide Number Placeholder 4"/>
          <p:cNvSpPr txBox="1">
            <a:spLocks noGrp="1"/>
          </p:cNvSpPr>
          <p:nvPr/>
        </p:nvSpPr>
        <p:spPr bwMode="auto">
          <a:xfrm>
            <a:off x="3854939" y="9440646"/>
            <a:ext cx="2949099" cy="496967"/>
          </a:xfrm>
          <a:prstGeom prst="rect">
            <a:avLst/>
          </a:prstGeom>
          <a:noFill/>
          <a:ln w="9525">
            <a:noFill/>
            <a:miter lim="800000"/>
            <a:headEnd/>
            <a:tailEnd/>
          </a:ln>
        </p:spPr>
        <p:txBody>
          <a:bodyPr lIns="91431" tIns="45716" rIns="91431" bIns="45716" anchor="b"/>
          <a:lstStyle/>
          <a:p>
            <a:pPr algn="r"/>
            <a:fld id="{B2E0C4F4-0CD1-43E8-B701-9D0A9813AE9B}" type="slidenum">
              <a:rPr lang="en-US" sz="1200"/>
              <a:pPr algn="r"/>
              <a:t>20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4800"/>
            </a:lvl1pPr>
          </a:lstStyle>
          <a:p>
            <a:r>
              <a:rPr lang="da-DK"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82D2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dirty="0"/>
          </a:p>
        </p:txBody>
      </p:sp>
      <p:sp>
        <p:nvSpPr>
          <p:cNvPr id="4" name="Date Placeholder 3"/>
          <p:cNvSpPr>
            <a:spLocks noGrp="1"/>
          </p:cNvSpPr>
          <p:nvPr>
            <p:ph type="dt" sz="half" idx="10"/>
          </p:nvPr>
        </p:nvSpPr>
        <p:spPr>
          <a:xfrm>
            <a:off x="1331640" y="6309320"/>
            <a:ext cx="2133600" cy="365125"/>
          </a:xfrm>
        </p:spPr>
        <p:txBody>
          <a:bodyPr/>
          <a:lstStyle/>
          <a:p>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tartseite">
    <p:spTree>
      <p:nvGrpSpPr>
        <p:cNvPr id="1" name=""/>
        <p:cNvGrpSpPr/>
        <p:nvPr/>
      </p:nvGrpSpPr>
      <p:grpSpPr>
        <a:xfrm>
          <a:off x="0" y="0"/>
          <a:ext cx="0" cy="0"/>
          <a:chOff x="0" y="0"/>
          <a:chExt cx="0" cy="0"/>
        </a:xfrm>
      </p:grpSpPr>
      <p:pic>
        <p:nvPicPr>
          <p:cNvPr id="2" name="Picture 11" descr="sujet03.jpg                                                    000013E0BOBdesign G4                   BBB9E876:"/>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pic>
        <p:nvPicPr>
          <p:cNvPr id="3" name="Picture 7" descr="sujet01.jpg                                                    000013E0BOBdesign G4                   BBB9E876:"/>
          <p:cNvPicPr>
            <a:picLocks noChangeAspect="1" noChangeArrowheads="1"/>
          </p:cNvPicPr>
          <p:nvPr/>
        </p:nvPicPr>
        <p:blipFill>
          <a:blip r:embed="rId3" cstate="print"/>
          <a:srcRect/>
          <a:stretch>
            <a:fillRect/>
          </a:stretch>
        </p:blipFill>
        <p:spPr bwMode="auto">
          <a:xfrm>
            <a:off x="0" y="0"/>
            <a:ext cx="9140825" cy="6854825"/>
          </a:xfrm>
          <a:prstGeom prst="rect">
            <a:avLst/>
          </a:prstGeom>
          <a:noFill/>
          <a:ln w="9525">
            <a:noFill/>
            <a:miter lim="800000"/>
            <a:headEnd/>
            <a:tailEnd/>
          </a:ln>
        </p:spPr>
      </p:pic>
      <p:sp>
        <p:nvSpPr>
          <p:cNvPr id="4" name="Datumsplatzhalter 3"/>
          <p:cNvSpPr txBox="1">
            <a:spLocks noGrp="1"/>
          </p:cNvSpPr>
          <p:nvPr userDrawn="1"/>
        </p:nvSpPr>
        <p:spPr>
          <a:xfrm>
            <a:off x="214313" y="285750"/>
            <a:ext cx="1143000" cy="365125"/>
          </a:xfrm>
          <a:prstGeom prst="rect">
            <a:avLst/>
          </a:prstGeom>
          <a:noFill/>
        </p:spPr>
        <p:txBody>
          <a:bodyPr anchor="ctr"/>
          <a:lstStyle/>
          <a:p>
            <a:pPr fontAlgn="auto">
              <a:spcBef>
                <a:spcPts val="0"/>
              </a:spcBef>
              <a:spcAft>
                <a:spcPts val="0"/>
              </a:spcAft>
              <a:defRPr/>
            </a:pPr>
            <a:fld id="{A9AEE5A3-8EC6-43AA-9320-C96F52C1F995}" type="datetime1">
              <a:rPr lang="de-DE" sz="1200">
                <a:solidFill>
                  <a:schemeClr val="tx1">
                    <a:tint val="75000"/>
                  </a:schemeClr>
                </a:solidFill>
                <a:latin typeface="+mn-lt"/>
                <a:cs typeface="+mn-cs"/>
              </a:rPr>
              <a:pPr fontAlgn="auto">
                <a:spcBef>
                  <a:spcPts val="0"/>
                </a:spcBef>
                <a:spcAft>
                  <a:spcPts val="0"/>
                </a:spcAft>
                <a:defRPr/>
              </a:pPr>
              <a:t>14/05/14</a:t>
            </a:fld>
            <a:endParaRPr lang="de-AT" sz="1200" dirty="0">
              <a:solidFill>
                <a:schemeClr val="tx1">
                  <a:tint val="75000"/>
                </a:schemeClr>
              </a:solidFill>
              <a:latin typeface="+mn-lt"/>
              <a:cs typeface="+mn-cs"/>
            </a:endParaRPr>
          </a:p>
        </p:txBody>
      </p:sp>
      <p:sp>
        <p:nvSpPr>
          <p:cNvPr id="5" name="Foliennummernplatzhalter 4"/>
          <p:cNvSpPr txBox="1">
            <a:spLocks noGrp="1"/>
          </p:cNvSpPr>
          <p:nvPr userDrawn="1"/>
        </p:nvSpPr>
        <p:spPr>
          <a:xfrm>
            <a:off x="5786438" y="285750"/>
            <a:ext cx="1062037" cy="365125"/>
          </a:xfrm>
          <a:prstGeom prst="rect">
            <a:avLst/>
          </a:prstGeom>
          <a:noFill/>
        </p:spPr>
        <p:txBody>
          <a:bodyPr anchor="ctr"/>
          <a:lstStyle/>
          <a:p>
            <a:pPr algn="r" fontAlgn="auto">
              <a:spcBef>
                <a:spcPts val="0"/>
              </a:spcBef>
              <a:spcAft>
                <a:spcPts val="0"/>
              </a:spcAft>
              <a:defRPr/>
            </a:pPr>
            <a:r>
              <a:rPr lang="de-AT" sz="1200">
                <a:solidFill>
                  <a:schemeClr val="tx1">
                    <a:tint val="75000"/>
                  </a:schemeClr>
                </a:solidFill>
                <a:latin typeface="+mn-lt"/>
                <a:cs typeface="+mn-cs"/>
              </a:rPr>
              <a:t>Page </a:t>
            </a:r>
            <a:fld id="{B2FC78A9-B087-4961-8CD6-81766DFFC4EA}" type="slidenum">
              <a:rPr lang="de-AT" sz="1200">
                <a:solidFill>
                  <a:schemeClr val="tx1">
                    <a:tint val="75000"/>
                  </a:schemeClr>
                </a:solidFill>
                <a:latin typeface="+mn-lt"/>
                <a:cs typeface="+mn-cs"/>
              </a:rPr>
              <a:pPr algn="r" fontAlgn="auto">
                <a:spcBef>
                  <a:spcPts val="0"/>
                </a:spcBef>
                <a:spcAft>
                  <a:spcPts val="0"/>
                </a:spcAft>
                <a:defRPr/>
              </a:pPr>
              <a:t>‹#›</a:t>
            </a:fld>
            <a:endParaRPr lang="de-AT" sz="1200">
              <a:solidFill>
                <a:schemeClr val="tx1">
                  <a:tint val="75000"/>
                </a:schemeClr>
              </a:solidFill>
              <a:latin typeface="+mn-lt"/>
              <a:cs typeface="+mn-cs"/>
            </a:endParaRPr>
          </a:p>
        </p:txBody>
      </p:sp>
      <p:sp>
        <p:nvSpPr>
          <p:cNvPr id="6" name="Fußzeilenplatzhalter 5"/>
          <p:cNvSpPr txBox="1">
            <a:spLocks noGrp="1"/>
          </p:cNvSpPr>
          <p:nvPr userDrawn="1"/>
        </p:nvSpPr>
        <p:spPr bwMode="auto">
          <a:xfrm>
            <a:off x="1571625" y="285750"/>
            <a:ext cx="4000500" cy="365125"/>
          </a:xfrm>
          <a:prstGeom prst="rect">
            <a:avLst/>
          </a:prstGeom>
          <a:noFill/>
          <a:ln w="9525">
            <a:noFill/>
            <a:miter lim="800000"/>
            <a:headEnd/>
            <a:tailEnd/>
          </a:ln>
        </p:spPr>
        <p:txBody>
          <a:bodyPr anchor="ctr"/>
          <a:lstStyle/>
          <a:p>
            <a:pPr algn="ctr"/>
            <a:r>
              <a:rPr lang="da-DK" sz="1200">
                <a:solidFill>
                  <a:srgbClr val="898989"/>
                </a:solidFill>
                <a:latin typeface="Calibri" pitchFamily="34" charset="0"/>
              </a:rPr>
              <a:t>epSOS reference terminology </a:t>
            </a:r>
            <a:r>
              <a:rPr lang="en-US" sz="1200">
                <a:solidFill>
                  <a:srgbClr val="898989"/>
                </a:solidFill>
                <a:latin typeface="Calibri" pitchFamily="34" charset="0"/>
              </a:rPr>
              <a:t>– The semantic group</a:t>
            </a:r>
            <a:endParaRPr lang="de-AT" sz="1200">
              <a:solidFill>
                <a:srgbClr val="898989"/>
              </a:solidFill>
              <a:latin typeface="Calibri" pitchFamily="34" charset="0"/>
            </a:endParaRPr>
          </a:p>
        </p:txBody>
      </p:sp>
    </p:spTree>
    <p:extLst>
      <p:ext uri="{BB962C8B-B14F-4D97-AF65-F5344CB8AC3E}">
        <p14:creationId xmlns:p14="http://schemas.microsoft.com/office/powerpoint/2010/main" val="17530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seite">
    <p:spTree>
      <p:nvGrpSpPr>
        <p:cNvPr id="1" name=""/>
        <p:cNvGrpSpPr/>
        <p:nvPr/>
      </p:nvGrpSpPr>
      <p:grpSpPr>
        <a:xfrm>
          <a:off x="0" y="0"/>
          <a:ext cx="0" cy="0"/>
          <a:chOff x="0" y="0"/>
          <a:chExt cx="0" cy="0"/>
        </a:xfrm>
      </p:grpSpPr>
      <p:sp>
        <p:nvSpPr>
          <p:cNvPr id="2" name="Titel 1"/>
          <p:cNvSpPr>
            <a:spLocks noGrp="1"/>
          </p:cNvSpPr>
          <p:nvPr>
            <p:ph type="title"/>
          </p:nvPr>
        </p:nvSpPr>
        <p:spPr>
          <a:xfrm>
            <a:off x="357158" y="928670"/>
            <a:ext cx="8229600" cy="511156"/>
          </a:xfrm>
          <a:prstGeom prst="rect">
            <a:avLst/>
          </a:prstGeom>
        </p:spPr>
        <p:txBody>
          <a:bodyPr/>
          <a:lstStyle>
            <a:lvl1pPr algn="l">
              <a:defRPr sz="3300">
                <a:solidFill>
                  <a:srgbClr val="2382C0"/>
                </a:solidFill>
                <a:latin typeface="Helvetica Neue"/>
              </a:defRPr>
            </a:lvl1pPr>
          </a:lstStyle>
          <a:p>
            <a:r>
              <a:rPr lang="de-DE" smtClean="0"/>
              <a:t>Titelmasterformat durch Klicken bearbeiten</a:t>
            </a:r>
            <a:endParaRPr lang="de-AT" dirty="0"/>
          </a:p>
        </p:txBody>
      </p:sp>
      <p:sp>
        <p:nvSpPr>
          <p:cNvPr id="3" name="Inhaltsplatzhalter 2"/>
          <p:cNvSpPr>
            <a:spLocks noGrp="1"/>
          </p:cNvSpPr>
          <p:nvPr>
            <p:ph sz="half" idx="1"/>
          </p:nvPr>
        </p:nvSpPr>
        <p:spPr>
          <a:xfrm>
            <a:off x="357158" y="2357430"/>
            <a:ext cx="8215370" cy="3768733"/>
          </a:xfrm>
          <a:prstGeom prst="rect">
            <a:avLst/>
          </a:prstGeom>
        </p:spPr>
        <p:txBody>
          <a:bodyPr/>
          <a:lstStyle>
            <a:lvl1pPr>
              <a:defRPr sz="2000">
                <a:latin typeface="Helvetica"/>
              </a:defRPr>
            </a:lvl1pPr>
            <a:lvl2pPr>
              <a:defRPr sz="1800">
                <a:latin typeface="Helvetica"/>
              </a:defRPr>
            </a:lvl2pPr>
            <a:lvl3pPr>
              <a:defRPr sz="1600">
                <a:latin typeface="Helvetica"/>
              </a:defRPr>
            </a:lvl3pPr>
            <a:lvl4pPr>
              <a:defRPr sz="1600">
                <a:latin typeface="Helvetica"/>
              </a:defRPr>
            </a:lvl4pPr>
            <a:lvl5pPr>
              <a:defRPr sz="1400">
                <a:latin typeface="Helvetica"/>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9" name="Inhaltsplatzhalter 8"/>
          <p:cNvSpPr>
            <a:spLocks noGrp="1"/>
          </p:cNvSpPr>
          <p:nvPr>
            <p:ph sz="quarter" idx="13"/>
          </p:nvPr>
        </p:nvSpPr>
        <p:spPr>
          <a:xfrm>
            <a:off x="357188" y="1571625"/>
            <a:ext cx="8215312" cy="428625"/>
          </a:xfrm>
          <a:prstGeom prst="rect">
            <a:avLst/>
          </a:prstGeom>
        </p:spPr>
        <p:txBody>
          <a:bodyPr/>
          <a:lstStyle>
            <a:lvl1pPr>
              <a:buNone/>
              <a:defRPr sz="1800" b="1">
                <a:solidFill>
                  <a:srgbClr val="D3031C"/>
                </a:solidFill>
                <a:latin typeface="Helvetica Neue"/>
              </a:defRPr>
            </a:lvl1pPr>
          </a:lstStyle>
          <a:p>
            <a:pPr lvl="0"/>
            <a:r>
              <a:rPr lang="de-DE" smtClean="0"/>
              <a:t>Textmasterformate durch Klicken bearbeiten</a:t>
            </a:r>
          </a:p>
        </p:txBody>
      </p:sp>
    </p:spTree>
    <p:extLst>
      <p:ext uri="{BB962C8B-B14F-4D97-AF65-F5344CB8AC3E}">
        <p14:creationId xmlns:p14="http://schemas.microsoft.com/office/powerpoint/2010/main" val="168911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233A1D38-DA38-44E3-B5AD-050324DCB88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i="0" cap="all">
                <a:solidFill>
                  <a:srgbClr val="82B716"/>
                </a:solidFill>
              </a:defRPr>
            </a:lvl1pPr>
          </a:lstStyle>
          <a:p>
            <a:r>
              <a:rPr lang="da-DK"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251520" y="1600200"/>
            <a:ext cx="4244280" cy="4525963"/>
          </a:xfrm>
        </p:spPr>
        <p:txBody>
          <a:bodyPr/>
          <a:lstStyle>
            <a:lvl1pPr>
              <a:defRPr sz="2800">
                <a:solidFill>
                  <a:srgbClr val="282D2C"/>
                </a:solidFill>
              </a:defRPr>
            </a:lvl1pPr>
            <a:lvl2pPr>
              <a:defRPr sz="2400">
                <a:solidFill>
                  <a:srgbClr val="282D2C"/>
                </a:solidFill>
              </a:defRPr>
            </a:lvl2pPr>
            <a:lvl3pPr>
              <a:defRPr sz="2000">
                <a:solidFill>
                  <a:srgbClr val="282D2C"/>
                </a:solidFill>
              </a:defRPr>
            </a:lvl3pPr>
            <a:lvl4pPr>
              <a:defRPr sz="1800">
                <a:solidFill>
                  <a:srgbClr val="282D2C"/>
                </a:solidFill>
              </a:defRPr>
            </a:lvl4pPr>
            <a:lvl5pPr>
              <a:defRPr sz="1800">
                <a:solidFill>
                  <a:srgbClr val="282D2C"/>
                </a:solidFill>
              </a:defRPr>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600200"/>
            <a:ext cx="42442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251520" y="1535113"/>
            <a:ext cx="4245868" cy="639762"/>
          </a:xfrm>
        </p:spPr>
        <p:txBody>
          <a:bodyPr anchor="b"/>
          <a:lstStyle>
            <a:lvl1pPr marL="0" indent="0" algn="ctr">
              <a:buNone/>
              <a:defRPr sz="2400" b="0" i="0" baseline="0">
                <a:solidFill>
                  <a:srgbClr val="282D2C"/>
                </a:solidFill>
                <a:latin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251520" y="2174875"/>
            <a:ext cx="4245868" cy="3951288"/>
          </a:xfrm>
        </p:spPr>
        <p:txBody>
          <a:bodyPr/>
          <a:lstStyle>
            <a:lvl1pPr>
              <a:defRPr sz="2400">
                <a:solidFill>
                  <a:srgbClr val="282D2C"/>
                </a:solidFill>
              </a:defRPr>
            </a:lvl1pPr>
            <a:lvl2pPr>
              <a:defRPr sz="2000">
                <a:solidFill>
                  <a:srgbClr val="282D2C"/>
                </a:solidFill>
              </a:defRPr>
            </a:lvl2pPr>
            <a:lvl3pPr>
              <a:defRPr sz="1800">
                <a:solidFill>
                  <a:srgbClr val="282D2C"/>
                </a:solidFill>
              </a:defRPr>
            </a:lvl3pPr>
            <a:lvl4pPr>
              <a:defRPr sz="1600">
                <a:solidFill>
                  <a:srgbClr val="282D2C"/>
                </a:solidFill>
              </a:defRPr>
            </a:lvl4pPr>
            <a:lvl5pPr>
              <a:defRPr sz="1600">
                <a:solidFill>
                  <a:srgbClr val="282D2C"/>
                </a:solidFill>
              </a:defRPr>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247455" cy="639762"/>
          </a:xfrm>
        </p:spPr>
        <p:txBody>
          <a:bodyPr anchor="b"/>
          <a:lstStyle>
            <a:lvl1pPr marL="0" indent="0" algn="ctr">
              <a:buNone/>
              <a:defRPr sz="2400" b="0" i="0" baseline="0">
                <a:solidFill>
                  <a:srgbClr val="282D2C"/>
                </a:solidFill>
                <a:latin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247455" cy="3951288"/>
          </a:xfrm>
        </p:spPr>
        <p:txBody>
          <a:bodyPr/>
          <a:lstStyle>
            <a:lvl1pPr>
              <a:defRPr sz="2400">
                <a:solidFill>
                  <a:srgbClr val="282D2C"/>
                </a:solidFill>
              </a:defRPr>
            </a:lvl1pPr>
            <a:lvl2pPr>
              <a:defRPr sz="2000">
                <a:solidFill>
                  <a:srgbClr val="282D2C"/>
                </a:solidFill>
              </a:defRPr>
            </a:lvl2pPr>
            <a:lvl3pPr>
              <a:defRPr sz="1800">
                <a:solidFill>
                  <a:srgbClr val="282D2C"/>
                </a:solidFill>
              </a:defRPr>
            </a:lvl3pPr>
            <a:lvl4pPr>
              <a:defRPr sz="1600">
                <a:solidFill>
                  <a:srgbClr val="282D2C"/>
                </a:solidFill>
              </a:defRPr>
            </a:lvl4pPr>
            <a:lvl5pPr>
              <a:defRPr sz="1600">
                <a:solidFill>
                  <a:srgbClr val="282D2C"/>
                </a:solidFill>
              </a:defRPr>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3008313" cy="1162050"/>
          </a:xfrm>
        </p:spPr>
        <p:txBody>
          <a:bodyPr anchor="b"/>
          <a:lstStyle>
            <a:lvl1pPr algn="ctr">
              <a:defRPr sz="2000" b="0" i="0">
                <a:solidFill>
                  <a:srgbClr val="282D2C"/>
                </a:solidFill>
              </a:defRPr>
            </a:lvl1pPr>
          </a:lstStyle>
          <a:p>
            <a:r>
              <a:rPr lang="da-DK" smtClean="0"/>
              <a:t>Click to edit Master title style</a:t>
            </a:r>
            <a:endParaRPr lang="en-US"/>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2852936"/>
            <a:ext cx="3008313"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1696"/>
            <a:ext cx="5486400" cy="566738"/>
          </a:xfrm>
        </p:spPr>
        <p:txBody>
          <a:bodyPr anchor="b"/>
          <a:lstStyle>
            <a:lvl1pPr algn="ctr">
              <a:defRPr sz="2000" b="0" i="0">
                <a:solidFill>
                  <a:srgbClr val="272C2B"/>
                </a:solidFill>
              </a:defRPr>
            </a:lvl1pPr>
          </a:lstStyle>
          <a:p>
            <a:r>
              <a:rPr lang="da-DK" smtClean="0"/>
              <a:t>Click to edit Master title style</a:t>
            </a:r>
            <a:endParaRPr lang="en-US"/>
          </a:p>
        </p:txBody>
      </p:sp>
      <p:sp>
        <p:nvSpPr>
          <p:cNvPr id="3" name="Picture Placeholder 2"/>
          <p:cNvSpPr>
            <a:spLocks noGrp="1"/>
          </p:cNvSpPr>
          <p:nvPr>
            <p:ph type="pic" idx="1"/>
          </p:nvPr>
        </p:nvSpPr>
        <p:spPr>
          <a:xfrm>
            <a:off x="1792288" y="53387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Drag picture to placeholder or click icon to add</a:t>
            </a:r>
            <a:endParaRPr lang="en-US"/>
          </a:p>
        </p:txBody>
      </p:sp>
      <p:sp>
        <p:nvSpPr>
          <p:cNvPr id="4" name="Text Placeholder 3"/>
          <p:cNvSpPr>
            <a:spLocks noGrp="1"/>
          </p:cNvSpPr>
          <p:nvPr>
            <p:ph type="body" sz="half" idx="2"/>
          </p:nvPr>
        </p:nvSpPr>
        <p:spPr>
          <a:xfrm>
            <a:off x="1792288" y="5288434"/>
            <a:ext cx="5486400" cy="804862"/>
          </a:xfrm>
        </p:spPr>
        <p:txBody>
          <a:bodyPr>
            <a:normAutofit/>
          </a:bodyPr>
          <a:lstStyle>
            <a:lvl1pPr marL="0" indent="0" algn="ctr">
              <a:buNone/>
              <a:defRPr sz="12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404664"/>
            <a:ext cx="8064896" cy="936104"/>
          </a:xfrm>
          <a:prstGeom prst="rect">
            <a:avLst/>
          </a:prstGeom>
        </p:spPr>
        <p:txBody>
          <a:bodyPr vert="horz" lIns="91440" tIns="45720" rIns="91440" bIns="45720" rtlCol="0" anchor="ctr">
            <a:normAutofit/>
          </a:bodyPr>
          <a:lstStyle/>
          <a:p>
            <a:r>
              <a:rPr lang="da-DK" smtClean="0"/>
              <a:t>Click to edit Master title style</a:t>
            </a:r>
            <a:endParaRPr lang="en-US" dirty="0"/>
          </a:p>
        </p:txBody>
      </p:sp>
      <p:sp>
        <p:nvSpPr>
          <p:cNvPr id="3" name="Text Placeholder 2"/>
          <p:cNvSpPr>
            <a:spLocks noGrp="1"/>
          </p:cNvSpPr>
          <p:nvPr>
            <p:ph type="body" idx="1"/>
          </p:nvPr>
        </p:nvSpPr>
        <p:spPr>
          <a:xfrm>
            <a:off x="251520" y="1600200"/>
            <a:ext cx="8640960" cy="4525963"/>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2"/>
          </p:nvPr>
        </p:nvSpPr>
        <p:spPr>
          <a:xfrm>
            <a:off x="2123728" y="630932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endParaRPr lang="en-US" dirty="0"/>
          </a:p>
        </p:txBody>
      </p:sp>
      <p:sp>
        <p:nvSpPr>
          <p:cNvPr id="5" name="Footer Placeholder 4"/>
          <p:cNvSpPr>
            <a:spLocks noGrp="1"/>
          </p:cNvSpPr>
          <p:nvPr>
            <p:ph type="ftr" sz="quarter" idx="3"/>
          </p:nvPr>
        </p:nvSpPr>
        <p:spPr>
          <a:xfrm>
            <a:off x="4860032" y="630932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fld id="{3F85BA56-21F4-4EFC-991B-7EA04066C11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4400" b="0" i="0" kern="1200" baseline="0">
          <a:solidFill>
            <a:srgbClr val="E9E9E9"/>
          </a:solidFill>
          <a:latin typeface="Eurostile"/>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282D2C"/>
          </a:solidFill>
          <a:latin typeface="Arial"/>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282D2C"/>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282D2C"/>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282D2C"/>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282D2C"/>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8" Type="http://schemas.openxmlformats.org/officeDocument/2006/relationships/image" Target="../media/image19.emf"/><Relationship Id="rId9" Type="http://schemas.openxmlformats.org/officeDocument/2006/relationships/image" Target="../media/image20.emf"/><Relationship Id="rId1" Type="http://schemas.openxmlformats.org/officeDocument/2006/relationships/slideLayout" Target="../slideLayouts/slideLayout9.xml"/><Relationship Id="rId2"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package" Target="../embeddings/Microsoft_Office_PowerPoint_Slide11111.sldx"/><Relationship Id="rId5"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706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4294967295"/>
          </p:nvPr>
        </p:nvSpPr>
        <p:spPr bwMode="auto">
          <a:xfrm>
            <a:off x="467544" y="1484784"/>
            <a:ext cx="8229600" cy="4824536"/>
          </a:xfrm>
          <a:prstGeom prst="rect">
            <a:avLst/>
          </a:prstGeom>
          <a:solidFill>
            <a:schemeClr val="bg1"/>
          </a:solidFill>
          <a:ln algn="ctr">
            <a:miter lim="800000"/>
            <a:headEnd/>
            <a:tailEnd/>
          </a:ln>
        </p:spPr>
        <p:txBody>
          <a:bodyPr>
            <a:normAutofit lnSpcReduction="10000"/>
          </a:bodyPr>
          <a:lstStyle/>
          <a:p>
            <a:pPr marL="341313" indent="-341313" defTabSz="449263">
              <a:lnSpc>
                <a:spcPct val="83000"/>
              </a:lnSpc>
              <a:spcBef>
                <a:spcPts val="600"/>
              </a:spcBef>
            </a:pPr>
            <a:r>
              <a:rPr lang="en-US" sz="1800" dirty="0" smtClean="0"/>
              <a:t>Medical Devices Implants: </a:t>
            </a:r>
            <a:r>
              <a:rPr lang="en-US" sz="1800" dirty="0" err="1" smtClean="0"/>
              <a:t>Snomec</a:t>
            </a:r>
            <a:r>
              <a:rPr lang="en-US" sz="1800" dirty="0" smtClean="0"/>
              <a:t> CT (223 codes)</a:t>
            </a:r>
          </a:p>
          <a:p>
            <a:pPr marL="341313" indent="-341313" defTabSz="449263">
              <a:lnSpc>
                <a:spcPct val="83000"/>
              </a:lnSpc>
              <a:spcBef>
                <a:spcPts val="600"/>
              </a:spcBef>
            </a:pPr>
            <a:r>
              <a:rPr lang="en-US" sz="1800" dirty="0" err="1" smtClean="0"/>
              <a:t>Nullflavor</a:t>
            </a:r>
            <a:r>
              <a:rPr lang="en-US" sz="1800" dirty="0" smtClean="0"/>
              <a:t>: HL7 (12 codes)</a:t>
            </a:r>
          </a:p>
          <a:p>
            <a:pPr marL="341313" indent="-341313" defTabSz="449263">
              <a:lnSpc>
                <a:spcPct val="83000"/>
              </a:lnSpc>
              <a:spcBef>
                <a:spcPts val="600"/>
              </a:spcBef>
            </a:pPr>
            <a:r>
              <a:rPr lang="en-US" sz="1800" dirty="0" smtClean="0"/>
              <a:t>Package: EDQM (75 codes)</a:t>
            </a:r>
          </a:p>
          <a:p>
            <a:pPr marL="341313" indent="-341313" defTabSz="449263">
              <a:lnSpc>
                <a:spcPct val="83000"/>
              </a:lnSpc>
              <a:spcBef>
                <a:spcPts val="600"/>
              </a:spcBef>
            </a:pPr>
            <a:r>
              <a:rPr lang="en-US" sz="1800" dirty="0" err="1" smtClean="0"/>
              <a:t>ParticipationTypePatientContact</a:t>
            </a:r>
            <a:r>
              <a:rPr lang="en-US" sz="1800" dirty="0" smtClean="0"/>
              <a:t>: HL7 (3 codes)</a:t>
            </a:r>
          </a:p>
          <a:p>
            <a:pPr marL="341313" indent="-341313" defTabSz="449263">
              <a:lnSpc>
                <a:spcPct val="83000"/>
              </a:lnSpc>
              <a:spcBef>
                <a:spcPts val="600"/>
              </a:spcBef>
            </a:pPr>
            <a:r>
              <a:rPr lang="en-US" sz="1800" dirty="0" err="1" smtClean="0"/>
              <a:t>PersonalRelationshipRoleType</a:t>
            </a:r>
            <a:r>
              <a:rPr lang="en-US" sz="1800" dirty="0" smtClean="0"/>
              <a:t>: HL7 (34 codes)</a:t>
            </a:r>
          </a:p>
          <a:p>
            <a:pPr marL="341313" indent="-341313" defTabSz="449263">
              <a:lnSpc>
                <a:spcPct val="83000"/>
              </a:lnSpc>
              <a:spcBef>
                <a:spcPts val="600"/>
              </a:spcBef>
            </a:pPr>
            <a:r>
              <a:rPr lang="en-US" sz="1800" dirty="0" err="1" smtClean="0"/>
              <a:t>PregnancyInformation</a:t>
            </a:r>
            <a:r>
              <a:rPr lang="en-US" sz="1800" dirty="0" smtClean="0"/>
              <a:t>: LOINC (3 codes)</a:t>
            </a:r>
          </a:p>
          <a:p>
            <a:pPr marL="341313" indent="-341313" defTabSz="449263">
              <a:lnSpc>
                <a:spcPct val="83000"/>
              </a:lnSpc>
              <a:spcBef>
                <a:spcPts val="600"/>
              </a:spcBef>
            </a:pPr>
            <a:r>
              <a:rPr lang="en-US" sz="1800" dirty="0" smtClean="0"/>
              <a:t>Procedures: Snomed CT (62 codes)</a:t>
            </a:r>
          </a:p>
          <a:p>
            <a:pPr marL="341313" indent="-341313" defTabSz="449263">
              <a:lnSpc>
                <a:spcPct val="83000"/>
              </a:lnSpc>
              <a:spcBef>
                <a:spcPts val="600"/>
              </a:spcBef>
            </a:pPr>
            <a:r>
              <a:rPr lang="en-US" sz="1800" dirty="0" err="1" smtClean="0"/>
              <a:t>ReactionAllergy</a:t>
            </a:r>
            <a:r>
              <a:rPr lang="en-US" sz="1800" dirty="0" smtClean="0"/>
              <a:t> : Snomed CT (8 codes)</a:t>
            </a:r>
          </a:p>
          <a:p>
            <a:pPr marL="341313" indent="-341313" defTabSz="449263">
              <a:lnSpc>
                <a:spcPct val="83000"/>
              </a:lnSpc>
              <a:spcBef>
                <a:spcPts val="600"/>
              </a:spcBef>
            </a:pPr>
            <a:r>
              <a:rPr lang="en-US" sz="1800" dirty="0" err="1" smtClean="0"/>
              <a:t>RoutesofAdministration</a:t>
            </a:r>
            <a:r>
              <a:rPr lang="en-US" sz="1800" dirty="0" smtClean="0"/>
              <a:t>: EDQM (69 codes)</a:t>
            </a:r>
          </a:p>
          <a:p>
            <a:pPr marL="341313" indent="-341313" defTabSz="449263">
              <a:lnSpc>
                <a:spcPct val="83000"/>
              </a:lnSpc>
              <a:spcBef>
                <a:spcPts val="600"/>
              </a:spcBef>
            </a:pPr>
            <a:r>
              <a:rPr lang="en-US" sz="1800" dirty="0" smtClean="0"/>
              <a:t>Sections. LOINC – IHE template (17)</a:t>
            </a:r>
          </a:p>
          <a:p>
            <a:pPr marL="341313" indent="-341313" defTabSz="449263">
              <a:lnSpc>
                <a:spcPct val="83000"/>
              </a:lnSpc>
              <a:spcBef>
                <a:spcPts val="600"/>
              </a:spcBef>
            </a:pPr>
            <a:r>
              <a:rPr lang="en-US" sz="1800" dirty="0" smtClean="0"/>
              <a:t>Severity: Snomed CT (from 3 to 8 codes)</a:t>
            </a:r>
          </a:p>
          <a:p>
            <a:pPr marL="341313" indent="-341313" defTabSz="449263">
              <a:lnSpc>
                <a:spcPct val="83000"/>
              </a:lnSpc>
              <a:spcBef>
                <a:spcPts val="600"/>
              </a:spcBef>
            </a:pPr>
            <a:r>
              <a:rPr lang="en-US" sz="1800" dirty="0" err="1" smtClean="0"/>
              <a:t>StatusCode</a:t>
            </a:r>
            <a:r>
              <a:rPr lang="en-US" sz="1800" dirty="0" smtClean="0"/>
              <a:t>: Snomed CT (4 codes)</a:t>
            </a:r>
          </a:p>
          <a:p>
            <a:pPr marL="341313" indent="-341313" defTabSz="449263">
              <a:lnSpc>
                <a:spcPct val="83000"/>
              </a:lnSpc>
              <a:spcBef>
                <a:spcPts val="600"/>
              </a:spcBef>
            </a:pPr>
            <a:r>
              <a:rPr lang="en-US" sz="1800" dirty="0" err="1" smtClean="0"/>
              <a:t>TelecommunicationAddressUse</a:t>
            </a:r>
            <a:r>
              <a:rPr lang="en-US" sz="1800" dirty="0" smtClean="0"/>
              <a:t>: HL7 (8 codes)</a:t>
            </a:r>
          </a:p>
          <a:p>
            <a:pPr marL="341313" indent="-341313" defTabSz="449263">
              <a:lnSpc>
                <a:spcPct val="83000"/>
              </a:lnSpc>
              <a:spcBef>
                <a:spcPts val="600"/>
              </a:spcBef>
            </a:pPr>
            <a:r>
              <a:rPr lang="en-US" sz="1800" dirty="0" smtClean="0"/>
              <a:t>Units: UCUM (27 codes)</a:t>
            </a:r>
          </a:p>
          <a:p>
            <a:pPr marL="341313" indent="-341313" defTabSz="449263">
              <a:lnSpc>
                <a:spcPct val="83000"/>
              </a:lnSpc>
              <a:spcBef>
                <a:spcPts val="600"/>
              </a:spcBef>
            </a:pPr>
            <a:r>
              <a:rPr lang="en-US" sz="1800" dirty="0" err="1" smtClean="0"/>
              <a:t>unknownInformation</a:t>
            </a:r>
            <a:r>
              <a:rPr lang="en-US" sz="1800" dirty="0" smtClean="0"/>
              <a:t>: Snomed CT (7 codes)</a:t>
            </a:r>
          </a:p>
          <a:p>
            <a:pPr marL="341313" indent="-341313" defTabSz="449263">
              <a:lnSpc>
                <a:spcPct val="83000"/>
              </a:lnSpc>
              <a:spcBef>
                <a:spcPts val="600"/>
              </a:spcBef>
            </a:pPr>
            <a:r>
              <a:rPr lang="en-US" sz="1800" dirty="0" smtClean="0"/>
              <a:t>URL: HL7 (10 codes)</a:t>
            </a:r>
          </a:p>
          <a:p>
            <a:pPr marL="341313" indent="-341313" defTabSz="449263">
              <a:lnSpc>
                <a:spcPct val="83000"/>
              </a:lnSpc>
              <a:spcBef>
                <a:spcPts val="600"/>
              </a:spcBef>
            </a:pPr>
            <a:r>
              <a:rPr lang="en-US" sz="1800" dirty="0" smtClean="0"/>
              <a:t>Vaccination: Snomed CT (16 codes)</a:t>
            </a:r>
          </a:p>
        </p:txBody>
      </p:sp>
      <p:sp>
        <p:nvSpPr>
          <p:cNvPr id="109572" name="Rectangle 16"/>
          <p:cNvSpPr>
            <a:spLocks noChangeArrowheads="1"/>
          </p:cNvSpPr>
          <p:nvPr/>
        </p:nvSpPr>
        <p:spPr bwMode="auto">
          <a:xfrm>
            <a:off x="899592" y="548680"/>
            <a:ext cx="8532813" cy="649288"/>
          </a:xfrm>
          <a:prstGeom prst="rect">
            <a:avLst/>
          </a:prstGeom>
          <a:noFill/>
          <a:ln w="9525" algn="ctr">
            <a:noFill/>
            <a:miter lim="800000"/>
            <a:headEnd/>
            <a:tailEnd/>
          </a:ln>
        </p:spPr>
        <p:txBody>
          <a:bodyPr/>
          <a:lstStyle/>
          <a:p>
            <a:pPr eaLnBrk="0" hangingPunct="0"/>
            <a:r>
              <a:rPr lang="en-US" sz="3300" dirty="0" err="1">
                <a:latin typeface="Helvetica Neue" charset="0"/>
              </a:rPr>
              <a:t>epSOS</a:t>
            </a:r>
            <a:r>
              <a:rPr lang="en-US" sz="3300" dirty="0">
                <a:latin typeface="Helvetica Neue" charset="0"/>
              </a:rPr>
              <a:t> </a:t>
            </a:r>
            <a:r>
              <a:rPr lang="en-US" sz="3300" dirty="0" smtClean="0">
                <a:latin typeface="Helvetica Neue" charset="0"/>
              </a:rPr>
              <a:t>MVC: </a:t>
            </a:r>
            <a:r>
              <a:rPr lang="en-US" sz="3300" dirty="0">
                <a:latin typeface="Helvetica Neue" charset="0"/>
              </a:rPr>
              <a:t>8873 codes</a:t>
            </a:r>
          </a:p>
        </p:txBody>
      </p:sp>
    </p:spTree>
    <p:extLst>
      <p:ext uri="{BB962C8B-B14F-4D97-AF65-F5344CB8AC3E}">
        <p14:creationId xmlns:p14="http://schemas.microsoft.com/office/powerpoint/2010/main" val="13824295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Pladsholder til indhold 2"/>
          <p:cNvSpPr>
            <a:spLocks noGrp="1"/>
          </p:cNvSpPr>
          <p:nvPr>
            <p:ph sz="half" idx="4294967295"/>
          </p:nvPr>
        </p:nvSpPr>
        <p:spPr bwMode="auto">
          <a:xfrm>
            <a:off x="467544" y="1484784"/>
            <a:ext cx="8215313" cy="4752528"/>
          </a:xfrm>
          <a:prstGeom prst="rect">
            <a:avLst/>
          </a:prstGeom>
          <a:solidFill>
            <a:schemeClr val="bg1"/>
          </a:solidFill>
          <a:ln>
            <a:miter lim="800000"/>
            <a:headEnd/>
            <a:tailEnd/>
          </a:ln>
        </p:spPr>
        <p:txBody>
          <a:bodyPr>
            <a:normAutofit fontScale="92500" lnSpcReduction="10000"/>
          </a:bodyPr>
          <a:lstStyle/>
          <a:p>
            <a:pPr>
              <a:lnSpc>
                <a:spcPct val="95000"/>
              </a:lnSpc>
              <a:spcBef>
                <a:spcPct val="0"/>
              </a:spcBef>
              <a:buFont typeface="Arial" charset="0"/>
              <a:buNone/>
            </a:pPr>
            <a:r>
              <a:rPr lang="en-US" sz="1800" dirty="0" smtClean="0">
                <a:latin typeface="Helvetica" pitchFamily="34" charset="0"/>
              </a:rPr>
              <a:t>1	Introduction</a:t>
            </a:r>
          </a:p>
          <a:p>
            <a:pPr>
              <a:lnSpc>
                <a:spcPct val="95000"/>
              </a:lnSpc>
              <a:spcBef>
                <a:spcPct val="0"/>
              </a:spcBef>
              <a:buFont typeface="Arial" charset="0"/>
              <a:buNone/>
            </a:pPr>
            <a:r>
              <a:rPr lang="en-US" sz="1800" dirty="0" smtClean="0">
                <a:latin typeface="Helvetica" pitchFamily="34" charset="0"/>
              </a:rPr>
              <a:t>2	Requirements</a:t>
            </a:r>
          </a:p>
          <a:p>
            <a:pPr marL="742950" lvl="2" indent="-342900">
              <a:lnSpc>
                <a:spcPct val="95000"/>
              </a:lnSpc>
              <a:spcBef>
                <a:spcPct val="0"/>
              </a:spcBef>
              <a:buFont typeface="Arial" charset="0"/>
              <a:buNone/>
            </a:pPr>
            <a:r>
              <a:rPr lang="en-US" sz="1500" dirty="0" smtClean="0">
                <a:latin typeface="Helvetica" pitchFamily="34" charset="0"/>
              </a:rPr>
              <a:t>2.1	Creation of the national translations / </a:t>
            </a:r>
            <a:r>
              <a:rPr lang="en-US" sz="1500" dirty="0" err="1" smtClean="0">
                <a:latin typeface="Helvetica" pitchFamily="34" charset="0"/>
              </a:rPr>
              <a:t>transcodings</a:t>
            </a:r>
            <a:endParaRPr lang="en-US" sz="1500" dirty="0" smtClean="0">
              <a:latin typeface="Helvetica" pitchFamily="34" charset="0"/>
            </a:endParaRPr>
          </a:p>
          <a:p>
            <a:pPr marL="742950" lvl="2" indent="-342900">
              <a:lnSpc>
                <a:spcPct val="95000"/>
              </a:lnSpc>
              <a:spcBef>
                <a:spcPct val="0"/>
              </a:spcBef>
              <a:buFont typeface="Arial" charset="0"/>
              <a:buNone/>
            </a:pPr>
            <a:r>
              <a:rPr lang="en-US" sz="1500" dirty="0" smtClean="0">
                <a:latin typeface="Helvetica" pitchFamily="34" charset="0"/>
              </a:rPr>
              <a:t>2.2	Creation of the </a:t>
            </a:r>
            <a:r>
              <a:rPr lang="en-US" sz="1500" dirty="0" err="1" smtClean="0">
                <a:latin typeface="Helvetica" pitchFamily="34" charset="0"/>
              </a:rPr>
              <a:t>epSOS</a:t>
            </a:r>
            <a:r>
              <a:rPr lang="en-US" sz="1500" dirty="0" smtClean="0">
                <a:latin typeface="Helvetica" pitchFamily="34" charset="0"/>
              </a:rPr>
              <a:t> MTC</a:t>
            </a:r>
          </a:p>
          <a:p>
            <a:pPr marL="742950" lvl="2" indent="-342900">
              <a:lnSpc>
                <a:spcPct val="95000"/>
              </a:lnSpc>
              <a:spcBef>
                <a:spcPct val="0"/>
              </a:spcBef>
              <a:buFont typeface="Arial" charset="0"/>
              <a:buNone/>
            </a:pPr>
            <a:r>
              <a:rPr lang="en-US" sz="1500" dirty="0" smtClean="0">
                <a:latin typeface="Helvetica" pitchFamily="34" charset="0"/>
              </a:rPr>
              <a:t>2.3	Creation of the </a:t>
            </a:r>
            <a:r>
              <a:rPr lang="en-US" sz="1500" dirty="0" err="1" smtClean="0">
                <a:latin typeface="Helvetica" pitchFamily="34" charset="0"/>
              </a:rPr>
              <a:t>epSOS</a:t>
            </a:r>
            <a:r>
              <a:rPr lang="en-US" sz="1500" dirty="0" smtClean="0">
                <a:latin typeface="Helvetica" pitchFamily="34" charset="0"/>
              </a:rPr>
              <a:t> Ontology	</a:t>
            </a:r>
          </a:p>
          <a:p>
            <a:pPr marL="742950" lvl="2" indent="-342900">
              <a:lnSpc>
                <a:spcPct val="95000"/>
              </a:lnSpc>
              <a:spcBef>
                <a:spcPct val="0"/>
              </a:spcBef>
              <a:buFont typeface="Arial" charset="0"/>
              <a:buNone/>
            </a:pPr>
            <a:r>
              <a:rPr lang="en-US" sz="1500" dirty="0" smtClean="0">
                <a:latin typeface="Helvetica" pitchFamily="34" charset="0"/>
              </a:rPr>
              <a:t>2.4	Maintenance of the MVC</a:t>
            </a:r>
          </a:p>
          <a:p>
            <a:pPr marL="742950" lvl="2" indent="-342900">
              <a:lnSpc>
                <a:spcPct val="95000"/>
              </a:lnSpc>
              <a:spcBef>
                <a:spcPct val="0"/>
              </a:spcBef>
              <a:buFont typeface="Arial" charset="0"/>
              <a:buNone/>
            </a:pPr>
            <a:r>
              <a:rPr lang="en-US" sz="1500" dirty="0" smtClean="0">
                <a:latin typeface="Helvetica" pitchFamily="34" charset="0"/>
              </a:rPr>
              <a:t>2.5	Maintenance of the MTC</a:t>
            </a:r>
          </a:p>
          <a:p>
            <a:pPr marL="742950" lvl="2" indent="-342900">
              <a:lnSpc>
                <a:spcPct val="95000"/>
              </a:lnSpc>
              <a:spcBef>
                <a:spcPct val="0"/>
              </a:spcBef>
              <a:buFont typeface="Arial" charset="0"/>
              <a:buNone/>
            </a:pPr>
            <a:r>
              <a:rPr lang="en-US" sz="1500" dirty="0" smtClean="0">
                <a:latin typeface="Helvetica" pitchFamily="34" charset="0"/>
              </a:rPr>
              <a:t>2.6	Maintenance of the </a:t>
            </a:r>
            <a:r>
              <a:rPr lang="en-US" sz="1500" dirty="0" err="1" smtClean="0">
                <a:latin typeface="Helvetica" pitchFamily="34" charset="0"/>
              </a:rPr>
              <a:t>epSOS</a:t>
            </a:r>
            <a:r>
              <a:rPr lang="en-US" sz="1500" dirty="0" smtClean="0">
                <a:latin typeface="Helvetica" pitchFamily="34" charset="0"/>
              </a:rPr>
              <a:t> Ontology</a:t>
            </a:r>
          </a:p>
          <a:p>
            <a:pPr marL="742950" lvl="2" indent="-342900">
              <a:lnSpc>
                <a:spcPct val="95000"/>
              </a:lnSpc>
              <a:spcBef>
                <a:spcPct val="0"/>
              </a:spcBef>
              <a:buFont typeface="Arial" charset="0"/>
              <a:buNone/>
            </a:pPr>
            <a:r>
              <a:rPr lang="en-US" sz="1500" dirty="0" smtClean="0">
                <a:latin typeface="Helvetica" pitchFamily="34" charset="0"/>
              </a:rPr>
              <a:t>2.7	Synchronization using Terminology Service Access Manager</a:t>
            </a:r>
          </a:p>
          <a:p>
            <a:pPr>
              <a:lnSpc>
                <a:spcPct val="95000"/>
              </a:lnSpc>
              <a:spcBef>
                <a:spcPct val="0"/>
              </a:spcBef>
              <a:buFont typeface="Arial" charset="0"/>
              <a:buNone/>
            </a:pPr>
            <a:r>
              <a:rPr lang="en-US" sz="1800" dirty="0" smtClean="0">
                <a:latin typeface="Helvetica" pitchFamily="34" charset="0"/>
              </a:rPr>
              <a:t>3	General description of the actors/roles using the </a:t>
            </a:r>
            <a:r>
              <a:rPr lang="en-US" sz="1800" dirty="0" err="1" smtClean="0">
                <a:latin typeface="Helvetica" pitchFamily="34" charset="0"/>
              </a:rPr>
              <a:t>epSOS</a:t>
            </a:r>
            <a:r>
              <a:rPr lang="en-US" sz="1800" dirty="0" smtClean="0">
                <a:latin typeface="Helvetica" pitchFamily="34" charset="0"/>
              </a:rPr>
              <a:t> Central Reference Terminology Server</a:t>
            </a:r>
          </a:p>
          <a:p>
            <a:pPr marL="742950" lvl="2" indent="-342900">
              <a:lnSpc>
                <a:spcPct val="95000"/>
              </a:lnSpc>
              <a:spcBef>
                <a:spcPct val="0"/>
              </a:spcBef>
              <a:buFont typeface="Arial" charset="0"/>
              <a:buNone/>
            </a:pPr>
            <a:r>
              <a:rPr lang="en-US" sz="1500" dirty="0" smtClean="0">
                <a:latin typeface="Helvetica" pitchFamily="34" charset="0"/>
              </a:rPr>
              <a:t>3.1	The </a:t>
            </a:r>
            <a:r>
              <a:rPr lang="en-US" sz="1500" dirty="0" err="1" smtClean="0">
                <a:latin typeface="Helvetica" pitchFamily="34" charset="0"/>
              </a:rPr>
              <a:t>epSOS</a:t>
            </a:r>
            <a:r>
              <a:rPr lang="en-US" sz="1500" dirty="0" smtClean="0">
                <a:latin typeface="Helvetica" pitchFamily="34" charset="0"/>
              </a:rPr>
              <a:t> Central Reference Terminology Server Actors &amp; Roles</a:t>
            </a:r>
          </a:p>
          <a:p>
            <a:pPr marL="742950" lvl="2" indent="-342900">
              <a:lnSpc>
                <a:spcPct val="95000"/>
              </a:lnSpc>
              <a:spcBef>
                <a:spcPct val="0"/>
              </a:spcBef>
              <a:buFont typeface="Arial" charset="0"/>
              <a:buNone/>
            </a:pPr>
            <a:r>
              <a:rPr lang="en-US" sz="1500" dirty="0" smtClean="0">
                <a:latin typeface="Helvetica" pitchFamily="34" charset="0"/>
              </a:rPr>
              <a:t>3.2	</a:t>
            </a:r>
            <a:r>
              <a:rPr lang="en-US" sz="1500" dirty="0" err="1" smtClean="0">
                <a:latin typeface="Helvetica" pitchFamily="34" charset="0"/>
              </a:rPr>
              <a:t>epSOS</a:t>
            </a:r>
            <a:r>
              <a:rPr lang="en-US" sz="1500" dirty="0" smtClean="0">
                <a:latin typeface="Helvetica" pitchFamily="34" charset="0"/>
              </a:rPr>
              <a:t> Terminology Value Set Developer</a:t>
            </a:r>
          </a:p>
          <a:p>
            <a:pPr marL="742950" lvl="2" indent="-342900">
              <a:lnSpc>
                <a:spcPct val="95000"/>
              </a:lnSpc>
              <a:spcBef>
                <a:spcPct val="0"/>
              </a:spcBef>
              <a:buFont typeface="Arial" charset="0"/>
              <a:buNone/>
            </a:pPr>
            <a:r>
              <a:rPr lang="en-US" sz="1500" dirty="0" smtClean="0">
                <a:latin typeface="Helvetica" pitchFamily="34" charset="0"/>
              </a:rPr>
              <a:t>3.3	</a:t>
            </a:r>
            <a:r>
              <a:rPr lang="en-US" sz="1500" dirty="0" err="1" smtClean="0">
                <a:latin typeface="Helvetica" pitchFamily="34" charset="0"/>
              </a:rPr>
              <a:t>epSOS</a:t>
            </a:r>
            <a:r>
              <a:rPr lang="en-US" sz="1500" dirty="0" smtClean="0">
                <a:latin typeface="Helvetica" pitchFamily="34" charset="0"/>
              </a:rPr>
              <a:t> Terminology Mapper</a:t>
            </a:r>
          </a:p>
          <a:p>
            <a:pPr marL="742950" lvl="2" indent="-342900">
              <a:lnSpc>
                <a:spcPct val="95000"/>
              </a:lnSpc>
              <a:spcBef>
                <a:spcPct val="0"/>
              </a:spcBef>
              <a:buFont typeface="Arial" charset="0"/>
              <a:buNone/>
            </a:pPr>
            <a:r>
              <a:rPr lang="en-US" sz="1500" dirty="0" smtClean="0">
                <a:latin typeface="Helvetica" pitchFamily="34" charset="0"/>
              </a:rPr>
              <a:t>3.4	</a:t>
            </a:r>
            <a:r>
              <a:rPr lang="en-US" sz="1500" dirty="0" err="1" smtClean="0">
                <a:latin typeface="Helvetica" pitchFamily="34" charset="0"/>
              </a:rPr>
              <a:t>epSOS</a:t>
            </a:r>
            <a:r>
              <a:rPr lang="en-US" sz="1500" dirty="0" smtClean="0">
                <a:latin typeface="Helvetica" pitchFamily="34" charset="0"/>
              </a:rPr>
              <a:t> Terminology Translator</a:t>
            </a:r>
          </a:p>
          <a:p>
            <a:pPr>
              <a:lnSpc>
                <a:spcPct val="95000"/>
              </a:lnSpc>
              <a:spcBef>
                <a:spcPct val="0"/>
              </a:spcBef>
              <a:buFont typeface="Arial" charset="0"/>
              <a:buNone/>
            </a:pPr>
            <a:r>
              <a:rPr lang="en-US" sz="1800" dirty="0" smtClean="0">
                <a:latin typeface="Helvetica" pitchFamily="34" charset="0"/>
              </a:rPr>
              <a:t>4	</a:t>
            </a:r>
            <a:r>
              <a:rPr lang="en-US" sz="1800" dirty="0" err="1" smtClean="0">
                <a:latin typeface="Helvetica" pitchFamily="34" charset="0"/>
              </a:rPr>
              <a:t>epSOS</a:t>
            </a:r>
            <a:r>
              <a:rPr lang="en-US" sz="1800" dirty="0" smtClean="0">
                <a:latin typeface="Helvetica" pitchFamily="34" charset="0"/>
              </a:rPr>
              <a:t> Central Reference Terminology Server</a:t>
            </a:r>
          </a:p>
          <a:p>
            <a:pPr marL="742950" lvl="2" indent="-342900">
              <a:lnSpc>
                <a:spcPct val="95000"/>
              </a:lnSpc>
              <a:spcBef>
                <a:spcPct val="0"/>
              </a:spcBef>
              <a:buFont typeface="Arial" charset="0"/>
              <a:buNone/>
            </a:pPr>
            <a:r>
              <a:rPr lang="en-US" sz="1500" dirty="0" smtClean="0">
                <a:latin typeface="Helvetica" pitchFamily="34" charset="0"/>
              </a:rPr>
              <a:t>4.1	User administration</a:t>
            </a:r>
          </a:p>
          <a:p>
            <a:pPr marL="742950" lvl="2" indent="-342900">
              <a:lnSpc>
                <a:spcPct val="95000"/>
              </a:lnSpc>
              <a:spcBef>
                <a:spcPct val="0"/>
              </a:spcBef>
              <a:buFont typeface="Arial" charset="0"/>
              <a:buNone/>
            </a:pPr>
            <a:r>
              <a:rPr lang="en-US" sz="1500" dirty="0" smtClean="0">
                <a:latin typeface="Helvetica" pitchFamily="34" charset="0"/>
              </a:rPr>
              <a:t>4.2	Browsing</a:t>
            </a:r>
          </a:p>
          <a:p>
            <a:pPr marL="742950" lvl="2" indent="-342900">
              <a:lnSpc>
                <a:spcPct val="95000"/>
              </a:lnSpc>
              <a:spcBef>
                <a:spcPct val="0"/>
              </a:spcBef>
              <a:buFont typeface="Arial" charset="0"/>
              <a:buNone/>
            </a:pPr>
            <a:r>
              <a:rPr lang="en-US" sz="1500" dirty="0" smtClean="0">
                <a:latin typeface="Helvetica" pitchFamily="34" charset="0"/>
              </a:rPr>
              <a:t>4.3	Value set creation and maintenance</a:t>
            </a:r>
          </a:p>
          <a:p>
            <a:pPr marL="742950" lvl="2" indent="-342900">
              <a:lnSpc>
                <a:spcPct val="95000"/>
              </a:lnSpc>
              <a:spcBef>
                <a:spcPct val="0"/>
              </a:spcBef>
              <a:buFont typeface="Arial" charset="0"/>
              <a:buNone/>
            </a:pPr>
            <a:r>
              <a:rPr lang="en-US" sz="1500" dirty="0" smtClean="0">
                <a:latin typeface="Helvetica" pitchFamily="34" charset="0"/>
              </a:rPr>
              <a:t>4.4	Translation</a:t>
            </a:r>
          </a:p>
          <a:p>
            <a:pPr marL="742950" lvl="2" indent="-342900">
              <a:lnSpc>
                <a:spcPct val="95000"/>
              </a:lnSpc>
              <a:spcBef>
                <a:spcPct val="0"/>
              </a:spcBef>
              <a:buFont typeface="Arial" charset="0"/>
              <a:buNone/>
            </a:pPr>
            <a:r>
              <a:rPr lang="en-US" sz="1500" dirty="0" smtClean="0">
                <a:latin typeface="Helvetica" pitchFamily="34" charset="0"/>
              </a:rPr>
              <a:t>4.5	Transcoding /mapping</a:t>
            </a:r>
          </a:p>
          <a:p>
            <a:pPr marL="742950" lvl="2" indent="-342900">
              <a:lnSpc>
                <a:spcPct val="95000"/>
              </a:lnSpc>
              <a:spcBef>
                <a:spcPct val="0"/>
              </a:spcBef>
              <a:buFont typeface="Arial" charset="0"/>
              <a:buNone/>
            </a:pPr>
            <a:r>
              <a:rPr lang="en-US" sz="1500" dirty="0" smtClean="0">
                <a:latin typeface="Helvetica" pitchFamily="34" charset="0"/>
              </a:rPr>
              <a:t>4.6	Request handling</a:t>
            </a:r>
          </a:p>
          <a:p>
            <a:pPr marL="742950" lvl="2" indent="-342900">
              <a:lnSpc>
                <a:spcPct val="95000"/>
              </a:lnSpc>
              <a:spcBef>
                <a:spcPct val="0"/>
              </a:spcBef>
              <a:buFont typeface="Arial" charset="0"/>
              <a:buNone/>
            </a:pPr>
            <a:r>
              <a:rPr lang="en-US" sz="1500" dirty="0" smtClean="0">
                <a:latin typeface="Helvetica" pitchFamily="34" charset="0"/>
              </a:rPr>
              <a:t>4.7	Export/distribution</a:t>
            </a:r>
          </a:p>
          <a:p>
            <a:pPr marL="742950" lvl="2" indent="-342900">
              <a:lnSpc>
                <a:spcPct val="95000"/>
              </a:lnSpc>
              <a:spcBef>
                <a:spcPct val="0"/>
              </a:spcBef>
              <a:buFont typeface="Arial" charset="0"/>
              <a:buNone/>
            </a:pPr>
            <a:r>
              <a:rPr lang="en-US" sz="1500" dirty="0" smtClean="0">
                <a:latin typeface="Helvetica" pitchFamily="34" charset="0"/>
              </a:rPr>
              <a:t>4.8	</a:t>
            </a:r>
            <a:r>
              <a:rPr lang="en-US" sz="1500" b="1" i="1" dirty="0" smtClean="0">
                <a:latin typeface="Helvetica" pitchFamily="34" charset="0"/>
              </a:rPr>
              <a:t>Structure and security requirements of Central Services</a:t>
            </a:r>
            <a:endParaRPr lang="da-DK" sz="1500" b="1" i="1" dirty="0" smtClean="0">
              <a:latin typeface="Helvetica" pitchFamily="34" charset="0"/>
            </a:endParaRPr>
          </a:p>
        </p:txBody>
      </p:sp>
      <p:sp>
        <p:nvSpPr>
          <p:cNvPr id="126979" name="Titel 1"/>
          <p:cNvSpPr>
            <a:spLocks noGrp="1"/>
          </p:cNvSpPr>
          <p:nvPr>
            <p:ph type="title" idx="4294967295"/>
          </p:nvPr>
        </p:nvSpPr>
        <p:spPr bwMode="auto">
          <a:xfrm>
            <a:off x="827584" y="548680"/>
            <a:ext cx="9144000" cy="511175"/>
          </a:xfrm>
          <a:prstGeom prst="rect">
            <a:avLst/>
          </a:prstGeom>
          <a:noFill/>
          <a:ln>
            <a:miter lim="800000"/>
            <a:headEnd/>
            <a:tailEnd/>
          </a:ln>
        </p:spPr>
        <p:txBody>
          <a:bodyPr>
            <a:noAutofit/>
          </a:bodyPr>
          <a:lstStyle/>
          <a:p>
            <a:pPr algn="l"/>
            <a:r>
              <a:rPr lang="da-DK" sz="2800" dirty="0" err="1"/>
              <a:t>Specification</a:t>
            </a:r>
            <a:r>
              <a:rPr lang="da-DK" sz="2800" dirty="0"/>
              <a:t> of </a:t>
            </a:r>
            <a:r>
              <a:rPr lang="da-DK" sz="2800" dirty="0" err="1"/>
              <a:t>epSOS</a:t>
            </a:r>
            <a:r>
              <a:rPr lang="da-DK" sz="2800" dirty="0"/>
              <a:t> Central Reference </a:t>
            </a:r>
            <a:r>
              <a:rPr lang="da-DK" sz="2800" dirty="0" err="1"/>
              <a:t>Terminology</a:t>
            </a:r>
            <a:r>
              <a:rPr lang="da-DK" sz="2800" dirty="0"/>
              <a:t> Server </a:t>
            </a:r>
          </a:p>
        </p:txBody>
      </p:sp>
      <p:sp>
        <p:nvSpPr>
          <p:cNvPr id="126980" name="AutoShape 4"/>
          <p:cNvSpPr>
            <a:spLocks noChangeArrowheads="1"/>
          </p:cNvSpPr>
          <p:nvPr/>
        </p:nvSpPr>
        <p:spPr bwMode="auto">
          <a:xfrm>
            <a:off x="6227763" y="1340768"/>
            <a:ext cx="2304677" cy="1800895"/>
          </a:xfrm>
          <a:prstGeom prst="horizontalScroll">
            <a:avLst>
              <a:gd name="adj" fmla="val 12500"/>
            </a:avLst>
          </a:prstGeom>
          <a:solidFill>
            <a:schemeClr val="accent1"/>
          </a:solidFill>
          <a:ln w="9525">
            <a:solidFill>
              <a:schemeClr val="tx1"/>
            </a:solidFill>
            <a:round/>
            <a:headEnd/>
            <a:tailEnd/>
          </a:ln>
          <a:effectLst/>
        </p:spPr>
        <p:txBody>
          <a:bodyPr anchor="ctr"/>
          <a:lstStyle/>
          <a:p>
            <a:pPr algn="ctr"/>
            <a:r>
              <a:rPr lang="it-IT" dirty="0" err="1">
                <a:solidFill>
                  <a:schemeClr val="bg1"/>
                </a:solidFill>
              </a:rPr>
              <a:t>Specs</a:t>
            </a:r>
            <a:r>
              <a:rPr lang="it-IT" dirty="0">
                <a:solidFill>
                  <a:schemeClr val="bg1"/>
                </a:solidFill>
              </a:rPr>
              <a:t> </a:t>
            </a:r>
            <a:r>
              <a:rPr lang="it-IT" dirty="0" err="1">
                <a:solidFill>
                  <a:schemeClr val="bg1"/>
                </a:solidFill>
              </a:rPr>
              <a:t>provided</a:t>
            </a:r>
            <a:r>
              <a:rPr lang="it-IT" dirty="0">
                <a:solidFill>
                  <a:schemeClr val="bg1"/>
                </a:solidFill>
              </a:rPr>
              <a:t> by WG </a:t>
            </a:r>
            <a:r>
              <a:rPr lang="it-IT" dirty="0" err="1">
                <a:solidFill>
                  <a:schemeClr val="bg1"/>
                </a:solidFill>
              </a:rPr>
              <a:t>Semantic</a:t>
            </a:r>
            <a:r>
              <a:rPr lang="it-IT" dirty="0">
                <a:solidFill>
                  <a:schemeClr val="bg1"/>
                </a:solidFill>
              </a:rPr>
              <a:t> to </a:t>
            </a:r>
            <a:r>
              <a:rPr lang="it-IT" dirty="0" err="1">
                <a:solidFill>
                  <a:schemeClr val="bg1"/>
                </a:solidFill>
              </a:rPr>
              <a:t>formalise</a:t>
            </a:r>
            <a:r>
              <a:rPr lang="it-IT" dirty="0">
                <a:solidFill>
                  <a:schemeClr val="bg1"/>
                </a:solidFill>
              </a:rPr>
              <a:t> </a:t>
            </a:r>
            <a:r>
              <a:rPr lang="it-IT" dirty="0" err="1">
                <a:solidFill>
                  <a:schemeClr val="bg1"/>
                </a:solidFill>
              </a:rPr>
              <a:t>requirements</a:t>
            </a:r>
            <a:r>
              <a:rPr lang="it-IT" dirty="0">
                <a:solidFill>
                  <a:schemeClr val="bg1"/>
                </a:solidFill>
              </a:rPr>
              <a:t> on </a:t>
            </a:r>
            <a:r>
              <a:rPr lang="it-IT" dirty="0" err="1">
                <a:solidFill>
                  <a:schemeClr val="bg1"/>
                </a:solidFill>
              </a:rPr>
              <a:t>eCRTS</a:t>
            </a:r>
            <a:r>
              <a:rPr lang="it-IT" dirty="0">
                <a:solidFill>
                  <a:schemeClr val="bg1"/>
                </a:solidFill>
              </a:rPr>
              <a:t> </a:t>
            </a:r>
          </a:p>
        </p:txBody>
      </p:sp>
    </p:spTree>
    <p:extLst>
      <p:ext uri="{BB962C8B-B14F-4D97-AF65-F5344CB8AC3E}">
        <p14:creationId xmlns:p14="http://schemas.microsoft.com/office/powerpoint/2010/main" val="3164142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bwMode="auto">
          <a:xfrm>
            <a:off x="918096" y="476672"/>
            <a:ext cx="8229600" cy="511175"/>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da-DK" sz="3100" dirty="0" err="1">
                <a:solidFill>
                  <a:srgbClr val="E9E9E9"/>
                </a:solidFill>
                <a:latin typeface="Eurostile"/>
              </a:rPr>
              <a:t>epSOS</a:t>
            </a:r>
            <a:r>
              <a:rPr lang="da-DK" sz="3100" dirty="0">
                <a:solidFill>
                  <a:srgbClr val="E9E9E9"/>
                </a:solidFill>
                <a:latin typeface="Eurostile"/>
              </a:rPr>
              <a:t> reference </a:t>
            </a:r>
            <a:r>
              <a:rPr lang="da-DK" sz="3100" dirty="0" err="1" smtClean="0">
                <a:solidFill>
                  <a:srgbClr val="E9E9E9"/>
                </a:solidFill>
                <a:latin typeface="Eurostile"/>
              </a:rPr>
              <a:t>terminology</a:t>
            </a:r>
            <a:r>
              <a:rPr lang="da-DK" sz="3100" dirty="0" smtClean="0">
                <a:solidFill>
                  <a:srgbClr val="E9E9E9"/>
                </a:solidFill>
                <a:latin typeface="Eurostile"/>
              </a:rPr>
              <a:t> </a:t>
            </a:r>
            <a:r>
              <a:rPr lang="da-DK" sz="3100" dirty="0" err="1" smtClean="0">
                <a:solidFill>
                  <a:srgbClr val="E9E9E9"/>
                </a:solidFill>
                <a:latin typeface="Eurostile"/>
              </a:rPr>
              <a:t>repository</a:t>
            </a:r>
            <a:endParaRPr lang="da-DK" sz="3100" dirty="0">
              <a:solidFill>
                <a:srgbClr val="E9E9E9"/>
              </a:solidFill>
              <a:latin typeface="Eurostile"/>
            </a:endParaRPr>
          </a:p>
        </p:txBody>
      </p:sp>
      <p:sp>
        <p:nvSpPr>
          <p:cNvPr id="16386" name="Pladsholder til indhold 2"/>
          <p:cNvSpPr>
            <a:spLocks noGrp="1"/>
          </p:cNvSpPr>
          <p:nvPr>
            <p:ph sz="half" idx="1"/>
          </p:nvPr>
        </p:nvSpPr>
        <p:spPr bwMode="auto">
          <a:xfrm>
            <a:off x="357188" y="2357438"/>
            <a:ext cx="8215312" cy="3016250"/>
          </a:xfrm>
          <a:noFill/>
          <a:ln>
            <a:miter lim="800000"/>
            <a:headEnd/>
            <a:tailEnd/>
          </a:ln>
        </p:spPr>
        <p:txBody>
          <a:bodyPr vert="horz" wrap="square" lIns="91440" tIns="45720" rIns="91440" bIns="45720" numCol="1" anchor="t" anchorCtr="0" compatLnSpc="1">
            <a:prstTxWarp prst="textNoShape">
              <a:avLst/>
            </a:prstTxWarp>
          </a:bodyPr>
          <a:lstStyle/>
          <a:p>
            <a:r>
              <a:rPr lang="da-DK" dirty="0" err="1" smtClean="0">
                <a:latin typeface="Helvetica" pitchFamily="34" charset="0"/>
              </a:rPr>
              <a:t>Need</a:t>
            </a:r>
            <a:r>
              <a:rPr lang="da-DK" dirty="0" smtClean="0">
                <a:latin typeface="Helvetica" pitchFamily="34" charset="0"/>
              </a:rPr>
              <a:t> to </a:t>
            </a:r>
            <a:r>
              <a:rPr lang="da-DK" dirty="0" err="1" smtClean="0">
                <a:latin typeface="Helvetica" pitchFamily="34" charset="0"/>
              </a:rPr>
              <a:t>include</a:t>
            </a:r>
            <a:r>
              <a:rPr lang="da-DK" dirty="0" smtClean="0">
                <a:latin typeface="Helvetica" pitchFamily="34" charset="0"/>
              </a:rPr>
              <a:t> the </a:t>
            </a:r>
            <a:r>
              <a:rPr lang="da-DK" dirty="0" err="1" smtClean="0">
                <a:latin typeface="Helvetica" pitchFamily="34" charset="0"/>
              </a:rPr>
              <a:t>following</a:t>
            </a:r>
            <a:r>
              <a:rPr lang="da-DK" dirty="0" smtClean="0">
                <a:latin typeface="Helvetica" pitchFamily="34" charset="0"/>
              </a:rPr>
              <a:t> processes:</a:t>
            </a:r>
          </a:p>
          <a:p>
            <a:pPr lvl="1"/>
            <a:r>
              <a:rPr lang="da-DK" dirty="0" err="1" smtClean="0">
                <a:latin typeface="Helvetica" pitchFamily="34" charset="0"/>
              </a:rPr>
              <a:t>Create</a:t>
            </a:r>
            <a:r>
              <a:rPr lang="da-DK" dirty="0" smtClean="0">
                <a:latin typeface="Helvetica" pitchFamily="34" charset="0"/>
              </a:rPr>
              <a:t> MVC (</a:t>
            </a:r>
            <a:r>
              <a:rPr lang="da-DK" dirty="0" err="1" smtClean="0">
                <a:latin typeface="Helvetica" pitchFamily="34" charset="0"/>
              </a:rPr>
              <a:t>value</a:t>
            </a:r>
            <a:r>
              <a:rPr lang="da-DK" dirty="0" smtClean="0">
                <a:latin typeface="Helvetica" pitchFamily="34" charset="0"/>
              </a:rPr>
              <a:t> sets)</a:t>
            </a:r>
          </a:p>
          <a:p>
            <a:pPr lvl="2"/>
            <a:r>
              <a:rPr lang="da-DK" dirty="0" smtClean="0">
                <a:latin typeface="Helvetica" pitchFamily="34" charset="0"/>
              </a:rPr>
              <a:t>With version </a:t>
            </a:r>
            <a:r>
              <a:rPr lang="da-DK" dirty="0" err="1" smtClean="0">
                <a:latin typeface="Helvetica" pitchFamily="34" charset="0"/>
              </a:rPr>
              <a:t>control</a:t>
            </a:r>
            <a:endParaRPr lang="da-DK" dirty="0" smtClean="0">
              <a:latin typeface="Helvetica" pitchFamily="34" charset="0"/>
            </a:endParaRPr>
          </a:p>
          <a:p>
            <a:pPr lvl="2"/>
            <a:r>
              <a:rPr lang="da-DK" dirty="0" smtClean="0">
                <a:latin typeface="Helvetica" pitchFamily="34" charset="0"/>
              </a:rPr>
              <a:t>With </a:t>
            </a:r>
            <a:r>
              <a:rPr lang="da-DK" dirty="0" err="1" smtClean="0">
                <a:latin typeface="Helvetica" pitchFamily="34" charset="0"/>
              </a:rPr>
              <a:t>user</a:t>
            </a:r>
            <a:r>
              <a:rPr lang="da-DK" dirty="0" smtClean="0">
                <a:latin typeface="Helvetica" pitchFamily="34" charset="0"/>
              </a:rPr>
              <a:t> </a:t>
            </a:r>
            <a:r>
              <a:rPr lang="da-DK" dirty="0" err="1" smtClean="0">
                <a:latin typeface="Helvetica" pitchFamily="34" charset="0"/>
              </a:rPr>
              <a:t>rights</a:t>
            </a:r>
            <a:r>
              <a:rPr lang="da-DK" dirty="0" smtClean="0">
                <a:latin typeface="Helvetica" pitchFamily="34" charset="0"/>
              </a:rPr>
              <a:t> </a:t>
            </a:r>
            <a:r>
              <a:rPr lang="da-DK" dirty="0" err="1" smtClean="0">
                <a:latin typeface="Helvetica" pitchFamily="34" charset="0"/>
              </a:rPr>
              <a:t>control</a:t>
            </a:r>
            <a:endParaRPr lang="da-DK" dirty="0" smtClean="0">
              <a:latin typeface="Helvetica" pitchFamily="34" charset="0"/>
            </a:endParaRPr>
          </a:p>
          <a:p>
            <a:pPr lvl="1"/>
            <a:r>
              <a:rPr lang="da-DK" dirty="0" smtClean="0">
                <a:latin typeface="Helvetica" pitchFamily="34" charset="0"/>
              </a:rPr>
              <a:t>MS translation to </a:t>
            </a:r>
            <a:r>
              <a:rPr lang="da-DK" dirty="0" err="1" smtClean="0">
                <a:latin typeface="Helvetica" pitchFamily="34" charset="0"/>
              </a:rPr>
              <a:t>local</a:t>
            </a:r>
            <a:r>
              <a:rPr lang="da-DK" dirty="0" smtClean="0">
                <a:latin typeface="Helvetica" pitchFamily="34" charset="0"/>
              </a:rPr>
              <a:t> </a:t>
            </a:r>
            <a:r>
              <a:rPr lang="da-DK" dirty="0" err="1" smtClean="0">
                <a:latin typeface="Helvetica" pitchFamily="34" charset="0"/>
              </a:rPr>
              <a:t>language</a:t>
            </a:r>
            <a:r>
              <a:rPr lang="da-DK" dirty="0" smtClean="0">
                <a:latin typeface="Helvetica" pitchFamily="34" charset="0"/>
              </a:rPr>
              <a:t> </a:t>
            </a:r>
          </a:p>
          <a:p>
            <a:pPr lvl="1"/>
            <a:r>
              <a:rPr lang="da-DK" dirty="0" smtClean="0">
                <a:latin typeface="Helvetica" pitchFamily="34" charset="0"/>
              </a:rPr>
              <a:t>MS </a:t>
            </a:r>
            <a:r>
              <a:rPr lang="da-DK" dirty="0" err="1" smtClean="0">
                <a:latin typeface="Helvetica" pitchFamily="34" charset="0"/>
              </a:rPr>
              <a:t>transcoding</a:t>
            </a:r>
            <a:r>
              <a:rPr lang="da-DK" dirty="0" smtClean="0">
                <a:latin typeface="Helvetica" pitchFamily="34" charset="0"/>
              </a:rPr>
              <a:t>/</a:t>
            </a:r>
            <a:r>
              <a:rPr lang="da-DK" dirty="0" err="1" smtClean="0">
                <a:latin typeface="Helvetica" pitchFamily="34" charset="0"/>
              </a:rPr>
              <a:t>mapping</a:t>
            </a:r>
            <a:r>
              <a:rPr lang="da-DK" dirty="0" smtClean="0">
                <a:latin typeface="Helvetica" pitchFamily="34" charset="0"/>
              </a:rPr>
              <a:t> from </a:t>
            </a:r>
            <a:r>
              <a:rPr lang="da-DK" dirty="0" err="1" smtClean="0">
                <a:latin typeface="Helvetica" pitchFamily="34" charset="0"/>
              </a:rPr>
              <a:t>local</a:t>
            </a:r>
            <a:r>
              <a:rPr lang="da-DK" dirty="0" smtClean="0">
                <a:latin typeface="Helvetica" pitchFamily="34" charset="0"/>
              </a:rPr>
              <a:t> </a:t>
            </a:r>
            <a:r>
              <a:rPr lang="da-DK" dirty="0" err="1" smtClean="0">
                <a:latin typeface="Helvetica" pitchFamily="34" charset="0"/>
              </a:rPr>
              <a:t>classifications</a:t>
            </a:r>
            <a:r>
              <a:rPr lang="da-DK" dirty="0" smtClean="0">
                <a:latin typeface="Helvetica" pitchFamily="34" charset="0"/>
              </a:rPr>
              <a:t> to </a:t>
            </a:r>
            <a:r>
              <a:rPr lang="da-DK" dirty="0" err="1" smtClean="0">
                <a:latin typeface="Helvetica" pitchFamily="34" charset="0"/>
              </a:rPr>
              <a:t>epSOS</a:t>
            </a:r>
            <a:r>
              <a:rPr lang="da-DK" dirty="0" smtClean="0">
                <a:latin typeface="Helvetica" pitchFamily="34" charset="0"/>
              </a:rPr>
              <a:t> </a:t>
            </a:r>
            <a:r>
              <a:rPr lang="da-DK" dirty="0" err="1" smtClean="0">
                <a:latin typeface="Helvetica" pitchFamily="34" charset="0"/>
              </a:rPr>
              <a:t>value</a:t>
            </a:r>
            <a:r>
              <a:rPr lang="da-DK" dirty="0" smtClean="0">
                <a:latin typeface="Helvetica" pitchFamily="34" charset="0"/>
              </a:rPr>
              <a:t> sets (MTC)</a:t>
            </a:r>
          </a:p>
          <a:p>
            <a:pPr lvl="1"/>
            <a:r>
              <a:rPr lang="da-DK" dirty="0" err="1" smtClean="0">
                <a:latin typeface="Helvetica" pitchFamily="34" charset="0"/>
              </a:rPr>
              <a:t>Compile</a:t>
            </a:r>
            <a:r>
              <a:rPr lang="da-DK" dirty="0" smtClean="0">
                <a:latin typeface="Helvetica" pitchFamily="34" charset="0"/>
              </a:rPr>
              <a:t> MTC for distribution to all MS</a:t>
            </a:r>
          </a:p>
          <a:p>
            <a:pPr lvl="1"/>
            <a:r>
              <a:rPr lang="da-DK" dirty="0" err="1" smtClean="0">
                <a:latin typeface="Helvetica" pitchFamily="34" charset="0"/>
              </a:rPr>
              <a:t>Create</a:t>
            </a:r>
            <a:r>
              <a:rPr lang="da-DK" dirty="0" smtClean="0">
                <a:latin typeface="Helvetica" pitchFamily="34" charset="0"/>
              </a:rPr>
              <a:t> </a:t>
            </a:r>
            <a:r>
              <a:rPr lang="da-DK" dirty="0" err="1" smtClean="0">
                <a:latin typeface="Helvetica" pitchFamily="34" charset="0"/>
              </a:rPr>
              <a:t>epSOS</a:t>
            </a:r>
            <a:r>
              <a:rPr lang="da-DK" dirty="0" smtClean="0">
                <a:latin typeface="Helvetica" pitchFamily="34" charset="0"/>
              </a:rPr>
              <a:t> </a:t>
            </a:r>
            <a:r>
              <a:rPr lang="da-DK" dirty="0" err="1" smtClean="0">
                <a:latin typeface="Helvetica" pitchFamily="34" charset="0"/>
              </a:rPr>
              <a:t>ontology</a:t>
            </a:r>
            <a:r>
              <a:rPr lang="da-DK" dirty="0" smtClean="0">
                <a:latin typeface="Helvetica" pitchFamily="34" charset="0"/>
              </a:rPr>
              <a:t> </a:t>
            </a:r>
          </a:p>
        </p:txBody>
      </p:sp>
    </p:spTree>
    <p:extLst>
      <p:ext uri="{BB962C8B-B14F-4D97-AF65-F5344CB8AC3E}">
        <p14:creationId xmlns:p14="http://schemas.microsoft.com/office/powerpoint/2010/main" val="40910493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bwMode="auto">
          <a:xfrm>
            <a:off x="914400" y="404664"/>
            <a:ext cx="8229600" cy="511175"/>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da-DK" sz="3100" dirty="0">
                <a:solidFill>
                  <a:srgbClr val="E9E9E9"/>
                </a:solidFill>
                <a:latin typeface="Eurostile"/>
              </a:rPr>
              <a:t>Maintenance of </a:t>
            </a:r>
            <a:r>
              <a:rPr lang="da-DK" sz="3100" dirty="0" err="1" smtClean="0">
                <a:solidFill>
                  <a:srgbClr val="E9E9E9"/>
                </a:solidFill>
                <a:latin typeface="Eurostile"/>
              </a:rPr>
              <a:t>epSOS</a:t>
            </a:r>
            <a:r>
              <a:rPr lang="da-DK" sz="3100" dirty="0" smtClean="0">
                <a:solidFill>
                  <a:srgbClr val="E9E9E9"/>
                </a:solidFill>
                <a:latin typeface="Eurostile"/>
              </a:rPr>
              <a:t> </a:t>
            </a:r>
            <a:r>
              <a:rPr lang="da-DK" sz="3100" dirty="0">
                <a:solidFill>
                  <a:srgbClr val="E9E9E9"/>
                </a:solidFill>
                <a:latin typeface="Eurostile"/>
              </a:rPr>
              <a:t>reference </a:t>
            </a:r>
            <a:r>
              <a:rPr lang="da-DK" sz="3100" dirty="0" err="1">
                <a:solidFill>
                  <a:srgbClr val="E9E9E9"/>
                </a:solidFill>
                <a:latin typeface="Eurostile"/>
              </a:rPr>
              <a:t>terminology</a:t>
            </a:r>
            <a:r>
              <a:rPr lang="da-DK" sz="3100" dirty="0">
                <a:solidFill>
                  <a:srgbClr val="E9E9E9"/>
                </a:solidFill>
                <a:latin typeface="Eurostile"/>
              </a:rPr>
              <a:t> </a:t>
            </a:r>
          </a:p>
        </p:txBody>
      </p:sp>
      <p:sp>
        <p:nvSpPr>
          <p:cNvPr id="17410" name="Pladsholder til indhold 2"/>
          <p:cNvSpPr>
            <a:spLocks noGrp="1"/>
          </p:cNvSpPr>
          <p:nvPr>
            <p:ph sz="half" idx="1"/>
          </p:nvPr>
        </p:nvSpPr>
        <p:spPr bwMode="auto">
          <a:xfrm>
            <a:off x="463550" y="2041525"/>
            <a:ext cx="8215313" cy="369252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marL="342900" lvl="1" indent="-342900">
              <a:buClr>
                <a:schemeClr val="tx2"/>
              </a:buClr>
              <a:buFontTx/>
              <a:buChar char="•"/>
            </a:pPr>
            <a:r>
              <a:rPr lang="da-DK" sz="2000" smtClean="0">
                <a:latin typeface="Helvetica" pitchFamily="34" charset="0"/>
              </a:rPr>
              <a:t>Maintenance of MVC</a:t>
            </a:r>
          </a:p>
          <a:p>
            <a:pPr marL="742950" lvl="2" indent="-342900"/>
            <a:r>
              <a:rPr lang="da-DK" sz="1800" smtClean="0">
                <a:latin typeface="Helvetica" pitchFamily="34" charset="0"/>
              </a:rPr>
              <a:t>Need for updates of value sets when codes are missing or classifications are updated</a:t>
            </a:r>
          </a:p>
          <a:p>
            <a:pPr marL="342900" lvl="1" indent="-342900">
              <a:buClr>
                <a:schemeClr val="tx2"/>
              </a:buClr>
              <a:buFontTx/>
              <a:buChar char="•"/>
            </a:pPr>
            <a:r>
              <a:rPr lang="da-DK" sz="2000" smtClean="0">
                <a:latin typeface="Helvetica" pitchFamily="34" charset="0"/>
              </a:rPr>
              <a:t>Maintenance of MTC</a:t>
            </a:r>
          </a:p>
          <a:p>
            <a:pPr marL="742950" lvl="2" indent="-342900"/>
            <a:r>
              <a:rPr lang="da-DK" sz="1800" smtClean="0">
                <a:latin typeface="Helvetica" pitchFamily="34" charset="0"/>
              </a:rPr>
              <a:t>Need for updates when the MVC changes, and to re-translate incorrect translations </a:t>
            </a:r>
          </a:p>
          <a:p>
            <a:pPr marL="342900" lvl="1" indent="-342900">
              <a:buClr>
                <a:schemeClr val="tx2"/>
              </a:buClr>
              <a:buFontTx/>
              <a:buChar char="•"/>
            </a:pPr>
            <a:r>
              <a:rPr lang="da-DK" sz="2000" smtClean="0">
                <a:latin typeface="Helvetica" pitchFamily="34" charset="0"/>
              </a:rPr>
              <a:t>Maintanance of mappings/transcodings</a:t>
            </a:r>
          </a:p>
          <a:p>
            <a:pPr marL="742950" lvl="2" indent="-342900"/>
            <a:r>
              <a:rPr lang="da-DK" sz="1800" smtClean="0">
                <a:latin typeface="Helvetica" pitchFamily="34" charset="0"/>
              </a:rPr>
              <a:t>When MVC changes or local classification changes, or when incorrect mappings needs correction.</a:t>
            </a:r>
          </a:p>
          <a:p>
            <a:pPr marL="342900" lvl="1" indent="-342900">
              <a:buClr>
                <a:schemeClr val="tx2"/>
              </a:buClr>
              <a:buFontTx/>
              <a:buChar char="•"/>
            </a:pPr>
            <a:r>
              <a:rPr lang="da-DK" sz="2000" smtClean="0">
                <a:latin typeface="Helvetica" pitchFamily="34" charset="0"/>
              </a:rPr>
              <a:t>epSOS Ontology</a:t>
            </a:r>
          </a:p>
          <a:p>
            <a:pPr marL="742950" lvl="2" indent="-342900"/>
            <a:r>
              <a:rPr lang="da-DK" sz="1800" smtClean="0">
                <a:latin typeface="Helvetica" pitchFamily="34" charset="0"/>
              </a:rPr>
              <a:t>When MVC changes or classifications change </a:t>
            </a:r>
            <a:endParaRPr lang="da-DK" sz="1400" smtClean="0">
              <a:latin typeface="Helvetica" pitchFamily="34" charset="0"/>
            </a:endParaRPr>
          </a:p>
        </p:txBody>
      </p:sp>
    </p:spTree>
    <p:extLst>
      <p:ext uri="{BB962C8B-B14F-4D97-AF65-F5344CB8AC3E}">
        <p14:creationId xmlns:p14="http://schemas.microsoft.com/office/powerpoint/2010/main" val="6211625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xfrm>
            <a:off x="914400" y="548680"/>
            <a:ext cx="8229600" cy="511175"/>
          </a:xfrm>
          <a:noFill/>
          <a:ln>
            <a:miter lim="800000"/>
            <a:headEnd/>
            <a:tailEnd/>
          </a:ln>
        </p:spPr>
        <p:txBody>
          <a:bodyPr vert="horz" wrap="square" lIns="91440" tIns="45720" rIns="91440" bIns="45720" numCol="1" anchor="t" anchorCtr="0" compatLnSpc="1">
            <a:prstTxWarp prst="textNoShape">
              <a:avLst/>
            </a:prstTxWarp>
            <a:noAutofit/>
          </a:bodyPr>
          <a:lstStyle/>
          <a:p>
            <a:r>
              <a:rPr lang="en-GB" sz="2800" dirty="0">
                <a:solidFill>
                  <a:srgbClr val="E9E9E9"/>
                </a:solidFill>
                <a:latin typeface="Eurostile"/>
              </a:rPr>
              <a:t>Why is ECRTS needed?</a:t>
            </a:r>
          </a:p>
        </p:txBody>
      </p:sp>
      <p:sp>
        <p:nvSpPr>
          <p:cNvPr id="19458" name="Content Placeholder 2"/>
          <p:cNvSpPr>
            <a:spLocks noGrp="1"/>
          </p:cNvSpPr>
          <p:nvPr>
            <p:ph sz="half" idx="1"/>
          </p:nvPr>
        </p:nvSpPr>
        <p:spPr bwMode="auto">
          <a:xfrm>
            <a:off x="179388" y="2133600"/>
            <a:ext cx="8713787" cy="3768725"/>
          </a:xfrm>
          <a:noFill/>
          <a:ln>
            <a:miter lim="800000"/>
            <a:headEnd/>
            <a:tailEnd/>
          </a:ln>
        </p:spPr>
        <p:txBody>
          <a:bodyPr vert="horz" wrap="square" lIns="91440" tIns="45720" rIns="91440" bIns="45720" numCol="1" anchor="t" anchorCtr="0" compatLnSpc="1">
            <a:prstTxWarp prst="textNoShape">
              <a:avLst/>
            </a:prstTxWarp>
          </a:bodyPr>
          <a:lstStyle/>
          <a:p>
            <a:r>
              <a:rPr lang="en-GB" sz="1800" smtClean="0">
                <a:latin typeface="Helvetica" pitchFamily="34" charset="0"/>
              </a:rPr>
              <a:t>If the translations and transcodings are not done right, potential safety risks are introduced</a:t>
            </a:r>
          </a:p>
          <a:p>
            <a:r>
              <a:rPr lang="en-GB" sz="1800" smtClean="0">
                <a:latin typeface="Helvetica" pitchFamily="34" charset="0"/>
              </a:rPr>
              <a:t>The quality can only be upheld if you have the right resources and the right tools to establish an overview (e.g.)</a:t>
            </a:r>
          </a:p>
          <a:p>
            <a:pPr lvl="1"/>
            <a:r>
              <a:rPr lang="en-GB" sz="1600" smtClean="0">
                <a:latin typeface="Helvetica" pitchFamily="34" charset="0"/>
              </a:rPr>
              <a:t>Common view on classifications/terminologies (browser)</a:t>
            </a:r>
          </a:p>
          <a:p>
            <a:pPr lvl="1"/>
            <a:r>
              <a:rPr lang="en-GB" sz="1600" smtClean="0">
                <a:latin typeface="Helvetica" pitchFamily="34" charset="0"/>
              </a:rPr>
              <a:t>See all similar translations during the process of translation</a:t>
            </a:r>
          </a:p>
          <a:p>
            <a:pPr lvl="1"/>
            <a:r>
              <a:rPr lang="en-GB" sz="1600" smtClean="0">
                <a:latin typeface="Helvetica" pitchFamily="34" charset="0"/>
              </a:rPr>
              <a:t>Full history of translation/transcoding incl. communication</a:t>
            </a:r>
          </a:p>
          <a:p>
            <a:r>
              <a:rPr lang="en-GB" sz="1800" smtClean="0">
                <a:latin typeface="Helvetica" pitchFamily="34" charset="0"/>
              </a:rPr>
              <a:t>The cost of NOT having control on versions and process can be very high</a:t>
            </a:r>
          </a:p>
          <a:p>
            <a:pPr lvl="1"/>
            <a:r>
              <a:rPr lang="en-GB" smtClean="0">
                <a:latin typeface="Helvetica" pitchFamily="34" charset="0"/>
              </a:rPr>
              <a:t>Want to follow international terminology standards translation/transcoding, to ensure the best possible translation/transcoding</a:t>
            </a:r>
          </a:p>
          <a:p>
            <a:pPr lvl="1"/>
            <a:endParaRPr lang="en-GB" smtClean="0">
              <a:latin typeface="Helvetica" pitchFamily="34" charset="0"/>
            </a:endParaRPr>
          </a:p>
          <a:p>
            <a:pPr lvl="1"/>
            <a:endParaRPr lang="en-GB" smtClean="0">
              <a:latin typeface="Helvetica" pitchFamily="34" charset="0"/>
            </a:endParaRPr>
          </a:p>
          <a:p>
            <a:pPr lvl="1"/>
            <a:endParaRPr lang="en-GB" smtClean="0">
              <a:latin typeface="Helvetica" pitchFamily="34" charset="0"/>
            </a:endParaRPr>
          </a:p>
        </p:txBody>
      </p:sp>
      <p:sp>
        <p:nvSpPr>
          <p:cNvPr id="19459" name="Content Placeholder 5"/>
          <p:cNvSpPr>
            <a:spLocks noGrp="1"/>
          </p:cNvSpPr>
          <p:nvPr>
            <p:ph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Helvetica Neue" charset="0"/>
              </a:rPr>
              <a:t>Quality, Quality and Quality</a:t>
            </a:r>
          </a:p>
          <a:p>
            <a:endParaRPr lang="en-GB" smtClean="0">
              <a:latin typeface="Helvetica Neue" charset="0"/>
            </a:endParaRPr>
          </a:p>
        </p:txBody>
      </p:sp>
    </p:spTree>
    <p:extLst>
      <p:ext uri="{BB962C8B-B14F-4D97-AF65-F5344CB8AC3E}">
        <p14:creationId xmlns:p14="http://schemas.microsoft.com/office/powerpoint/2010/main" val="1474893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914400" y="476672"/>
            <a:ext cx="8229600" cy="511175"/>
          </a:xfrm>
          <a:noFill/>
          <a:ln>
            <a:miter lim="800000"/>
            <a:headEnd/>
            <a:tailEnd/>
          </a:ln>
        </p:spPr>
        <p:txBody>
          <a:bodyPr vert="horz" wrap="square" lIns="91440" tIns="45720" rIns="91440" bIns="45720" numCol="1" anchor="t" anchorCtr="0" compatLnSpc="1">
            <a:prstTxWarp prst="textNoShape">
              <a:avLst/>
            </a:prstTxWarp>
            <a:noAutofit/>
          </a:bodyPr>
          <a:lstStyle/>
          <a:p>
            <a:r>
              <a:rPr lang="en-GB" sz="2800" dirty="0">
                <a:solidFill>
                  <a:srgbClr val="E9E9E9"/>
                </a:solidFill>
                <a:latin typeface="Eurostile"/>
              </a:rPr>
              <a:t>Why a central solution</a:t>
            </a:r>
          </a:p>
        </p:txBody>
      </p:sp>
      <p:sp>
        <p:nvSpPr>
          <p:cNvPr id="20482" name="Content Placeholder 2"/>
          <p:cNvSpPr>
            <a:spLocks noGrp="1"/>
          </p:cNvSpPr>
          <p:nvPr>
            <p:ph sz="half" idx="1"/>
          </p:nvPr>
        </p:nvSpPr>
        <p:spPr bwMode="auto">
          <a:xfrm>
            <a:off x="463550" y="1544638"/>
            <a:ext cx="8215313" cy="3768725"/>
          </a:xfrm>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Helvetica" pitchFamily="34" charset="0"/>
              </a:rPr>
              <a:t>To have a common view on the MVC and the classifications</a:t>
            </a:r>
          </a:p>
          <a:p>
            <a:r>
              <a:rPr lang="en-GB" smtClean="0">
                <a:latin typeface="Helvetica" pitchFamily="34" charset="0"/>
              </a:rPr>
              <a:t>To have an easy synchronization of MVC and MTC</a:t>
            </a:r>
          </a:p>
          <a:p>
            <a:r>
              <a:rPr lang="en-GB" smtClean="0">
                <a:latin typeface="Helvetica" pitchFamily="34" charset="0"/>
              </a:rPr>
              <a:t>To have all participants at the same level </a:t>
            </a:r>
          </a:p>
          <a:p>
            <a:r>
              <a:rPr lang="en-GB" smtClean="0">
                <a:latin typeface="Helvetica" pitchFamily="34" charset="0"/>
              </a:rPr>
              <a:t>To have a common standard that applies to all</a:t>
            </a:r>
          </a:p>
          <a:p>
            <a:r>
              <a:rPr lang="en-GB" smtClean="0">
                <a:latin typeface="Helvetica" pitchFamily="34" charset="0"/>
              </a:rPr>
              <a:t>To share translations when languages are closely related</a:t>
            </a:r>
          </a:p>
          <a:p>
            <a:pPr lvl="1"/>
            <a:r>
              <a:rPr lang="en-GB" smtClean="0">
                <a:latin typeface="Helvetica" pitchFamily="34" charset="0"/>
              </a:rPr>
              <a:t>E.g. Denmark and Sweden are sharing their SNOMED CT</a:t>
            </a:r>
            <a:r>
              <a:rPr lang="en-GB" smtClean="0">
                <a:latin typeface="Calibri" pitchFamily="34" charset="0"/>
              </a:rPr>
              <a:t>®</a:t>
            </a:r>
            <a:r>
              <a:rPr lang="en-GB" smtClean="0">
                <a:latin typeface="Helvetica" pitchFamily="34" charset="0"/>
              </a:rPr>
              <a:t> translations</a:t>
            </a:r>
          </a:p>
          <a:p>
            <a:r>
              <a:rPr lang="en-GB" smtClean="0">
                <a:latin typeface="Helvetica" pitchFamily="34" charset="0"/>
              </a:rPr>
              <a:t>To share transcoding projects</a:t>
            </a:r>
          </a:p>
          <a:p>
            <a:pPr lvl="1"/>
            <a:r>
              <a:rPr lang="en-GB" smtClean="0">
                <a:latin typeface="Helvetica" pitchFamily="34" charset="0"/>
              </a:rPr>
              <a:t>If two or more MSs need to make the same local transcoding, they can split the task between them</a:t>
            </a:r>
          </a:p>
          <a:p>
            <a:r>
              <a:rPr lang="en-GB" smtClean="0">
                <a:latin typeface="Helvetica" pitchFamily="34" charset="0"/>
              </a:rPr>
              <a:t>  To have a common reference on all versions of all components </a:t>
            </a:r>
          </a:p>
        </p:txBody>
      </p:sp>
    </p:spTree>
    <p:extLst>
      <p:ext uri="{BB962C8B-B14F-4D97-AF65-F5344CB8AC3E}">
        <p14:creationId xmlns:p14="http://schemas.microsoft.com/office/powerpoint/2010/main" val="23806952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el 1"/>
          <p:cNvSpPr>
            <a:spLocks noGrp="1"/>
          </p:cNvSpPr>
          <p:nvPr>
            <p:ph type="title" idx="4294967295"/>
          </p:nvPr>
        </p:nvSpPr>
        <p:spPr bwMode="auto">
          <a:xfrm>
            <a:off x="827584" y="476672"/>
            <a:ext cx="8229600" cy="511175"/>
          </a:xfrm>
          <a:prstGeom prst="rect">
            <a:avLst/>
          </a:prstGeom>
          <a:noFill/>
          <a:ln>
            <a:miter lim="800000"/>
            <a:headEnd/>
            <a:tailEnd/>
          </a:ln>
        </p:spPr>
        <p:txBody>
          <a:bodyPr>
            <a:noAutofit/>
          </a:bodyPr>
          <a:lstStyle/>
          <a:p>
            <a:r>
              <a:rPr lang="da-DK" sz="2800" dirty="0"/>
              <a:t>The </a:t>
            </a:r>
            <a:r>
              <a:rPr lang="da-DK" sz="2800" dirty="0" err="1"/>
              <a:t>epSOS</a:t>
            </a:r>
            <a:r>
              <a:rPr lang="da-DK" sz="2800" dirty="0"/>
              <a:t> </a:t>
            </a:r>
            <a:r>
              <a:rPr lang="da-DK" sz="2800" dirty="0" err="1"/>
              <a:t>terminology</a:t>
            </a:r>
            <a:r>
              <a:rPr lang="da-DK" sz="2800" dirty="0"/>
              <a:t> </a:t>
            </a:r>
            <a:r>
              <a:rPr lang="es-ES" sz="2800" dirty="0" err="1"/>
              <a:t>actors</a:t>
            </a:r>
            <a:endParaRPr lang="da-DK" sz="2800" dirty="0"/>
          </a:p>
        </p:txBody>
      </p:sp>
      <p:pic>
        <p:nvPicPr>
          <p:cNvPr id="133124" name="Picture 1" descr="epSOS_Actors"/>
          <p:cNvPicPr>
            <a:picLocks noChangeAspect="1" noChangeArrowheads="1"/>
          </p:cNvPicPr>
          <p:nvPr/>
        </p:nvPicPr>
        <p:blipFill>
          <a:blip r:embed="rId2" cstate="print"/>
          <a:srcRect/>
          <a:stretch>
            <a:fillRect/>
          </a:stretch>
        </p:blipFill>
        <p:spPr bwMode="auto">
          <a:xfrm>
            <a:off x="428625" y="1714500"/>
            <a:ext cx="4343400" cy="3600450"/>
          </a:xfrm>
          <a:prstGeom prst="rect">
            <a:avLst/>
          </a:prstGeom>
          <a:noFill/>
          <a:ln w="9525">
            <a:noFill/>
            <a:miter lim="800000"/>
            <a:headEnd/>
            <a:tailEnd/>
          </a:ln>
        </p:spPr>
      </p:pic>
      <p:sp>
        <p:nvSpPr>
          <p:cNvPr id="133125" name="Tekstboks 6"/>
          <p:cNvSpPr txBox="1">
            <a:spLocks noChangeArrowheads="1"/>
          </p:cNvSpPr>
          <p:nvPr/>
        </p:nvSpPr>
        <p:spPr bwMode="auto">
          <a:xfrm>
            <a:off x="4857750" y="1785938"/>
            <a:ext cx="3675063" cy="3662362"/>
          </a:xfrm>
          <a:prstGeom prst="rect">
            <a:avLst/>
          </a:prstGeom>
          <a:noFill/>
          <a:ln w="9525">
            <a:noFill/>
            <a:miter lim="800000"/>
            <a:headEnd/>
            <a:tailEnd/>
          </a:ln>
        </p:spPr>
        <p:txBody>
          <a:bodyPr>
            <a:spAutoFit/>
          </a:bodyPr>
          <a:lstStyle/>
          <a:p>
            <a:r>
              <a:rPr lang="da-DK">
                <a:solidFill>
                  <a:srgbClr val="002060"/>
                </a:solidFill>
              </a:rPr>
              <a:t>All actors need to work together:</a:t>
            </a:r>
          </a:p>
          <a:p>
            <a:r>
              <a:rPr lang="da-DK">
                <a:solidFill>
                  <a:srgbClr val="002060"/>
                </a:solidFill>
              </a:rPr>
              <a:t>- To be up-to-date with the most recent version of the value sets for integration into local systems</a:t>
            </a:r>
          </a:p>
          <a:p>
            <a:pPr>
              <a:buFontTx/>
              <a:buChar char="-"/>
            </a:pPr>
            <a:r>
              <a:rPr lang="da-DK">
                <a:solidFill>
                  <a:srgbClr val="002060"/>
                </a:solidFill>
              </a:rPr>
              <a:t>To have translated latest versions of the value sets</a:t>
            </a:r>
          </a:p>
          <a:p>
            <a:pPr>
              <a:buFontTx/>
              <a:buChar char="-"/>
            </a:pPr>
            <a:r>
              <a:rPr lang="da-DK">
                <a:solidFill>
                  <a:srgbClr val="002060"/>
                </a:solidFill>
              </a:rPr>
              <a:t>To have mapped the latest versions of the value sets to local code system </a:t>
            </a:r>
          </a:p>
          <a:p>
            <a:pPr>
              <a:buFontTx/>
              <a:buChar char="-"/>
            </a:pPr>
            <a:r>
              <a:rPr lang="da-DK">
                <a:solidFill>
                  <a:srgbClr val="002060"/>
                </a:solidFill>
              </a:rPr>
              <a:t>To have a commen view of the epSOS classifications</a:t>
            </a:r>
          </a:p>
          <a:p>
            <a:pPr>
              <a:buFontTx/>
              <a:buChar char="-"/>
            </a:pPr>
            <a:r>
              <a:rPr lang="da-DK">
                <a:solidFill>
                  <a:srgbClr val="002060"/>
                </a:solidFill>
              </a:rPr>
              <a:t>To have a commen view of the epSOS value sets</a:t>
            </a:r>
          </a:p>
        </p:txBody>
      </p:sp>
    </p:spTree>
    <p:extLst>
      <p:ext uri="{BB962C8B-B14F-4D97-AF65-F5344CB8AC3E}">
        <p14:creationId xmlns:p14="http://schemas.microsoft.com/office/powerpoint/2010/main" val="296466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827584" y="476672"/>
            <a:ext cx="8229600" cy="511175"/>
          </a:xfrm>
          <a:noFill/>
          <a:ln>
            <a:miter lim="800000"/>
            <a:headEnd/>
            <a:tailEnd/>
          </a:ln>
        </p:spPr>
        <p:txBody>
          <a:bodyPr vert="horz" wrap="square" lIns="91440" tIns="45720" rIns="91440" bIns="45720" numCol="1" anchor="t" anchorCtr="0" compatLnSpc="1">
            <a:prstTxWarp prst="textNoShape">
              <a:avLst/>
            </a:prstTxWarp>
            <a:noAutofit/>
          </a:bodyPr>
          <a:lstStyle/>
          <a:p>
            <a:r>
              <a:rPr lang="da-DK" sz="2800" dirty="0">
                <a:solidFill>
                  <a:srgbClr val="E9E9E9"/>
                </a:solidFill>
                <a:latin typeface="Eurostile"/>
              </a:rPr>
              <a:t>The </a:t>
            </a:r>
            <a:r>
              <a:rPr lang="da-DK" sz="2800" dirty="0" err="1">
                <a:solidFill>
                  <a:srgbClr val="E9E9E9"/>
                </a:solidFill>
                <a:latin typeface="Eurostile"/>
              </a:rPr>
              <a:t>epSOS</a:t>
            </a:r>
            <a:r>
              <a:rPr lang="da-DK" sz="2800" dirty="0">
                <a:solidFill>
                  <a:srgbClr val="E9E9E9"/>
                </a:solidFill>
                <a:latin typeface="Eurostile"/>
              </a:rPr>
              <a:t> Central Reference </a:t>
            </a:r>
            <a:r>
              <a:rPr lang="da-DK" sz="2800" dirty="0" err="1">
                <a:solidFill>
                  <a:srgbClr val="E9E9E9"/>
                </a:solidFill>
                <a:latin typeface="Eurostile"/>
              </a:rPr>
              <a:t>Terminology</a:t>
            </a:r>
            <a:r>
              <a:rPr lang="da-DK" sz="2800" dirty="0">
                <a:solidFill>
                  <a:srgbClr val="E9E9E9"/>
                </a:solidFill>
                <a:latin typeface="Eurostile"/>
              </a:rPr>
              <a:t> Server (ECRTS)</a:t>
            </a:r>
            <a:endParaRPr lang="en-US" sz="2800" dirty="0">
              <a:solidFill>
                <a:srgbClr val="E9E9E9"/>
              </a:solidFill>
              <a:latin typeface="Eurostile"/>
            </a:endParaRPr>
          </a:p>
        </p:txBody>
      </p:sp>
      <p:sp>
        <p:nvSpPr>
          <p:cNvPr id="6" name="Can 5"/>
          <p:cNvSpPr/>
          <p:nvPr/>
        </p:nvSpPr>
        <p:spPr>
          <a:xfrm>
            <a:off x="785813" y="2090738"/>
            <a:ext cx="1600200" cy="14097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dirty="0"/>
              <a:t>Central </a:t>
            </a:r>
            <a:r>
              <a:rPr lang="da-DK" dirty="0" err="1"/>
              <a:t>web-based</a:t>
            </a:r>
            <a:r>
              <a:rPr lang="da-DK" dirty="0"/>
              <a:t> </a:t>
            </a:r>
            <a:r>
              <a:rPr lang="da-DK" dirty="0" err="1"/>
              <a:t>tool</a:t>
            </a:r>
            <a:endParaRPr lang="en-US" dirty="0"/>
          </a:p>
        </p:txBody>
      </p:sp>
      <p:pic>
        <p:nvPicPr>
          <p:cNvPr id="18436" name="Picture 2" descr="C:\Program Files\Microsoft Office\MEDIA\CAGCAT10\j0292020.wmf"/>
          <p:cNvPicPr>
            <a:picLocks noChangeAspect="1" noChangeArrowheads="1"/>
          </p:cNvPicPr>
          <p:nvPr/>
        </p:nvPicPr>
        <p:blipFill>
          <a:blip r:embed="rId2" cstate="print"/>
          <a:srcRect/>
          <a:stretch>
            <a:fillRect/>
          </a:stretch>
        </p:blipFill>
        <p:spPr bwMode="auto">
          <a:xfrm>
            <a:off x="3571875" y="1878013"/>
            <a:ext cx="1143000" cy="1084262"/>
          </a:xfrm>
          <a:prstGeom prst="rect">
            <a:avLst/>
          </a:prstGeom>
          <a:noFill/>
          <a:ln w="9525">
            <a:noFill/>
            <a:miter lim="800000"/>
            <a:headEnd/>
            <a:tailEnd/>
          </a:ln>
        </p:spPr>
      </p:pic>
      <p:pic>
        <p:nvPicPr>
          <p:cNvPr id="18437" name="Picture 2" descr="C:\Program Files\Microsoft Office\MEDIA\CAGCAT10\j0292020.wmf"/>
          <p:cNvPicPr>
            <a:picLocks noChangeAspect="1" noChangeArrowheads="1"/>
          </p:cNvPicPr>
          <p:nvPr/>
        </p:nvPicPr>
        <p:blipFill>
          <a:blip r:embed="rId2" cstate="print"/>
          <a:srcRect/>
          <a:stretch>
            <a:fillRect/>
          </a:stretch>
        </p:blipFill>
        <p:spPr bwMode="auto">
          <a:xfrm>
            <a:off x="1143000" y="4429125"/>
            <a:ext cx="1143000" cy="1084263"/>
          </a:xfrm>
          <a:prstGeom prst="rect">
            <a:avLst/>
          </a:prstGeom>
          <a:noFill/>
          <a:ln w="9525">
            <a:noFill/>
            <a:miter lim="800000"/>
            <a:headEnd/>
            <a:tailEnd/>
          </a:ln>
        </p:spPr>
      </p:pic>
      <p:sp>
        <p:nvSpPr>
          <p:cNvPr id="18438" name="TextBox 8"/>
          <p:cNvSpPr txBox="1">
            <a:spLocks noChangeArrowheads="1"/>
          </p:cNvSpPr>
          <p:nvPr/>
        </p:nvSpPr>
        <p:spPr bwMode="auto">
          <a:xfrm>
            <a:off x="4786313" y="1928813"/>
            <a:ext cx="4357687" cy="2051050"/>
          </a:xfrm>
          <a:prstGeom prst="rect">
            <a:avLst/>
          </a:prstGeom>
          <a:noFill/>
          <a:ln w="9525">
            <a:noFill/>
            <a:miter lim="800000"/>
            <a:headEnd/>
            <a:tailEnd/>
          </a:ln>
        </p:spPr>
        <p:txBody>
          <a:bodyPr>
            <a:spAutoFit/>
          </a:bodyPr>
          <a:lstStyle/>
          <a:p>
            <a:pPr marL="182563" indent="-182563">
              <a:spcBef>
                <a:spcPct val="20000"/>
              </a:spcBef>
            </a:pPr>
            <a:r>
              <a:rPr lang="en-GB" sz="1400" b="1"/>
              <a:t>Central Group:</a:t>
            </a:r>
          </a:p>
          <a:p>
            <a:pPr marL="182563" indent="-182563">
              <a:spcBef>
                <a:spcPct val="20000"/>
              </a:spcBef>
              <a:buFont typeface="Arial" charset="0"/>
              <a:buChar char="•"/>
            </a:pPr>
            <a:r>
              <a:rPr lang="en-GB" sz="1400"/>
              <a:t>Security setup</a:t>
            </a:r>
          </a:p>
          <a:p>
            <a:pPr marL="182563" indent="-182563">
              <a:spcBef>
                <a:spcPct val="20000"/>
              </a:spcBef>
              <a:buFont typeface="Arial" charset="0"/>
              <a:buChar char="•"/>
            </a:pPr>
            <a:r>
              <a:rPr lang="en-GB" sz="1400"/>
              <a:t>Creation and maintenance of value sets </a:t>
            </a:r>
          </a:p>
          <a:p>
            <a:pPr marL="182563" indent="-182563">
              <a:spcBef>
                <a:spcPct val="20000"/>
              </a:spcBef>
              <a:buFont typeface="Arial" charset="0"/>
              <a:buChar char="•"/>
            </a:pPr>
            <a:r>
              <a:rPr lang="en-GB" sz="1400"/>
              <a:t>Maintenance of classifications</a:t>
            </a:r>
          </a:p>
          <a:p>
            <a:pPr marL="182563" indent="-182563">
              <a:spcBef>
                <a:spcPct val="20000"/>
              </a:spcBef>
              <a:buFont typeface="Arial" charset="0"/>
              <a:buChar char="•"/>
            </a:pPr>
            <a:r>
              <a:rPr lang="en-GB" sz="1400"/>
              <a:t>Education and guidance of best practice in translation and transcoding/mapping</a:t>
            </a:r>
          </a:p>
          <a:p>
            <a:pPr marL="182563" indent="-182563">
              <a:spcBef>
                <a:spcPct val="20000"/>
              </a:spcBef>
              <a:buFont typeface="Arial" charset="0"/>
              <a:buChar char="•"/>
            </a:pPr>
            <a:r>
              <a:rPr lang="en-GB" sz="1400"/>
              <a:t>Administration of requests for changes to the MTC</a:t>
            </a:r>
          </a:p>
          <a:p>
            <a:pPr marL="182563" indent="-182563">
              <a:spcBef>
                <a:spcPct val="20000"/>
              </a:spcBef>
              <a:buFont typeface="Arial" charset="0"/>
              <a:buChar char="•"/>
            </a:pPr>
            <a:r>
              <a:rPr lang="en-GB" sz="1400"/>
              <a:t>Creation and maintenance of the ontology</a:t>
            </a:r>
            <a:endParaRPr lang="en-GB">
              <a:solidFill>
                <a:schemeClr val="bg2"/>
              </a:solidFill>
            </a:endParaRPr>
          </a:p>
        </p:txBody>
      </p:sp>
      <p:cxnSp>
        <p:nvCxnSpPr>
          <p:cNvPr id="11" name="Elbow Connector 10"/>
          <p:cNvCxnSpPr/>
          <p:nvPr/>
        </p:nvCxnSpPr>
        <p:spPr>
          <a:xfrm rot="10800000" flipV="1">
            <a:off x="2428875" y="2420938"/>
            <a:ext cx="1143000" cy="38576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V="1">
            <a:off x="964407" y="3821906"/>
            <a:ext cx="857250" cy="35718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8441" name="TextBox 14"/>
          <p:cNvSpPr txBox="1">
            <a:spLocks noChangeArrowheads="1"/>
          </p:cNvSpPr>
          <p:nvPr/>
        </p:nvSpPr>
        <p:spPr bwMode="auto">
          <a:xfrm>
            <a:off x="2357438" y="4508500"/>
            <a:ext cx="2646362" cy="1709738"/>
          </a:xfrm>
          <a:prstGeom prst="rect">
            <a:avLst/>
          </a:prstGeom>
          <a:solidFill>
            <a:schemeClr val="bg1"/>
          </a:solidFill>
          <a:ln w="9525" algn="ctr">
            <a:noFill/>
            <a:miter lim="800000"/>
            <a:headEnd/>
            <a:tailEnd/>
          </a:ln>
          <a:effectLst/>
        </p:spPr>
        <p:txBody>
          <a:bodyPr>
            <a:spAutoFit/>
          </a:bodyPr>
          <a:lstStyle/>
          <a:p>
            <a:pPr marL="182563" indent="-182563">
              <a:spcBef>
                <a:spcPct val="20000"/>
              </a:spcBef>
              <a:buFont typeface="Arial" charset="0"/>
              <a:buNone/>
            </a:pPr>
            <a:r>
              <a:rPr lang="en-GB" sz="1400"/>
              <a:t>MS:</a:t>
            </a:r>
          </a:p>
          <a:p>
            <a:pPr marL="182563" indent="-182563">
              <a:spcBef>
                <a:spcPct val="20000"/>
              </a:spcBef>
              <a:buFont typeface="Arial" charset="0"/>
              <a:buChar char="•"/>
            </a:pPr>
            <a:r>
              <a:rPr lang="en-GB" sz="1400"/>
              <a:t>Browser of all code systems </a:t>
            </a:r>
          </a:p>
          <a:p>
            <a:pPr marL="182563" indent="-182563">
              <a:spcBef>
                <a:spcPct val="20000"/>
              </a:spcBef>
              <a:buFont typeface="Arial" charset="0"/>
              <a:buChar char="•"/>
            </a:pPr>
            <a:r>
              <a:rPr lang="en-GB" sz="1400"/>
              <a:t>Translation of value sets to national language</a:t>
            </a:r>
          </a:p>
          <a:p>
            <a:pPr marL="182563" indent="-182563">
              <a:spcBef>
                <a:spcPct val="20000"/>
              </a:spcBef>
              <a:buFont typeface="Arial" charset="0"/>
              <a:buChar char="•"/>
            </a:pPr>
            <a:r>
              <a:rPr lang="en-GB" sz="1400"/>
              <a:t>Transcoding from national coding system to epSOS value sets</a:t>
            </a:r>
          </a:p>
        </p:txBody>
      </p:sp>
      <p:sp>
        <p:nvSpPr>
          <p:cNvPr id="18442" name="TextBox 15"/>
          <p:cNvSpPr txBox="1">
            <a:spLocks noChangeArrowheads="1"/>
          </p:cNvSpPr>
          <p:nvPr/>
        </p:nvSpPr>
        <p:spPr bwMode="auto">
          <a:xfrm>
            <a:off x="5072063" y="4572000"/>
            <a:ext cx="3460750" cy="1241425"/>
          </a:xfrm>
          <a:prstGeom prst="rect">
            <a:avLst/>
          </a:prstGeom>
          <a:noFill/>
          <a:ln w="9525" algn="ctr">
            <a:noFill/>
            <a:miter lim="800000"/>
            <a:headEnd/>
            <a:tailEnd/>
          </a:ln>
          <a:effectLst/>
        </p:spPr>
        <p:txBody>
          <a:bodyPr>
            <a:spAutoFit/>
          </a:bodyPr>
          <a:lstStyle/>
          <a:p>
            <a:pPr marL="182563" indent="-182563">
              <a:spcBef>
                <a:spcPct val="20000"/>
              </a:spcBef>
              <a:buFont typeface="Arial" charset="0"/>
              <a:buChar char="•"/>
            </a:pPr>
            <a:r>
              <a:rPr lang="da-DK" sz="1400"/>
              <a:t>MS:</a:t>
            </a:r>
          </a:p>
          <a:p>
            <a:pPr marL="182563" indent="-182563">
              <a:spcBef>
                <a:spcPct val="20000"/>
              </a:spcBef>
              <a:buFont typeface="Arial" charset="0"/>
              <a:buChar char="•"/>
            </a:pPr>
            <a:r>
              <a:rPr lang="da-DK" sz="1400"/>
              <a:t>Distribution of MTC to national NCP´s </a:t>
            </a:r>
          </a:p>
          <a:p>
            <a:pPr marL="182563" indent="-182563">
              <a:spcBef>
                <a:spcPct val="20000"/>
              </a:spcBef>
              <a:buFont typeface="Arial" charset="0"/>
              <a:buChar char="•"/>
            </a:pPr>
            <a:r>
              <a:rPr lang="da-DK" sz="1400"/>
              <a:t>Web-services or FTP site</a:t>
            </a:r>
            <a:r>
              <a:rPr lang="en-US" sz="1400"/>
              <a:t> for download of newest version of MVC, MTC, browse classifications</a:t>
            </a:r>
            <a:endParaRPr lang="da-DK" sz="1400"/>
          </a:p>
        </p:txBody>
      </p:sp>
      <p:cxnSp>
        <p:nvCxnSpPr>
          <p:cNvPr id="18" name="Shape 17"/>
          <p:cNvCxnSpPr/>
          <p:nvPr/>
        </p:nvCxnSpPr>
        <p:spPr>
          <a:xfrm>
            <a:off x="2357438" y="3000375"/>
            <a:ext cx="2786062" cy="17145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7343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755576" y="476672"/>
            <a:ext cx="8229600" cy="511175"/>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da-DK" sz="3100" dirty="0">
                <a:solidFill>
                  <a:srgbClr val="E9E9E9"/>
                </a:solidFill>
                <a:latin typeface="Eurostile"/>
              </a:rPr>
              <a:t>The MS </a:t>
            </a:r>
            <a:r>
              <a:rPr lang="da-DK" sz="3100" dirty="0" err="1">
                <a:solidFill>
                  <a:srgbClr val="E9E9E9"/>
                </a:solidFill>
                <a:latin typeface="Eurostile"/>
              </a:rPr>
              <a:t>tasks</a:t>
            </a:r>
            <a:endParaRPr lang="en-US" sz="3100" dirty="0">
              <a:solidFill>
                <a:srgbClr val="E9E9E9"/>
              </a:solidFill>
              <a:latin typeface="Eurostile"/>
            </a:endParaRPr>
          </a:p>
        </p:txBody>
      </p:sp>
      <p:sp>
        <p:nvSpPr>
          <p:cNvPr id="21506" name="Content Placeholder 5"/>
          <p:cNvSpPr>
            <a:spLocks noGrp="1"/>
          </p:cNvSpPr>
          <p:nvPr>
            <p:ph sz="half" idx="1"/>
          </p:nvPr>
        </p:nvSpPr>
        <p:spPr bwMode="auto">
          <a:xfrm>
            <a:off x="463550" y="1700213"/>
            <a:ext cx="8215313" cy="4033837"/>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en-GB" dirty="0" smtClean="0">
                <a:latin typeface="Helvetica" pitchFamily="34" charset="0"/>
              </a:rPr>
              <a:t>Total number of concepts (MVC) to translate is 8873</a:t>
            </a:r>
          </a:p>
          <a:p>
            <a:r>
              <a:rPr lang="en-GB" dirty="0" smtClean="0">
                <a:latin typeface="Helvetica" pitchFamily="34" charset="0"/>
              </a:rPr>
              <a:t>An average MS has already translated approx. 82%</a:t>
            </a:r>
          </a:p>
          <a:p>
            <a:pPr lvl="1"/>
            <a:r>
              <a:rPr lang="en-GB" dirty="0" smtClean="0">
                <a:latin typeface="Helvetica" pitchFamily="34" charset="0"/>
              </a:rPr>
              <a:t>As the MS is using the same classification as </a:t>
            </a:r>
            <a:r>
              <a:rPr lang="en-GB" dirty="0" err="1" smtClean="0">
                <a:latin typeface="Helvetica" pitchFamily="34" charset="0"/>
              </a:rPr>
              <a:t>epSOS</a:t>
            </a:r>
            <a:r>
              <a:rPr lang="en-GB" dirty="0" smtClean="0">
                <a:latin typeface="Helvetica" pitchFamily="34" charset="0"/>
              </a:rPr>
              <a:t> have chosen</a:t>
            </a:r>
          </a:p>
          <a:p>
            <a:pPr lvl="1"/>
            <a:r>
              <a:rPr lang="en-GB" dirty="0" smtClean="0">
                <a:latin typeface="Helvetica" pitchFamily="34" charset="0"/>
              </a:rPr>
              <a:t>Therefore they can choose to import only for quality review</a:t>
            </a:r>
          </a:p>
          <a:p>
            <a:r>
              <a:rPr lang="en-GB" dirty="0" smtClean="0">
                <a:latin typeface="Helvetica" pitchFamily="34" charset="0"/>
              </a:rPr>
              <a:t>The transcoding task can be difficult and will need resources with knowledge on both source and target classification</a:t>
            </a:r>
          </a:p>
          <a:p>
            <a:pPr lvl="1"/>
            <a:r>
              <a:rPr lang="en-GB" dirty="0" smtClean="0">
                <a:latin typeface="Helvetica" pitchFamily="34" charset="0"/>
              </a:rPr>
              <a:t>Therefore the central semantic group needs to support the MS </a:t>
            </a:r>
          </a:p>
          <a:p>
            <a:r>
              <a:rPr lang="en-GB" dirty="0" smtClean="0">
                <a:latin typeface="Helvetica" pitchFamily="34" charset="0"/>
              </a:rPr>
              <a:t>Depending on the MS local classifications - some </a:t>
            </a:r>
            <a:r>
              <a:rPr lang="en-GB" dirty="0" err="1" smtClean="0">
                <a:latin typeface="Helvetica" pitchFamily="34" charset="0"/>
              </a:rPr>
              <a:t>transcodings</a:t>
            </a:r>
            <a:r>
              <a:rPr lang="en-GB" dirty="0" smtClean="0">
                <a:latin typeface="Helvetica" pitchFamily="34" charset="0"/>
              </a:rPr>
              <a:t> can be done automatically and imported for quality review  </a:t>
            </a:r>
          </a:p>
          <a:p>
            <a:endParaRPr lang="en-GB" sz="1200" dirty="0" smtClean="0">
              <a:latin typeface="Helvetica" pitchFamily="34" charset="0"/>
            </a:endParaRPr>
          </a:p>
          <a:p>
            <a:pPr algn="ctr">
              <a:buClr>
                <a:srgbClr val="084685"/>
              </a:buClr>
              <a:buFont typeface="Arial" charset="0"/>
              <a:buNone/>
            </a:pPr>
            <a:r>
              <a:rPr lang="da-DK" sz="2200" b="1" dirty="0" err="1" smtClean="0">
                <a:solidFill>
                  <a:srgbClr val="FF0000"/>
                </a:solidFill>
                <a:latin typeface="Calibri" pitchFamily="34" charset="0"/>
              </a:rPr>
              <a:t>HealthTerm</a:t>
            </a:r>
            <a:r>
              <a:rPr lang="da-DK" sz="2200" b="1" dirty="0" smtClean="0">
                <a:solidFill>
                  <a:srgbClr val="FF0000"/>
                </a:solidFill>
                <a:latin typeface="Calibri" pitchFamily="34" charset="0"/>
              </a:rPr>
              <a:t> is in line with </a:t>
            </a:r>
            <a:r>
              <a:rPr lang="da-DK" sz="2200" b="1" dirty="0" err="1" smtClean="0">
                <a:solidFill>
                  <a:srgbClr val="FF0000"/>
                </a:solidFill>
                <a:latin typeface="Calibri" pitchFamily="34" charset="0"/>
              </a:rPr>
              <a:t>epSOS</a:t>
            </a:r>
            <a:r>
              <a:rPr lang="da-DK" sz="2200" b="1" dirty="0" smtClean="0">
                <a:solidFill>
                  <a:srgbClr val="FF0000"/>
                </a:solidFill>
                <a:latin typeface="Calibri" pitchFamily="34" charset="0"/>
              </a:rPr>
              <a:t> </a:t>
            </a:r>
            <a:r>
              <a:rPr lang="da-DK" sz="2200" b="1" dirty="0" err="1" smtClean="0">
                <a:solidFill>
                  <a:srgbClr val="FF0000"/>
                </a:solidFill>
                <a:latin typeface="Calibri" pitchFamily="34" charset="0"/>
              </a:rPr>
              <a:t>Terminology</a:t>
            </a:r>
            <a:r>
              <a:rPr lang="da-DK" sz="2200" b="1" dirty="0" smtClean="0">
                <a:solidFill>
                  <a:srgbClr val="FF0000"/>
                </a:solidFill>
                <a:latin typeface="Calibri" pitchFamily="34" charset="0"/>
              </a:rPr>
              <a:t> Service </a:t>
            </a:r>
            <a:r>
              <a:rPr lang="da-DK" sz="2200" b="1" dirty="0" err="1" smtClean="0">
                <a:solidFill>
                  <a:srgbClr val="FF0000"/>
                </a:solidFill>
                <a:latin typeface="Calibri" pitchFamily="34" charset="0"/>
              </a:rPr>
              <a:t>requirements</a:t>
            </a:r>
            <a:r>
              <a:rPr lang="en-GB" sz="2200" b="1" dirty="0" smtClean="0">
                <a:latin typeface="Helvetica" pitchFamily="34" charset="0"/>
              </a:rPr>
              <a:t>  </a:t>
            </a:r>
          </a:p>
        </p:txBody>
      </p:sp>
      <p:sp>
        <p:nvSpPr>
          <p:cNvPr id="21507" name="Content Placeholder 6"/>
          <p:cNvSpPr>
            <a:spLocks noGrp="1"/>
          </p:cNvSpPr>
          <p:nvPr>
            <p:ph sz="quarter" idx="13"/>
          </p:nvPr>
        </p:nvSpPr>
        <p:spPr bwMode="auto">
          <a:xfrm>
            <a:off x="357188" y="1344613"/>
            <a:ext cx="8215312" cy="428625"/>
          </a:xfrm>
          <a:noFill/>
          <a:ln>
            <a:miter lim="800000"/>
            <a:headEnd/>
            <a:tailEnd/>
          </a:ln>
        </p:spPr>
        <p:txBody>
          <a:bodyPr vert="horz" wrap="square" lIns="91440" tIns="45720" rIns="91440" bIns="45720" numCol="1" anchor="t" anchorCtr="0" compatLnSpc="1">
            <a:prstTxWarp prst="textNoShape">
              <a:avLst/>
            </a:prstTxWarp>
          </a:bodyPr>
          <a:lstStyle/>
          <a:p>
            <a:r>
              <a:rPr lang="da-DK" sz="1600" smtClean="0">
                <a:latin typeface="Helvetica Neue" charset="0"/>
              </a:rPr>
              <a:t>To translate MVC into local language and transcode from local classifications</a:t>
            </a:r>
            <a:endParaRPr lang="en-US" sz="1600" smtClean="0">
              <a:latin typeface="Helvetica Neue" charset="0"/>
            </a:endParaRPr>
          </a:p>
        </p:txBody>
      </p:sp>
    </p:spTree>
    <p:extLst>
      <p:ext uri="{BB962C8B-B14F-4D97-AF65-F5344CB8AC3E}">
        <p14:creationId xmlns:p14="http://schemas.microsoft.com/office/powerpoint/2010/main" val="1945771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905768" y="476672"/>
            <a:ext cx="8229600" cy="647700"/>
          </a:xfrm>
          <a:prstGeom prst="rect">
            <a:avLst/>
          </a:prstGeom>
          <a:noFill/>
          <a:ln cap="flat" algn="ctr">
            <a:miter lim="800000"/>
            <a:headEnd type="none" w="med" len="med"/>
            <a:tailEnd type="none" w="med" len="med"/>
          </a:ln>
        </p:spPr>
        <p:txBody>
          <a:bodyPr>
            <a:normAutofit/>
          </a:bodyPr>
          <a:lstStyle/>
          <a:p>
            <a:r>
              <a:rPr lang="en-GB" sz="2800" dirty="0"/>
              <a:t>What is HealthTerm about?</a:t>
            </a:r>
          </a:p>
        </p:txBody>
      </p:sp>
      <p:sp>
        <p:nvSpPr>
          <p:cNvPr id="28" name="Content Placeholder 27"/>
          <p:cNvSpPr>
            <a:spLocks noGrp="1"/>
          </p:cNvSpPr>
          <p:nvPr>
            <p:ph sz="half" idx="4294967295"/>
          </p:nvPr>
        </p:nvSpPr>
        <p:spPr bwMode="auto">
          <a:xfrm>
            <a:off x="5004048" y="1484784"/>
            <a:ext cx="4038600" cy="4781550"/>
          </a:xfrm>
          <a:prstGeom prst="rect">
            <a:avLst/>
          </a:prstGeom>
          <a:solidFill>
            <a:srgbClr val="FFFFFF"/>
          </a:solidFill>
          <a:ln>
            <a:miter lim="800000"/>
            <a:headEnd/>
            <a:tailEnd/>
          </a:ln>
        </p:spPr>
        <p:txBody>
          <a:bodyPr/>
          <a:lstStyle/>
          <a:p>
            <a:pPr>
              <a:lnSpc>
                <a:spcPct val="90000"/>
              </a:lnSpc>
            </a:pPr>
            <a:r>
              <a:rPr lang="en-GB" sz="2000" b="1" dirty="0" smtClean="0"/>
              <a:t>One repository for all terminologies and classifications.  A one-stop online web based service</a:t>
            </a:r>
          </a:p>
          <a:p>
            <a:pPr>
              <a:lnSpc>
                <a:spcPct val="90000"/>
              </a:lnSpc>
            </a:pPr>
            <a:r>
              <a:rPr lang="en-GB" sz="2000" b="1" dirty="0" smtClean="0"/>
              <a:t>100% Web application with:</a:t>
            </a:r>
          </a:p>
          <a:p>
            <a:pPr lvl="1">
              <a:lnSpc>
                <a:spcPct val="90000"/>
              </a:lnSpc>
            </a:pPr>
            <a:r>
              <a:rPr lang="en-GB" sz="1600" b="1" dirty="0" smtClean="0"/>
              <a:t>Concept Browser</a:t>
            </a:r>
          </a:p>
          <a:p>
            <a:pPr lvl="1">
              <a:lnSpc>
                <a:spcPct val="90000"/>
              </a:lnSpc>
            </a:pPr>
            <a:r>
              <a:rPr lang="en-GB" sz="1600" b="1" dirty="0" smtClean="0"/>
              <a:t>Request &amp; Editing module </a:t>
            </a:r>
          </a:p>
          <a:p>
            <a:pPr lvl="1">
              <a:lnSpc>
                <a:spcPct val="90000"/>
              </a:lnSpc>
            </a:pPr>
            <a:r>
              <a:rPr lang="en-GB" sz="1600" b="1" dirty="0" smtClean="0"/>
              <a:t>Mapping module</a:t>
            </a:r>
          </a:p>
          <a:p>
            <a:pPr lvl="1">
              <a:lnSpc>
                <a:spcPct val="90000"/>
              </a:lnSpc>
            </a:pPr>
            <a:r>
              <a:rPr lang="en-GB" sz="1600" b="1" dirty="0" smtClean="0"/>
              <a:t>Subset module</a:t>
            </a:r>
          </a:p>
          <a:p>
            <a:pPr lvl="1">
              <a:lnSpc>
                <a:spcPct val="90000"/>
              </a:lnSpc>
            </a:pPr>
            <a:r>
              <a:rPr lang="en-GB" sz="1600" b="1" dirty="0" smtClean="0"/>
              <a:t>Qualification module</a:t>
            </a:r>
          </a:p>
          <a:p>
            <a:pPr lvl="1">
              <a:lnSpc>
                <a:spcPct val="90000"/>
              </a:lnSpc>
            </a:pPr>
            <a:r>
              <a:rPr lang="en-GB" sz="1600" b="1" dirty="0" smtClean="0"/>
              <a:t>Translation module</a:t>
            </a:r>
          </a:p>
          <a:p>
            <a:pPr lvl="1">
              <a:lnSpc>
                <a:spcPct val="90000"/>
              </a:lnSpc>
            </a:pPr>
            <a:r>
              <a:rPr lang="en-GB" sz="1600" b="1" dirty="0" smtClean="0"/>
              <a:t>Distribution module</a:t>
            </a:r>
          </a:p>
          <a:p>
            <a:pPr lvl="1">
              <a:lnSpc>
                <a:spcPct val="90000"/>
              </a:lnSpc>
            </a:pPr>
            <a:r>
              <a:rPr lang="en-GB" sz="1600" b="1" dirty="0" smtClean="0"/>
              <a:t>Workflow mechanism</a:t>
            </a:r>
          </a:p>
          <a:p>
            <a:pPr lvl="1">
              <a:lnSpc>
                <a:spcPct val="90000"/>
              </a:lnSpc>
            </a:pPr>
            <a:r>
              <a:rPr lang="en-GB" sz="1600" b="1" dirty="0" smtClean="0"/>
              <a:t>History mechanism</a:t>
            </a:r>
          </a:p>
          <a:p>
            <a:pPr>
              <a:lnSpc>
                <a:spcPct val="90000"/>
              </a:lnSpc>
            </a:pPr>
            <a:r>
              <a:rPr lang="en-GB" sz="2000" b="1" dirty="0" smtClean="0"/>
              <a:t>100% multilingual:</a:t>
            </a:r>
          </a:p>
          <a:p>
            <a:pPr lvl="1">
              <a:lnSpc>
                <a:spcPct val="90000"/>
              </a:lnSpc>
            </a:pPr>
            <a:r>
              <a:rPr lang="en-US" sz="1600" b="1" dirty="0" smtClean="0"/>
              <a:t>Currently in Danish, Swedish, English, French</a:t>
            </a:r>
            <a:endParaRPr lang="en-GB" sz="1600" b="1" dirty="0" smtClean="0"/>
          </a:p>
        </p:txBody>
      </p:sp>
      <p:graphicFrame>
        <p:nvGraphicFramePr>
          <p:cNvPr id="5" name="Diagram 4"/>
          <p:cNvGraphicFramePr/>
          <p:nvPr/>
        </p:nvGraphicFramePr>
        <p:xfrm>
          <a:off x="285720" y="1000108"/>
          <a:ext cx="4500594"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22133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bwMode="auto">
          <a:xfrm>
            <a:off x="0" y="1785938"/>
            <a:ext cx="8715375"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a-DK" sz="4000" smtClean="0">
                <a:latin typeface="Helvetica Neue" charset="0"/>
              </a:rPr>
              <a:t>epSOS reference terminology</a:t>
            </a:r>
            <a:endParaRPr lang="de-AT" sz="4000" smtClean="0">
              <a:latin typeface="Helvetica Neue" charset="0"/>
            </a:endParaRPr>
          </a:p>
        </p:txBody>
      </p:sp>
      <p:sp>
        <p:nvSpPr>
          <p:cNvPr id="14338" name="Untertitel 2"/>
          <p:cNvSpPr>
            <a:spLocks noGrp="1"/>
          </p:cNvSpPr>
          <p:nvPr>
            <p:ph type="subTitle" idx="1"/>
          </p:nvPr>
        </p:nvSpPr>
        <p:spPr bwMode="auto">
          <a:xfrm>
            <a:off x="1357313" y="2528888"/>
            <a:ext cx="6400800" cy="7572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a-DK" sz="3200" dirty="0" smtClean="0">
                <a:latin typeface="Helvetica Neue" charset="0"/>
              </a:rPr>
              <a:t>Athens 14</a:t>
            </a:r>
            <a:r>
              <a:rPr lang="da-DK" sz="3200" baseline="30000" dirty="0" smtClean="0">
                <a:latin typeface="Helvetica Neue" charset="0"/>
              </a:rPr>
              <a:t>th</a:t>
            </a:r>
            <a:r>
              <a:rPr lang="da-DK" sz="3200" dirty="0" smtClean="0">
                <a:latin typeface="Helvetica Neue" charset="0"/>
              </a:rPr>
              <a:t> of May</a:t>
            </a:r>
            <a:endParaRPr lang="de-AT" sz="3200" dirty="0" smtClean="0">
              <a:latin typeface="Helvetica Neue" charset="0"/>
            </a:endParaRPr>
          </a:p>
        </p:txBody>
      </p:sp>
    </p:spTree>
    <p:extLst>
      <p:ext uri="{BB962C8B-B14F-4D97-AF65-F5344CB8AC3E}">
        <p14:creationId xmlns:p14="http://schemas.microsoft.com/office/powerpoint/2010/main" val="14130413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bwMode="auto">
          <a:xfrm>
            <a:off x="827584" y="476672"/>
            <a:ext cx="8229600" cy="633413"/>
          </a:xfrm>
          <a:prstGeom prst="rect">
            <a:avLst/>
          </a:prstGeom>
          <a:noFill/>
          <a:ln cap="flat" algn="ctr">
            <a:miter lim="800000"/>
            <a:headEnd type="none" w="med" len="med"/>
            <a:tailEnd type="none" w="med" len="med"/>
          </a:ln>
        </p:spPr>
        <p:txBody>
          <a:bodyPr>
            <a:normAutofit/>
          </a:bodyPr>
          <a:lstStyle/>
          <a:p>
            <a:r>
              <a:rPr lang="da-DK" sz="2800" dirty="0" err="1"/>
              <a:t>What</a:t>
            </a:r>
            <a:r>
              <a:rPr lang="da-DK" sz="2800" dirty="0"/>
              <a:t> </a:t>
            </a:r>
            <a:r>
              <a:rPr lang="da-DK" sz="2800" dirty="0" err="1"/>
              <a:t>does</a:t>
            </a:r>
            <a:r>
              <a:rPr lang="da-DK" sz="2800" dirty="0"/>
              <a:t> HealthTerm cover?</a:t>
            </a:r>
            <a:endParaRPr lang="en-US" sz="2800" dirty="0"/>
          </a:p>
        </p:txBody>
      </p:sp>
      <p:sp>
        <p:nvSpPr>
          <p:cNvPr id="110596" name="Content Placeholder 2"/>
          <p:cNvSpPr>
            <a:spLocks noGrp="1"/>
          </p:cNvSpPr>
          <p:nvPr>
            <p:ph idx="4294967295"/>
          </p:nvPr>
        </p:nvSpPr>
        <p:spPr bwMode="auto">
          <a:xfrm>
            <a:off x="467544" y="1628800"/>
            <a:ext cx="8229600" cy="4321175"/>
          </a:xfrm>
          <a:prstGeom prst="rect">
            <a:avLst/>
          </a:prstGeom>
          <a:solidFill>
            <a:srgbClr val="FFFFFF"/>
          </a:solidFill>
          <a:ln>
            <a:miter lim="800000"/>
            <a:headEnd/>
            <a:tailEnd/>
          </a:ln>
        </p:spPr>
        <p:txBody>
          <a:bodyPr>
            <a:normAutofit lnSpcReduction="10000"/>
          </a:bodyPr>
          <a:lstStyle/>
          <a:p>
            <a:pPr>
              <a:buClr>
                <a:srgbClr val="084685"/>
              </a:buClr>
            </a:pPr>
            <a:r>
              <a:rPr lang="en-US" sz="2000" smtClean="0"/>
              <a:t>One application to handle all aspects of classifications and terminologies</a:t>
            </a:r>
          </a:p>
          <a:p>
            <a:pPr lvl="1">
              <a:buClr>
                <a:srgbClr val="084685"/>
              </a:buClr>
            </a:pPr>
            <a:r>
              <a:rPr lang="en-US" sz="1800" smtClean="0"/>
              <a:t>Browse and search all kinds of classifications/terminologies in the same environment</a:t>
            </a:r>
          </a:p>
          <a:p>
            <a:pPr lvl="1">
              <a:buClr>
                <a:srgbClr val="084685"/>
              </a:buClr>
            </a:pPr>
            <a:r>
              <a:rPr lang="en-US" sz="1800" smtClean="0"/>
              <a:t>Subset module to build and maintain value sets</a:t>
            </a:r>
          </a:p>
          <a:p>
            <a:pPr lvl="1">
              <a:buClr>
                <a:srgbClr val="084685"/>
              </a:buClr>
            </a:pPr>
            <a:r>
              <a:rPr lang="en-US" sz="1800" smtClean="0"/>
              <a:t>Translation module to translate from original language to local language</a:t>
            </a:r>
          </a:p>
          <a:p>
            <a:pPr lvl="1">
              <a:buClr>
                <a:srgbClr val="084685"/>
              </a:buClr>
            </a:pPr>
            <a:r>
              <a:rPr lang="en-US" sz="1800" smtClean="0"/>
              <a:t>Mapping module to map between classifications/terminologies  </a:t>
            </a:r>
          </a:p>
          <a:p>
            <a:pPr lvl="1">
              <a:buClr>
                <a:srgbClr val="084685"/>
              </a:buClr>
            </a:pPr>
            <a:r>
              <a:rPr lang="en-US" sz="1800" smtClean="0"/>
              <a:t>Web-services to access the terminologies/classifications/maps/translations etc.</a:t>
            </a:r>
          </a:p>
          <a:p>
            <a:pPr lvl="1">
              <a:buClr>
                <a:srgbClr val="084685"/>
              </a:buClr>
            </a:pPr>
            <a:r>
              <a:rPr lang="en-US" sz="1800" smtClean="0"/>
              <a:t>Maintain existing and creating new concepts (in extensions of classifications/terminologies)</a:t>
            </a:r>
          </a:p>
          <a:p>
            <a:pPr>
              <a:buClr>
                <a:srgbClr val="084685"/>
              </a:buClr>
            </a:pPr>
            <a:r>
              <a:rPr lang="en-US" sz="2000" smtClean="0"/>
              <a:t>100 % multilingual application</a:t>
            </a:r>
          </a:p>
          <a:p>
            <a:pPr lvl="1">
              <a:buClr>
                <a:srgbClr val="084685"/>
              </a:buClr>
            </a:pPr>
            <a:r>
              <a:rPr lang="en-US" sz="1800" smtClean="0"/>
              <a:t>Currently in Danish, Swedish, English, French</a:t>
            </a:r>
          </a:p>
          <a:p>
            <a:pPr>
              <a:buClr>
                <a:srgbClr val="084685"/>
              </a:buClr>
            </a:pPr>
            <a:r>
              <a:rPr lang="en-US" sz="2000" smtClean="0"/>
              <a:t>100 % web application</a:t>
            </a:r>
          </a:p>
        </p:txBody>
      </p:sp>
    </p:spTree>
    <p:extLst>
      <p:ext uri="{BB962C8B-B14F-4D97-AF65-F5344CB8AC3E}">
        <p14:creationId xmlns:p14="http://schemas.microsoft.com/office/powerpoint/2010/main" val="14945365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914400" y="476672"/>
            <a:ext cx="8229600" cy="633412"/>
          </a:xfrm>
          <a:prstGeom prst="rect">
            <a:avLst/>
          </a:prstGeom>
          <a:noFill/>
          <a:ln cap="flat" algn="ctr">
            <a:miter lim="800000"/>
            <a:headEnd type="none" w="med" len="med"/>
            <a:tailEnd type="none" w="med" len="med"/>
          </a:ln>
        </p:spPr>
        <p:txBody>
          <a:bodyPr>
            <a:normAutofit/>
          </a:bodyPr>
          <a:lstStyle/>
          <a:p>
            <a:pPr algn="l"/>
            <a:r>
              <a:rPr lang="da-DK" sz="2800" dirty="0" err="1"/>
              <a:t>Where</a:t>
            </a:r>
            <a:r>
              <a:rPr lang="da-DK" sz="2800" dirty="0"/>
              <a:t> </a:t>
            </a:r>
            <a:r>
              <a:rPr lang="da-DK" sz="2800" dirty="0" err="1"/>
              <a:t>can</a:t>
            </a:r>
            <a:r>
              <a:rPr lang="da-DK" sz="2800" dirty="0"/>
              <a:t> HealthTerm </a:t>
            </a:r>
            <a:r>
              <a:rPr lang="da-DK" sz="2800" dirty="0" err="1"/>
              <a:t>help</a:t>
            </a:r>
            <a:r>
              <a:rPr lang="da-DK" sz="2800" dirty="0"/>
              <a:t>?</a:t>
            </a:r>
            <a:endParaRPr lang="en-US" sz="2800" dirty="0"/>
          </a:p>
        </p:txBody>
      </p:sp>
      <p:sp>
        <p:nvSpPr>
          <p:cNvPr id="15381" name="Content Placeholder 2"/>
          <p:cNvSpPr>
            <a:spLocks/>
          </p:cNvSpPr>
          <p:nvPr/>
        </p:nvSpPr>
        <p:spPr bwMode="auto">
          <a:xfrm>
            <a:off x="467544" y="1772816"/>
            <a:ext cx="8229600" cy="4392612"/>
          </a:xfrm>
          <a:prstGeom prst="rect">
            <a:avLst/>
          </a:prstGeom>
          <a:solidFill>
            <a:schemeClr val="bg1"/>
          </a:solidFill>
          <a:ln w="9525">
            <a:noFill/>
            <a:miter lim="800000"/>
            <a:headEnd/>
            <a:tailEnd/>
          </a:ln>
        </p:spPr>
        <p:txBody>
          <a:bodyPr/>
          <a:lstStyle/>
          <a:p>
            <a:pPr marL="342900" indent="-342900" eaLnBrk="0" hangingPunct="0">
              <a:spcBef>
                <a:spcPct val="20000"/>
              </a:spcBef>
              <a:buClr>
                <a:srgbClr val="084685"/>
              </a:buClr>
              <a:buFontTx/>
              <a:buChar char="•"/>
            </a:pPr>
            <a:r>
              <a:rPr lang="da-DK" sz="2000" dirty="0"/>
              <a:t>On the </a:t>
            </a:r>
            <a:r>
              <a:rPr lang="da-DK" sz="2000" dirty="0" err="1"/>
              <a:t>creation</a:t>
            </a:r>
            <a:r>
              <a:rPr lang="da-DK" sz="2000" dirty="0"/>
              <a:t> and </a:t>
            </a:r>
            <a:r>
              <a:rPr lang="da-DK" sz="2000" dirty="0" err="1"/>
              <a:t>maintenance</a:t>
            </a:r>
            <a:r>
              <a:rPr lang="da-DK" sz="2000" dirty="0"/>
              <a:t> of:</a:t>
            </a:r>
          </a:p>
          <a:p>
            <a:pPr marL="742950" lvl="1" indent="-285750" eaLnBrk="0" hangingPunct="0">
              <a:spcBef>
                <a:spcPct val="20000"/>
              </a:spcBef>
              <a:buClr>
                <a:srgbClr val="084685"/>
              </a:buClr>
              <a:buFontTx/>
              <a:buChar char="–"/>
            </a:pPr>
            <a:r>
              <a:rPr lang="da-DK" dirty="0"/>
              <a:t>Value Sets</a:t>
            </a:r>
          </a:p>
          <a:p>
            <a:pPr marL="742950" lvl="1" indent="-285750" eaLnBrk="0" hangingPunct="0">
              <a:spcBef>
                <a:spcPct val="20000"/>
              </a:spcBef>
              <a:buClr>
                <a:srgbClr val="084685"/>
              </a:buClr>
              <a:buFontTx/>
              <a:buChar char="–"/>
            </a:pPr>
            <a:r>
              <a:rPr lang="da-DK" dirty="0"/>
              <a:t>Translations</a:t>
            </a:r>
          </a:p>
          <a:p>
            <a:pPr marL="742950" lvl="1" indent="-285750" eaLnBrk="0" hangingPunct="0">
              <a:spcBef>
                <a:spcPct val="20000"/>
              </a:spcBef>
              <a:buClr>
                <a:srgbClr val="084685"/>
              </a:buClr>
              <a:buFontTx/>
              <a:buChar char="–"/>
            </a:pPr>
            <a:r>
              <a:rPr lang="da-DK" dirty="0" err="1"/>
              <a:t>Mappings</a:t>
            </a:r>
            <a:r>
              <a:rPr lang="da-DK" dirty="0"/>
              <a:t>/</a:t>
            </a:r>
            <a:r>
              <a:rPr lang="da-DK" dirty="0" err="1"/>
              <a:t>Transcodings</a:t>
            </a:r>
            <a:endParaRPr lang="da-DK" dirty="0"/>
          </a:p>
          <a:p>
            <a:pPr marL="742950" lvl="1" indent="-285750" eaLnBrk="0" hangingPunct="0">
              <a:spcBef>
                <a:spcPct val="20000"/>
              </a:spcBef>
              <a:buClr>
                <a:srgbClr val="084685"/>
              </a:buClr>
              <a:buFontTx/>
              <a:buChar char="–"/>
            </a:pPr>
            <a:r>
              <a:rPr lang="da-DK" dirty="0" err="1"/>
              <a:t>Concepts</a:t>
            </a:r>
            <a:endParaRPr lang="da-DK" dirty="0"/>
          </a:p>
          <a:p>
            <a:pPr marL="342900" indent="-342900" eaLnBrk="0" hangingPunct="0">
              <a:spcBef>
                <a:spcPct val="20000"/>
              </a:spcBef>
              <a:buClr>
                <a:srgbClr val="084685"/>
              </a:buClr>
              <a:buFontTx/>
              <a:buChar char="•"/>
            </a:pPr>
            <a:r>
              <a:rPr lang="da-DK" sz="2000" dirty="0"/>
              <a:t>As an online </a:t>
            </a:r>
            <a:r>
              <a:rPr lang="da-DK" sz="2000" dirty="0" err="1"/>
              <a:t>terminology</a:t>
            </a:r>
            <a:r>
              <a:rPr lang="da-DK" sz="2000" dirty="0"/>
              <a:t> service (web-services) </a:t>
            </a:r>
          </a:p>
          <a:p>
            <a:pPr marL="742950" lvl="1" indent="-285750" eaLnBrk="0" hangingPunct="0">
              <a:spcBef>
                <a:spcPct val="20000"/>
              </a:spcBef>
              <a:buClr>
                <a:srgbClr val="084685"/>
              </a:buClr>
              <a:buFontTx/>
              <a:buChar char="–"/>
            </a:pPr>
            <a:r>
              <a:rPr lang="da-DK" dirty="0" err="1"/>
              <a:t>Lookup</a:t>
            </a:r>
            <a:r>
              <a:rPr lang="da-DK" dirty="0"/>
              <a:t> for a </a:t>
            </a:r>
            <a:r>
              <a:rPr lang="da-DK" dirty="0" err="1"/>
              <a:t>mapping</a:t>
            </a:r>
            <a:endParaRPr lang="da-DK" dirty="0"/>
          </a:p>
          <a:p>
            <a:pPr marL="742950" lvl="1" indent="-285750" eaLnBrk="0" hangingPunct="0">
              <a:spcBef>
                <a:spcPct val="20000"/>
              </a:spcBef>
              <a:buClr>
                <a:srgbClr val="084685"/>
              </a:buClr>
              <a:buFontTx/>
              <a:buChar char="–"/>
            </a:pPr>
            <a:r>
              <a:rPr lang="da-DK" dirty="0" err="1"/>
              <a:t>Lookup</a:t>
            </a:r>
            <a:r>
              <a:rPr lang="da-DK" dirty="0"/>
              <a:t> for a translation</a:t>
            </a:r>
          </a:p>
          <a:p>
            <a:pPr marL="742950" lvl="1" indent="-285750" eaLnBrk="0" hangingPunct="0">
              <a:spcBef>
                <a:spcPct val="20000"/>
              </a:spcBef>
              <a:buClr>
                <a:srgbClr val="084685"/>
              </a:buClr>
              <a:buFontTx/>
              <a:buChar char="–"/>
            </a:pPr>
            <a:r>
              <a:rPr lang="da-DK" dirty="0"/>
              <a:t>Check </a:t>
            </a:r>
            <a:r>
              <a:rPr lang="da-DK" dirty="0" err="1"/>
              <a:t>value</a:t>
            </a:r>
            <a:r>
              <a:rPr lang="da-DK" dirty="0"/>
              <a:t> sets for </a:t>
            </a:r>
            <a:r>
              <a:rPr lang="da-DK" dirty="0" err="1"/>
              <a:t>specific</a:t>
            </a:r>
            <a:r>
              <a:rPr lang="da-DK" dirty="0"/>
              <a:t> </a:t>
            </a:r>
            <a:r>
              <a:rPr lang="da-DK" dirty="0" err="1"/>
              <a:t>members</a:t>
            </a:r>
            <a:endParaRPr lang="da-DK" dirty="0"/>
          </a:p>
          <a:p>
            <a:pPr marL="742950" lvl="1" indent="-285750" eaLnBrk="0" hangingPunct="0">
              <a:spcBef>
                <a:spcPct val="20000"/>
              </a:spcBef>
              <a:buClr>
                <a:srgbClr val="084685"/>
              </a:buClr>
              <a:buFontTx/>
              <a:buChar char="–"/>
            </a:pPr>
            <a:r>
              <a:rPr lang="da-DK" dirty="0"/>
              <a:t>Search </a:t>
            </a:r>
            <a:r>
              <a:rPr lang="da-DK" dirty="0" err="1"/>
              <a:t>classifications</a:t>
            </a:r>
            <a:r>
              <a:rPr lang="da-DK" dirty="0"/>
              <a:t>/</a:t>
            </a:r>
            <a:r>
              <a:rPr lang="da-DK" dirty="0" err="1"/>
              <a:t>terminologies</a:t>
            </a:r>
            <a:r>
              <a:rPr lang="da-DK" dirty="0"/>
              <a:t> </a:t>
            </a:r>
          </a:p>
          <a:p>
            <a:pPr marL="342900" indent="-342900" eaLnBrk="0" hangingPunct="0">
              <a:spcBef>
                <a:spcPct val="20000"/>
              </a:spcBef>
              <a:buClr>
                <a:srgbClr val="084685"/>
              </a:buClr>
              <a:buFont typeface="Arial" charset="0"/>
              <a:buChar char="•"/>
            </a:pPr>
            <a:r>
              <a:rPr lang="da-DK" sz="2000" dirty="0" err="1"/>
              <a:t>Create</a:t>
            </a:r>
            <a:r>
              <a:rPr lang="da-DK" sz="2000" dirty="0"/>
              <a:t> and </a:t>
            </a:r>
            <a:r>
              <a:rPr lang="da-DK" sz="2000" dirty="0" err="1"/>
              <a:t>maintain</a:t>
            </a:r>
            <a:r>
              <a:rPr lang="da-DK" sz="2000" dirty="0"/>
              <a:t> a </a:t>
            </a:r>
            <a:r>
              <a:rPr lang="da-DK" sz="2000" dirty="0" err="1"/>
              <a:t>high</a:t>
            </a:r>
            <a:r>
              <a:rPr lang="da-DK" sz="2000" dirty="0"/>
              <a:t> </a:t>
            </a:r>
            <a:r>
              <a:rPr lang="da-DK" sz="2000" dirty="0" err="1"/>
              <a:t>quality</a:t>
            </a:r>
            <a:r>
              <a:rPr lang="da-DK" sz="2000" dirty="0"/>
              <a:t> of the </a:t>
            </a:r>
            <a:r>
              <a:rPr lang="da-DK" sz="2000" dirty="0" err="1"/>
              <a:t>results</a:t>
            </a:r>
            <a:r>
              <a:rPr lang="da-DK" sz="2000" dirty="0"/>
              <a:t> of translations/</a:t>
            </a:r>
            <a:r>
              <a:rPr lang="da-DK" sz="2000" dirty="0" err="1"/>
              <a:t>transcodings</a:t>
            </a:r>
            <a:r>
              <a:rPr lang="da-DK" sz="2000" dirty="0"/>
              <a:t> </a:t>
            </a:r>
            <a:r>
              <a:rPr lang="da-DK" sz="2000" dirty="0" err="1"/>
              <a:t>through</a:t>
            </a:r>
            <a:r>
              <a:rPr lang="da-DK" sz="2000" dirty="0"/>
              <a:t> a </a:t>
            </a:r>
            <a:r>
              <a:rPr lang="da-DK" sz="2000" dirty="0" err="1"/>
              <a:t>strict</a:t>
            </a:r>
            <a:r>
              <a:rPr lang="da-DK" sz="2000" dirty="0"/>
              <a:t> </a:t>
            </a:r>
            <a:r>
              <a:rPr lang="da-DK" sz="2000" dirty="0" err="1"/>
              <a:t>workflow</a:t>
            </a:r>
            <a:r>
              <a:rPr lang="da-DK" sz="2000" dirty="0"/>
              <a:t> </a:t>
            </a:r>
            <a:r>
              <a:rPr lang="da-DK" sz="2000" dirty="0" err="1"/>
              <a:t>based</a:t>
            </a:r>
            <a:r>
              <a:rPr lang="da-DK" sz="2000" dirty="0"/>
              <a:t> </a:t>
            </a:r>
            <a:r>
              <a:rPr lang="da-DK" sz="2000" dirty="0" err="1"/>
              <a:t>control</a:t>
            </a:r>
            <a:r>
              <a:rPr lang="da-DK" sz="2000" dirty="0"/>
              <a:t> of </a:t>
            </a:r>
            <a:r>
              <a:rPr lang="da-DK" sz="2000" dirty="0" err="1"/>
              <a:t>each</a:t>
            </a:r>
            <a:r>
              <a:rPr lang="da-DK" sz="2000" dirty="0"/>
              <a:t> </a:t>
            </a:r>
            <a:r>
              <a:rPr lang="da-DK" sz="2000" dirty="0" err="1"/>
              <a:t>individual</a:t>
            </a:r>
            <a:r>
              <a:rPr lang="da-DK" sz="2000" dirty="0"/>
              <a:t> step in the processes</a:t>
            </a:r>
          </a:p>
          <a:p>
            <a:pPr marL="342900" indent="-342900" algn="ctr" eaLnBrk="0" hangingPunct="0">
              <a:spcBef>
                <a:spcPct val="20000"/>
              </a:spcBef>
              <a:buClr>
                <a:srgbClr val="084685"/>
              </a:buClr>
              <a:buFont typeface="Arial" charset="0"/>
              <a:buNone/>
            </a:pPr>
            <a:endParaRPr lang="da-DK" sz="2000" dirty="0"/>
          </a:p>
        </p:txBody>
      </p:sp>
    </p:spTree>
    <p:extLst>
      <p:ext uri="{BB962C8B-B14F-4D97-AF65-F5344CB8AC3E}">
        <p14:creationId xmlns:p14="http://schemas.microsoft.com/office/powerpoint/2010/main" val="36988017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CO-don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387" y="4380263"/>
            <a:ext cx="1670306" cy="1552797"/>
          </a:xfrm>
          <a:prstGeom prst="rect">
            <a:avLst/>
          </a:prstGeom>
        </p:spPr>
      </p:pic>
      <p:pic>
        <p:nvPicPr>
          <p:cNvPr id="8" name="Picture 7" descr="Healthter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56" y="908720"/>
            <a:ext cx="8010935" cy="1263862"/>
          </a:xfrm>
          <a:prstGeom prst="rect">
            <a:avLst/>
          </a:prstGeom>
        </p:spPr>
      </p:pic>
      <p:sp>
        <p:nvSpPr>
          <p:cNvPr id="9" name="TextBox 8"/>
          <p:cNvSpPr txBox="1"/>
          <p:nvPr/>
        </p:nvSpPr>
        <p:spPr>
          <a:xfrm>
            <a:off x="479779" y="2567806"/>
            <a:ext cx="8237811" cy="1077218"/>
          </a:xfrm>
          <a:prstGeom prst="rect">
            <a:avLst/>
          </a:prstGeom>
          <a:noFill/>
        </p:spPr>
        <p:txBody>
          <a:bodyPr wrap="square" rtlCol="0">
            <a:spAutoFit/>
          </a:bodyPr>
          <a:lstStyle/>
          <a:p>
            <a:pPr algn="ctr"/>
            <a:r>
              <a:rPr lang="en-US" sz="3200" dirty="0" smtClean="0">
                <a:solidFill>
                  <a:srgbClr val="282D2C"/>
                </a:solidFill>
                <a:latin typeface="Eurostile"/>
                <a:cs typeface="Eurostile"/>
              </a:rPr>
              <a:t>Close </a:t>
            </a:r>
            <a:r>
              <a:rPr lang="en-US" sz="3200" dirty="0">
                <a:solidFill>
                  <a:srgbClr val="282D2C"/>
                </a:solidFill>
                <a:latin typeface="Eurostile"/>
                <a:cs typeface="Eurostile"/>
              </a:rPr>
              <a:t>the </a:t>
            </a:r>
            <a:r>
              <a:rPr lang="en-US" sz="3200" dirty="0" smtClean="0">
                <a:solidFill>
                  <a:srgbClr val="282D2C"/>
                </a:solidFill>
                <a:latin typeface="Eurostile"/>
                <a:cs typeface="Eurostile"/>
              </a:rPr>
              <a:t>gaps </a:t>
            </a:r>
            <a:r>
              <a:rPr lang="en-US" sz="3200" dirty="0">
                <a:solidFill>
                  <a:srgbClr val="282D2C"/>
                </a:solidFill>
                <a:latin typeface="Eurostile"/>
                <a:cs typeface="Eurostile"/>
              </a:rPr>
              <a:t>between your </a:t>
            </a:r>
            <a:endParaRPr lang="en-US" sz="3200" dirty="0" smtClean="0">
              <a:solidFill>
                <a:srgbClr val="282D2C"/>
              </a:solidFill>
              <a:latin typeface="Eurostile"/>
              <a:cs typeface="Eurostile"/>
            </a:endParaRPr>
          </a:p>
          <a:p>
            <a:pPr algn="ctr"/>
            <a:r>
              <a:rPr lang="en-US" sz="3200" dirty="0" smtClean="0">
                <a:solidFill>
                  <a:srgbClr val="282D2C"/>
                </a:solidFill>
                <a:latin typeface="Eurostile"/>
                <a:cs typeface="Eurostile"/>
              </a:rPr>
              <a:t>business </a:t>
            </a:r>
            <a:r>
              <a:rPr lang="en-US" sz="3200" dirty="0">
                <a:solidFill>
                  <a:srgbClr val="282D2C"/>
                </a:solidFill>
                <a:latin typeface="Eurostile"/>
                <a:cs typeface="Eurostile"/>
              </a:rPr>
              <a:t>and </a:t>
            </a:r>
            <a:r>
              <a:rPr lang="en-US" sz="3200" dirty="0" smtClean="0">
                <a:solidFill>
                  <a:srgbClr val="282D2C"/>
                </a:solidFill>
                <a:latin typeface="Eurostile"/>
                <a:cs typeface="Eurostile"/>
              </a:rPr>
              <a:t>semantics!</a:t>
            </a:r>
            <a:endParaRPr lang="da-DK" sz="3200" dirty="0">
              <a:solidFill>
                <a:srgbClr val="282D2C"/>
              </a:solidFill>
              <a:latin typeface="Eurostile"/>
              <a:cs typeface="Eurostile"/>
            </a:endParaRPr>
          </a:p>
        </p:txBody>
      </p:sp>
      <p:pic>
        <p:nvPicPr>
          <p:cNvPr id="10" name="Picture 9" descr="it-man-happ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34957" y="3904747"/>
            <a:ext cx="1630008" cy="2009080"/>
          </a:xfrm>
          <a:prstGeom prst="rect">
            <a:avLst/>
          </a:prstGeom>
        </p:spPr>
      </p:pic>
      <p:pic>
        <p:nvPicPr>
          <p:cNvPr id="11" name="Picture 10" descr="sickman -happy.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1902" y="3993255"/>
            <a:ext cx="1573147" cy="2028033"/>
          </a:xfrm>
          <a:prstGeom prst="rect">
            <a:avLst/>
          </a:prstGeom>
        </p:spPr>
      </p:pic>
      <p:grpSp>
        <p:nvGrpSpPr>
          <p:cNvPr id="12" name="Group 11"/>
          <p:cNvGrpSpPr/>
          <p:nvPr/>
        </p:nvGrpSpPr>
        <p:grpSpPr>
          <a:xfrm>
            <a:off x="5534519" y="4011360"/>
            <a:ext cx="1689044" cy="1902469"/>
            <a:chOff x="5307840" y="4906961"/>
            <a:chExt cx="1561908" cy="1822801"/>
          </a:xfrm>
        </p:grpSpPr>
        <p:pic>
          <p:nvPicPr>
            <p:cNvPr id="13" name="Picture 12" descr="nurse-happy.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7840" y="4906961"/>
              <a:ext cx="1542370" cy="1822801"/>
            </a:xfrm>
            <a:prstGeom prst="rect">
              <a:avLst/>
            </a:prstGeom>
          </p:spPr>
        </p:pic>
        <p:pic>
          <p:nvPicPr>
            <p:cNvPr id="14" name="Picture 13" descr="ipad-HT.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87612">
              <a:off x="6476048" y="4936268"/>
              <a:ext cx="393700" cy="469900"/>
            </a:xfrm>
            <a:prstGeom prst="rect">
              <a:avLst/>
            </a:prstGeom>
          </p:spPr>
        </p:pic>
      </p:grpSp>
      <p:grpSp>
        <p:nvGrpSpPr>
          <p:cNvPr id="15" name="Group 14"/>
          <p:cNvGrpSpPr/>
          <p:nvPr/>
        </p:nvGrpSpPr>
        <p:grpSpPr>
          <a:xfrm>
            <a:off x="333817" y="3695260"/>
            <a:ext cx="1872802" cy="2218569"/>
            <a:chOff x="578046" y="4387358"/>
            <a:chExt cx="1872802" cy="2218569"/>
          </a:xfrm>
        </p:grpSpPr>
        <p:pic>
          <p:nvPicPr>
            <p:cNvPr id="16" name="Picture 15" descr="graph-upthechart.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046" y="4387358"/>
              <a:ext cx="1019167" cy="998368"/>
            </a:xfrm>
            <a:prstGeom prst="rect">
              <a:avLst/>
            </a:prstGeom>
          </p:spPr>
        </p:pic>
        <p:pic>
          <p:nvPicPr>
            <p:cNvPr id="17" name="Picture 16" descr="business-man-happy-noprobs.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01886" y="4729522"/>
              <a:ext cx="1648962" cy="1876405"/>
            </a:xfrm>
            <a:prstGeom prst="rect">
              <a:avLst/>
            </a:prstGeom>
          </p:spPr>
        </p:pic>
      </p:grpSp>
    </p:spTree>
    <p:extLst>
      <p:ext uri="{BB962C8B-B14F-4D97-AF65-F5344CB8AC3E}">
        <p14:creationId xmlns:p14="http://schemas.microsoft.com/office/powerpoint/2010/main" val="22035671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err="1"/>
              <a:t>epSOS</a:t>
            </a:r>
            <a:r>
              <a:rPr lang="en-US" sz="3100" dirty="0"/>
              <a:t> Semantic Interoperability paradigm </a:t>
            </a:r>
            <a:r>
              <a:rPr lang="en-US" sz="3100" dirty="0" smtClean="0"/>
              <a:t>– </a:t>
            </a:r>
            <a:br>
              <a:rPr lang="en-US" sz="3100" dirty="0" smtClean="0"/>
            </a:br>
            <a:r>
              <a:rPr lang="en-US" sz="3100" dirty="0" smtClean="0"/>
              <a:t>Jacob </a:t>
            </a:r>
            <a:r>
              <a:rPr lang="en-US" sz="3100" dirty="0"/>
              <a:t>Boye </a:t>
            </a:r>
            <a:r>
              <a:rPr lang="en-US" sz="3100" dirty="0" smtClean="0"/>
              <a:t>Hansen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The </a:t>
            </a:r>
            <a:r>
              <a:rPr lang="en-US" dirty="0" err="1"/>
              <a:t>epSOS</a:t>
            </a:r>
            <a:r>
              <a:rPr lang="en-US" dirty="0"/>
              <a:t> large scale pilot has yielded a viable infrastructure on both organizational, legal, technical as well as the semantic level. The latter aspect proves to be one of the most challenging in this project - how to enable health professionals to provide care to foreign patients by overcoming the language barrier? To make sure each nation participating in this project can take ownership of the translation and transcoding of medical coding systems, </a:t>
            </a:r>
            <a:r>
              <a:rPr lang="en-US" dirty="0" err="1"/>
              <a:t>epSOS</a:t>
            </a:r>
            <a:r>
              <a:rPr lang="en-US" dirty="0"/>
              <a:t> has provided an ingenious and creative solution. In his presentation, Jacob Boye Hansen will bring you up to speed with just how </a:t>
            </a:r>
            <a:r>
              <a:rPr lang="en-US" dirty="0" err="1"/>
              <a:t>epSOS</a:t>
            </a:r>
            <a:r>
              <a:rPr lang="en-US" dirty="0"/>
              <a:t> created an intermediate 'language', how to do translation and transcoding and how to keep the ever evolving coding systems in sync. After this session you will have a good understanding of how </a:t>
            </a:r>
            <a:r>
              <a:rPr lang="en-US" dirty="0" err="1"/>
              <a:t>epSOS</a:t>
            </a:r>
            <a:r>
              <a:rPr lang="en-US" dirty="0"/>
              <a:t> has facilitated true semantic interoperability between all European member states.</a:t>
            </a:r>
          </a:p>
        </p:txBody>
      </p:sp>
    </p:spTree>
    <p:extLst>
      <p:ext uri="{BB962C8B-B14F-4D97-AF65-F5344CB8AC3E}">
        <p14:creationId xmlns:p14="http://schemas.microsoft.com/office/powerpoint/2010/main" val="109259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bwMode="auto">
          <a:xfrm>
            <a:off x="914400" y="404664"/>
            <a:ext cx="8229600" cy="654050"/>
          </a:xfrm>
          <a:prstGeom prst="rect">
            <a:avLst/>
          </a:prstGeom>
          <a:noFill/>
          <a:ln>
            <a:miter lim="800000"/>
            <a:headEnd/>
            <a:tailEnd/>
          </a:ln>
        </p:spPr>
        <p:txBody>
          <a:bodyPr/>
          <a:lstStyle/>
          <a:p>
            <a:r>
              <a:rPr lang="de-DE" sz="2800" dirty="0" err="1" smtClean="0"/>
              <a:t>Semantic</a:t>
            </a:r>
            <a:r>
              <a:rPr lang="de-DE" sz="2800" dirty="0" smtClean="0"/>
              <a:t> Transformation: Syntax</a:t>
            </a:r>
          </a:p>
        </p:txBody>
      </p:sp>
      <p:sp>
        <p:nvSpPr>
          <p:cNvPr id="266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defTabSz="449263">
              <a:lnSpc>
                <a:spcPct val="93000"/>
              </a:lnSpc>
              <a:buClr>
                <a:srgbClr val="000000"/>
              </a:buClr>
              <a:buSzPct val="100000"/>
              <a:buFont typeface="Calibri" pitchFamily="34" charset="0"/>
              <a:buNone/>
            </a:pPr>
            <a:endParaRPr lang="fr-FR">
              <a:solidFill>
                <a:schemeClr val="bg1"/>
              </a:solidFill>
              <a:latin typeface="Calibri" pitchFamily="34" charset="0"/>
            </a:endParaRPr>
          </a:p>
        </p:txBody>
      </p:sp>
      <p:graphicFrame>
        <p:nvGraphicFramePr>
          <p:cNvPr id="26628" name="Object 1"/>
          <p:cNvGraphicFramePr>
            <a:graphicFrameLocks noChangeAspect="1"/>
          </p:cNvGraphicFramePr>
          <p:nvPr/>
        </p:nvGraphicFramePr>
        <p:xfrm>
          <a:off x="1258888" y="1733550"/>
          <a:ext cx="5762625" cy="4648200"/>
        </p:xfrm>
        <a:graphic>
          <a:graphicData uri="http://schemas.openxmlformats.org/presentationml/2006/ole">
            <mc:AlternateContent xmlns:mc="http://schemas.openxmlformats.org/markup-compatibility/2006">
              <mc:Choice xmlns:v="urn:schemas-microsoft-com:vml" Requires="v">
                <p:oleObj spid="_x0000_s1028" name="Visio" r:id="rId3" imgW="6650809" imgH="5366294" progId="Visio.Drawing.11">
                  <p:embed/>
                </p:oleObj>
              </mc:Choice>
              <mc:Fallback>
                <p:oleObj name="Visio" r:id="rId3" imgW="6650809" imgH="536629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733550"/>
                        <a:ext cx="5762625"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2507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878880" y="548680"/>
            <a:ext cx="8229600" cy="654050"/>
          </a:xfrm>
          <a:prstGeom prst="rect">
            <a:avLst/>
          </a:prstGeom>
          <a:noFill/>
          <a:ln>
            <a:miter lim="800000"/>
            <a:headEnd/>
            <a:tailEnd/>
          </a:ln>
        </p:spPr>
        <p:txBody>
          <a:bodyPr/>
          <a:lstStyle/>
          <a:p>
            <a:r>
              <a:rPr lang="de-DE" sz="2800" dirty="0" err="1" smtClean="0"/>
              <a:t>Semantic</a:t>
            </a:r>
            <a:r>
              <a:rPr lang="de-DE" sz="2800" dirty="0" smtClean="0"/>
              <a:t> Transformation: </a:t>
            </a:r>
            <a:r>
              <a:rPr lang="de-DE" sz="2800" dirty="0" err="1" smtClean="0"/>
              <a:t>Terminology</a:t>
            </a:r>
            <a:endParaRPr lang="de-DE" sz="2800" dirty="0" smtClean="0"/>
          </a:p>
        </p:txBody>
      </p:sp>
      <p:sp>
        <p:nvSpPr>
          <p:cNvPr id="276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defTabSz="449263">
              <a:lnSpc>
                <a:spcPct val="93000"/>
              </a:lnSpc>
              <a:buClr>
                <a:srgbClr val="000000"/>
              </a:buClr>
              <a:buSzPct val="100000"/>
              <a:buFont typeface="Calibri" pitchFamily="34" charset="0"/>
              <a:buNone/>
            </a:pPr>
            <a:endParaRPr lang="fr-FR">
              <a:solidFill>
                <a:schemeClr val="bg1"/>
              </a:solidFill>
              <a:latin typeface="Calibri" pitchFamily="34" charset="0"/>
            </a:endParaRPr>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defTabSz="449263">
              <a:lnSpc>
                <a:spcPct val="93000"/>
              </a:lnSpc>
              <a:buClr>
                <a:srgbClr val="000000"/>
              </a:buClr>
              <a:buSzPct val="100000"/>
              <a:buFont typeface="Calibri" pitchFamily="34" charset="0"/>
              <a:buNone/>
            </a:pPr>
            <a:endParaRPr lang="fr-FR">
              <a:solidFill>
                <a:schemeClr val="bg1"/>
              </a:solidFill>
              <a:latin typeface="Calibri" pitchFamily="34" charset="0"/>
            </a:endParaRPr>
          </a:p>
        </p:txBody>
      </p:sp>
      <p:graphicFrame>
        <p:nvGraphicFramePr>
          <p:cNvPr id="27653" name="Object 3"/>
          <p:cNvGraphicFramePr>
            <a:graphicFrameLocks noChangeAspect="1"/>
          </p:cNvGraphicFramePr>
          <p:nvPr>
            <p:extLst>
              <p:ext uri="{D42A27DB-BD31-4B8C-83A1-F6EECF244321}">
                <p14:modId xmlns:p14="http://schemas.microsoft.com/office/powerpoint/2010/main" val="2542511027"/>
              </p:ext>
            </p:extLst>
          </p:nvPr>
        </p:nvGraphicFramePr>
        <p:xfrm>
          <a:off x="1475656" y="1484784"/>
          <a:ext cx="6115050" cy="4791075"/>
        </p:xfrm>
        <a:graphic>
          <a:graphicData uri="http://schemas.openxmlformats.org/presentationml/2006/ole">
            <mc:AlternateContent xmlns:mc="http://schemas.openxmlformats.org/markup-compatibility/2006">
              <mc:Choice xmlns:v="urn:schemas-microsoft-com:vml" Requires="v">
                <p:oleObj spid="_x0000_s2053" name="Visio" r:id="rId3" imgW="6494417" imgH="5082903" progId="Visio.Drawing.11">
                  <p:embed/>
                </p:oleObj>
              </mc:Choice>
              <mc:Fallback>
                <p:oleObj name="Visio" r:id="rId3" imgW="6494417" imgH="508290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484784"/>
                        <a:ext cx="6115050" cy="479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762795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re 1"/>
          <p:cNvSpPr>
            <a:spLocks noGrp="1"/>
          </p:cNvSpPr>
          <p:nvPr>
            <p:ph type="title" idx="4294967295"/>
          </p:nvPr>
        </p:nvSpPr>
        <p:spPr bwMode="auto">
          <a:xfrm>
            <a:off x="914399" y="548680"/>
            <a:ext cx="8229601" cy="725488"/>
          </a:xfrm>
          <a:prstGeom prst="rect">
            <a:avLst/>
          </a:prstGeom>
          <a:noFill/>
          <a:ln>
            <a:miter lim="800000"/>
            <a:headEnd/>
            <a:tailEnd/>
          </a:ln>
        </p:spPr>
        <p:txBody>
          <a:bodyPr/>
          <a:lstStyle/>
          <a:p>
            <a:r>
              <a:rPr lang="de-DE" sz="3200" dirty="0" smtClean="0"/>
              <a:t>Translation / </a:t>
            </a:r>
            <a:r>
              <a:rPr lang="de-DE" sz="3200" dirty="0" err="1" smtClean="0"/>
              <a:t>Transcoding</a:t>
            </a:r>
            <a:endParaRPr lang="fr-FR" sz="3200" dirty="0" smtClean="0"/>
          </a:p>
        </p:txBody>
      </p:sp>
      <p:sp>
        <p:nvSpPr>
          <p:cNvPr id="1300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defTabSz="449263">
              <a:lnSpc>
                <a:spcPct val="93000"/>
              </a:lnSpc>
              <a:buClr>
                <a:srgbClr val="000000"/>
              </a:buClr>
              <a:buSzPct val="100000"/>
              <a:buFont typeface="Calibri" pitchFamily="34" charset="0"/>
              <a:buNone/>
            </a:pPr>
            <a:endParaRPr lang="fr-FR">
              <a:solidFill>
                <a:schemeClr val="bg1"/>
              </a:solidFill>
              <a:latin typeface="Calibri" pitchFamily="34" charset="0"/>
            </a:endParaRPr>
          </a:p>
        </p:txBody>
      </p:sp>
      <p:sp>
        <p:nvSpPr>
          <p:cNvPr id="13005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defTabSz="449263">
              <a:lnSpc>
                <a:spcPct val="93000"/>
              </a:lnSpc>
              <a:buClr>
                <a:srgbClr val="000000"/>
              </a:buClr>
              <a:buSzPct val="100000"/>
              <a:buFont typeface="Calibri" pitchFamily="34" charset="0"/>
              <a:buNone/>
            </a:pPr>
            <a:endParaRPr lang="fr-FR">
              <a:solidFill>
                <a:schemeClr val="bg1"/>
              </a:solidFill>
              <a:latin typeface="Calibri" pitchFamily="34" charset="0"/>
            </a:endParaRPr>
          </a:p>
        </p:txBody>
      </p:sp>
      <p:graphicFrame>
        <p:nvGraphicFramePr>
          <p:cNvPr id="130053" name="Object 3"/>
          <p:cNvGraphicFramePr>
            <a:graphicFrameLocks noChangeAspect="1"/>
          </p:cNvGraphicFramePr>
          <p:nvPr/>
        </p:nvGraphicFramePr>
        <p:xfrm>
          <a:off x="249238" y="1603375"/>
          <a:ext cx="8540750" cy="3259138"/>
        </p:xfrm>
        <a:graphic>
          <a:graphicData uri="http://schemas.openxmlformats.org/presentationml/2006/ole">
            <mc:AlternateContent xmlns:mc="http://schemas.openxmlformats.org/markup-compatibility/2006">
              <mc:Choice xmlns:v="urn:schemas-microsoft-com:vml" Requires="v">
                <p:oleObj spid="_x0000_s3076" name="Visio" r:id="rId3" imgW="7891577" imgH="3010814" progId="Visio.Drawing.11">
                  <p:embed/>
                </p:oleObj>
              </mc:Choice>
              <mc:Fallback>
                <p:oleObj name="Visio" r:id="rId3" imgW="7891577" imgH="301081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8" y="1603375"/>
                        <a:ext cx="8540750" cy="325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9688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899592" y="404664"/>
            <a:ext cx="8404225" cy="649288"/>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it-IT" sz="3600" dirty="0" smtClean="0">
                <a:solidFill>
                  <a:srgbClr val="FF0000"/>
                </a:solidFill>
              </a:rPr>
              <a:t>M</a:t>
            </a:r>
            <a:r>
              <a:rPr lang="it-IT" sz="3600" dirty="0" smtClean="0"/>
              <a:t>aster </a:t>
            </a:r>
            <a:r>
              <a:rPr lang="it-IT" sz="3600" dirty="0" err="1" smtClean="0">
                <a:solidFill>
                  <a:srgbClr val="FF0000"/>
                </a:solidFill>
              </a:rPr>
              <a:t>V</a:t>
            </a:r>
            <a:r>
              <a:rPr lang="it-IT" sz="3600" dirty="0" err="1" smtClean="0"/>
              <a:t>alueSet</a:t>
            </a:r>
            <a:r>
              <a:rPr lang="it-IT" sz="3600" dirty="0" smtClean="0"/>
              <a:t> </a:t>
            </a:r>
            <a:r>
              <a:rPr lang="it-IT" sz="3600" dirty="0" err="1" smtClean="0">
                <a:solidFill>
                  <a:srgbClr val="FF0000"/>
                </a:solidFill>
              </a:rPr>
              <a:t>C</a:t>
            </a:r>
            <a:r>
              <a:rPr lang="it-IT" sz="3600" dirty="0" err="1" smtClean="0"/>
              <a:t>atalogue</a:t>
            </a:r>
            <a:r>
              <a:rPr lang="it-IT" sz="3600" dirty="0" smtClean="0"/>
              <a:t> – </a:t>
            </a:r>
            <a:br>
              <a:rPr lang="it-IT" sz="3600" dirty="0" smtClean="0"/>
            </a:br>
            <a:r>
              <a:rPr lang="it-IT" sz="3600" dirty="0" smtClean="0">
                <a:solidFill>
                  <a:srgbClr val="FF0000"/>
                </a:solidFill>
              </a:rPr>
              <a:t>M</a:t>
            </a:r>
            <a:r>
              <a:rPr lang="it-IT" sz="3600" dirty="0" smtClean="0"/>
              <a:t>aster </a:t>
            </a:r>
            <a:r>
              <a:rPr lang="it-IT" sz="3600" dirty="0" err="1" smtClean="0">
                <a:solidFill>
                  <a:srgbClr val="FF0000"/>
                </a:solidFill>
              </a:rPr>
              <a:t>T</a:t>
            </a:r>
            <a:r>
              <a:rPr lang="it-IT" sz="3600" dirty="0" err="1" smtClean="0"/>
              <a:t>ranslation</a:t>
            </a:r>
            <a:r>
              <a:rPr lang="it-IT" sz="3600" dirty="0" smtClean="0"/>
              <a:t>/</a:t>
            </a:r>
            <a:r>
              <a:rPr lang="it-IT" sz="3600" dirty="0" err="1" smtClean="0"/>
              <a:t>Transcoding</a:t>
            </a:r>
            <a:r>
              <a:rPr lang="it-IT" sz="3600" dirty="0" smtClean="0"/>
              <a:t> </a:t>
            </a:r>
            <a:r>
              <a:rPr lang="it-IT" sz="3600" dirty="0" err="1" smtClean="0">
                <a:solidFill>
                  <a:srgbClr val="FF0000"/>
                </a:solidFill>
              </a:rPr>
              <a:t>C</a:t>
            </a:r>
            <a:r>
              <a:rPr lang="it-IT" sz="3600" dirty="0" err="1" smtClean="0"/>
              <a:t>atalogue</a:t>
            </a:r>
            <a:endParaRPr lang="it-IT" sz="3600" dirty="0" smtClean="0"/>
          </a:p>
        </p:txBody>
      </p:sp>
      <p:sp>
        <p:nvSpPr>
          <p:cNvPr id="31747" name="Rectangle 3"/>
          <p:cNvSpPr>
            <a:spLocks noChangeArrowheads="1"/>
          </p:cNvSpPr>
          <p:nvPr/>
        </p:nvSpPr>
        <p:spPr bwMode="auto">
          <a:xfrm>
            <a:off x="2005013" y="2252663"/>
            <a:ext cx="666750" cy="319087"/>
          </a:xfrm>
          <a:prstGeom prst="rect">
            <a:avLst/>
          </a:prstGeom>
          <a:solidFill>
            <a:srgbClr val="00B8FF"/>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Code</a:t>
            </a:r>
          </a:p>
        </p:txBody>
      </p:sp>
      <p:sp>
        <p:nvSpPr>
          <p:cNvPr id="31748" name="Rectangle 4"/>
          <p:cNvSpPr>
            <a:spLocks noChangeArrowheads="1"/>
          </p:cNvSpPr>
          <p:nvPr/>
        </p:nvSpPr>
        <p:spPr bwMode="auto">
          <a:xfrm>
            <a:off x="2005013" y="2571750"/>
            <a:ext cx="666750" cy="319088"/>
          </a:xfrm>
          <a:prstGeom prst="rect">
            <a:avLst/>
          </a:prstGeom>
          <a:solidFill>
            <a:srgbClr val="00B8FF"/>
          </a:solidFill>
          <a:ln w="9525">
            <a:solidFill>
              <a:schemeClr val="tx1"/>
            </a:solidFill>
            <a:miter lim="800000"/>
            <a:headEnd/>
            <a:tailEnd/>
          </a:ln>
          <a:effectLst/>
        </p:spPr>
        <p:txBody>
          <a:bodyPr wrap="none" anchor="ctr"/>
          <a:lstStyle/>
          <a:p>
            <a:endParaRPr lang="en-US"/>
          </a:p>
        </p:txBody>
      </p:sp>
      <p:sp>
        <p:nvSpPr>
          <p:cNvPr id="31749" name="Rectangle 5"/>
          <p:cNvSpPr>
            <a:spLocks noChangeArrowheads="1"/>
          </p:cNvSpPr>
          <p:nvPr/>
        </p:nvSpPr>
        <p:spPr bwMode="auto">
          <a:xfrm>
            <a:off x="2016125" y="3209925"/>
            <a:ext cx="666750" cy="319088"/>
          </a:xfrm>
          <a:prstGeom prst="rect">
            <a:avLst/>
          </a:prstGeom>
          <a:solidFill>
            <a:srgbClr val="00B8FF"/>
          </a:solidFill>
          <a:ln w="9525">
            <a:solidFill>
              <a:schemeClr val="tx1"/>
            </a:solidFill>
            <a:miter lim="800000"/>
            <a:headEnd/>
            <a:tailEnd/>
          </a:ln>
          <a:effectLst/>
        </p:spPr>
        <p:txBody>
          <a:bodyPr wrap="none" anchor="ctr"/>
          <a:lstStyle/>
          <a:p>
            <a:endParaRPr lang="en-US"/>
          </a:p>
        </p:txBody>
      </p:sp>
      <p:sp>
        <p:nvSpPr>
          <p:cNvPr id="31750" name="Rectangle 6"/>
          <p:cNvSpPr>
            <a:spLocks noChangeArrowheads="1"/>
          </p:cNvSpPr>
          <p:nvPr/>
        </p:nvSpPr>
        <p:spPr bwMode="auto">
          <a:xfrm>
            <a:off x="2012950" y="2890838"/>
            <a:ext cx="666750" cy="319087"/>
          </a:xfrm>
          <a:prstGeom prst="rect">
            <a:avLst/>
          </a:prstGeom>
          <a:solidFill>
            <a:srgbClr val="00B8FF"/>
          </a:solidFill>
          <a:ln w="9525">
            <a:solidFill>
              <a:schemeClr val="tx1"/>
            </a:solidFill>
            <a:miter lim="800000"/>
            <a:headEnd/>
            <a:tailEnd/>
          </a:ln>
          <a:effectLst/>
        </p:spPr>
        <p:txBody>
          <a:bodyPr wrap="none" anchor="ctr"/>
          <a:lstStyle/>
          <a:p>
            <a:endParaRPr lang="en-US"/>
          </a:p>
        </p:txBody>
      </p:sp>
      <p:sp>
        <p:nvSpPr>
          <p:cNvPr id="31751" name="Rectangle 7"/>
          <p:cNvSpPr>
            <a:spLocks noChangeArrowheads="1"/>
          </p:cNvSpPr>
          <p:nvPr/>
        </p:nvSpPr>
        <p:spPr bwMode="auto">
          <a:xfrm>
            <a:off x="2005013" y="3529013"/>
            <a:ext cx="666750" cy="319087"/>
          </a:xfrm>
          <a:prstGeom prst="rect">
            <a:avLst/>
          </a:prstGeom>
          <a:solidFill>
            <a:srgbClr val="00B8FF"/>
          </a:solidFill>
          <a:ln w="9525">
            <a:solidFill>
              <a:schemeClr val="tx1"/>
            </a:solidFill>
            <a:miter lim="800000"/>
            <a:headEnd/>
            <a:tailEnd/>
          </a:ln>
          <a:effectLst/>
        </p:spPr>
        <p:txBody>
          <a:bodyPr wrap="none" anchor="ctr"/>
          <a:lstStyle/>
          <a:p>
            <a:endParaRPr lang="en-US"/>
          </a:p>
        </p:txBody>
      </p:sp>
      <p:sp>
        <p:nvSpPr>
          <p:cNvPr id="31752" name="Rectangle 8"/>
          <p:cNvSpPr>
            <a:spLocks noChangeArrowheads="1"/>
          </p:cNvSpPr>
          <p:nvPr/>
        </p:nvSpPr>
        <p:spPr bwMode="auto">
          <a:xfrm>
            <a:off x="539750" y="2265363"/>
            <a:ext cx="1465263" cy="319087"/>
          </a:xfrm>
          <a:prstGeom prst="rect">
            <a:avLst/>
          </a:prstGeom>
          <a:solidFill>
            <a:srgbClr val="00B8FF"/>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Display-EN</a:t>
            </a:r>
          </a:p>
        </p:txBody>
      </p:sp>
      <p:sp>
        <p:nvSpPr>
          <p:cNvPr id="31753" name="Rectangle 9"/>
          <p:cNvSpPr>
            <a:spLocks noChangeArrowheads="1"/>
          </p:cNvSpPr>
          <p:nvPr/>
        </p:nvSpPr>
        <p:spPr bwMode="auto">
          <a:xfrm>
            <a:off x="539750" y="2571750"/>
            <a:ext cx="1465263" cy="319088"/>
          </a:xfrm>
          <a:prstGeom prst="rect">
            <a:avLst/>
          </a:prstGeom>
          <a:solidFill>
            <a:srgbClr val="00B8FF"/>
          </a:solidFill>
          <a:ln w="9525">
            <a:solidFill>
              <a:schemeClr val="tx1"/>
            </a:solidFill>
            <a:miter lim="800000"/>
            <a:headEnd/>
            <a:tailEnd/>
          </a:ln>
          <a:effectLst/>
        </p:spPr>
        <p:txBody>
          <a:bodyPr wrap="none" anchor="ctr"/>
          <a:lstStyle/>
          <a:p>
            <a:endParaRPr lang="en-US"/>
          </a:p>
        </p:txBody>
      </p:sp>
      <p:sp>
        <p:nvSpPr>
          <p:cNvPr id="31754" name="Rectangle 10"/>
          <p:cNvSpPr>
            <a:spLocks noChangeArrowheads="1"/>
          </p:cNvSpPr>
          <p:nvPr/>
        </p:nvSpPr>
        <p:spPr bwMode="auto">
          <a:xfrm>
            <a:off x="539750" y="3209925"/>
            <a:ext cx="1465263" cy="319088"/>
          </a:xfrm>
          <a:prstGeom prst="rect">
            <a:avLst/>
          </a:prstGeom>
          <a:solidFill>
            <a:srgbClr val="00B8FF"/>
          </a:solidFill>
          <a:ln w="9525">
            <a:solidFill>
              <a:schemeClr val="tx1"/>
            </a:solidFill>
            <a:miter lim="800000"/>
            <a:headEnd/>
            <a:tailEnd/>
          </a:ln>
          <a:effectLst/>
        </p:spPr>
        <p:txBody>
          <a:bodyPr wrap="none" anchor="ctr"/>
          <a:lstStyle/>
          <a:p>
            <a:endParaRPr lang="en-US"/>
          </a:p>
        </p:txBody>
      </p:sp>
      <p:sp>
        <p:nvSpPr>
          <p:cNvPr id="31755" name="Rectangle 11"/>
          <p:cNvSpPr>
            <a:spLocks noChangeArrowheads="1"/>
          </p:cNvSpPr>
          <p:nvPr/>
        </p:nvSpPr>
        <p:spPr bwMode="auto">
          <a:xfrm>
            <a:off x="539750" y="2890838"/>
            <a:ext cx="1465263" cy="319087"/>
          </a:xfrm>
          <a:prstGeom prst="rect">
            <a:avLst/>
          </a:prstGeom>
          <a:solidFill>
            <a:srgbClr val="00B8FF"/>
          </a:solidFill>
          <a:ln w="9525">
            <a:solidFill>
              <a:schemeClr val="tx1"/>
            </a:solidFill>
            <a:miter lim="800000"/>
            <a:headEnd/>
            <a:tailEnd/>
          </a:ln>
          <a:effectLst/>
        </p:spPr>
        <p:txBody>
          <a:bodyPr wrap="none" anchor="ctr"/>
          <a:lstStyle/>
          <a:p>
            <a:endParaRPr lang="en-US"/>
          </a:p>
        </p:txBody>
      </p:sp>
      <p:sp>
        <p:nvSpPr>
          <p:cNvPr id="31756" name="Rectangle 12"/>
          <p:cNvSpPr>
            <a:spLocks noChangeArrowheads="1"/>
          </p:cNvSpPr>
          <p:nvPr/>
        </p:nvSpPr>
        <p:spPr bwMode="auto">
          <a:xfrm>
            <a:off x="539750" y="3529013"/>
            <a:ext cx="1465263" cy="319087"/>
          </a:xfrm>
          <a:prstGeom prst="rect">
            <a:avLst/>
          </a:prstGeom>
          <a:solidFill>
            <a:srgbClr val="00B8FF"/>
          </a:solidFill>
          <a:ln w="9525">
            <a:solidFill>
              <a:schemeClr val="tx1"/>
            </a:solidFill>
            <a:miter lim="800000"/>
            <a:headEnd/>
            <a:tailEnd/>
          </a:ln>
          <a:effectLst/>
        </p:spPr>
        <p:txBody>
          <a:bodyPr wrap="none" anchor="ctr"/>
          <a:lstStyle/>
          <a:p>
            <a:endParaRPr lang="en-US"/>
          </a:p>
        </p:txBody>
      </p:sp>
      <p:sp>
        <p:nvSpPr>
          <p:cNvPr id="31757" name="Rectangle 13"/>
          <p:cNvSpPr>
            <a:spLocks noChangeArrowheads="1"/>
          </p:cNvSpPr>
          <p:nvPr/>
        </p:nvSpPr>
        <p:spPr bwMode="auto">
          <a:xfrm>
            <a:off x="896938" y="1539875"/>
            <a:ext cx="1611312" cy="649288"/>
          </a:xfrm>
          <a:prstGeom prst="rect">
            <a:avLst/>
          </a:prstGeom>
          <a:noFill/>
          <a:ln w="9525">
            <a:noFill/>
            <a:miter lim="800000"/>
            <a:headEnd/>
            <a:tailEnd/>
          </a:ln>
          <a:effectLst/>
        </p:spPr>
        <p:txBody>
          <a:bodyPr/>
          <a:lstStyle/>
          <a:p>
            <a:pPr algn="ctr" eaLnBrk="0" hangingPunct="0"/>
            <a:r>
              <a:rPr lang="it-IT" sz="4000">
                <a:latin typeface="Calibri" pitchFamily="34" charset="0"/>
              </a:rPr>
              <a:t>MVC</a:t>
            </a:r>
          </a:p>
        </p:txBody>
      </p:sp>
      <p:grpSp>
        <p:nvGrpSpPr>
          <p:cNvPr id="31758" name="Group 14"/>
          <p:cNvGrpSpPr>
            <a:grpSpLocks/>
          </p:cNvGrpSpPr>
          <p:nvPr/>
        </p:nvGrpSpPr>
        <p:grpSpPr bwMode="auto">
          <a:xfrm>
            <a:off x="2671763" y="2351088"/>
            <a:ext cx="6203950" cy="3905250"/>
            <a:chOff x="1683" y="1721"/>
            <a:chExt cx="3908" cy="2460"/>
          </a:xfrm>
        </p:grpSpPr>
        <p:grpSp>
          <p:nvGrpSpPr>
            <p:cNvPr id="31759" name="Group 15"/>
            <p:cNvGrpSpPr>
              <a:grpSpLocks/>
            </p:cNvGrpSpPr>
            <p:nvPr/>
          </p:nvGrpSpPr>
          <p:grpSpPr bwMode="auto">
            <a:xfrm>
              <a:off x="1683" y="1721"/>
              <a:ext cx="3908" cy="2460"/>
              <a:chOff x="1683" y="1721"/>
              <a:chExt cx="3908" cy="2460"/>
            </a:xfrm>
          </p:grpSpPr>
          <p:grpSp>
            <p:nvGrpSpPr>
              <p:cNvPr id="31760" name="Group 16"/>
              <p:cNvGrpSpPr>
                <a:grpSpLocks/>
              </p:cNvGrpSpPr>
              <p:nvPr/>
            </p:nvGrpSpPr>
            <p:grpSpPr bwMode="auto">
              <a:xfrm>
                <a:off x="1683" y="1961"/>
                <a:ext cx="3908" cy="2220"/>
                <a:chOff x="1683" y="1961"/>
                <a:chExt cx="3908" cy="2220"/>
              </a:xfrm>
            </p:grpSpPr>
            <p:cxnSp>
              <p:nvCxnSpPr>
                <p:cNvPr id="31761" name="AutoShape 17"/>
                <p:cNvCxnSpPr>
                  <a:cxnSpLocks noChangeShapeType="1"/>
                </p:cNvCxnSpPr>
                <p:nvPr/>
              </p:nvCxnSpPr>
              <p:spPr bwMode="auto">
                <a:xfrm rot="10800000">
                  <a:off x="1688" y="2162"/>
                  <a:ext cx="2434" cy="1918"/>
                </a:xfrm>
                <a:prstGeom prst="curvedConnector3">
                  <a:avLst>
                    <a:gd name="adj1" fmla="val 50000"/>
                  </a:avLst>
                </a:prstGeom>
                <a:noFill/>
                <a:ln w="9525">
                  <a:solidFill>
                    <a:schemeClr val="tx1"/>
                  </a:solidFill>
                  <a:round/>
                  <a:headEnd/>
                  <a:tailEnd type="triangle" w="med" len="med"/>
                </a:ln>
                <a:effectLst/>
              </p:spPr>
            </p:cxnSp>
            <p:grpSp>
              <p:nvGrpSpPr>
                <p:cNvPr id="31762" name="Group 18"/>
                <p:cNvGrpSpPr>
                  <a:grpSpLocks/>
                </p:cNvGrpSpPr>
                <p:nvPr/>
              </p:nvGrpSpPr>
              <p:grpSpPr bwMode="auto">
                <a:xfrm>
                  <a:off x="1683" y="1961"/>
                  <a:ext cx="3908" cy="2220"/>
                  <a:chOff x="1683" y="1961"/>
                  <a:chExt cx="3908" cy="2220"/>
                </a:xfrm>
              </p:grpSpPr>
              <p:cxnSp>
                <p:nvCxnSpPr>
                  <p:cNvPr id="31763" name="AutoShape 19"/>
                  <p:cNvCxnSpPr>
                    <a:cxnSpLocks noChangeShapeType="1"/>
                  </p:cNvCxnSpPr>
                  <p:nvPr/>
                </p:nvCxnSpPr>
                <p:spPr bwMode="auto">
                  <a:xfrm rot="10800000">
                    <a:off x="1688" y="2162"/>
                    <a:ext cx="2437" cy="1717"/>
                  </a:xfrm>
                  <a:prstGeom prst="curvedConnector3">
                    <a:avLst>
                      <a:gd name="adj1" fmla="val 49981"/>
                    </a:avLst>
                  </a:prstGeom>
                  <a:noFill/>
                  <a:ln w="9525">
                    <a:solidFill>
                      <a:schemeClr val="tx1"/>
                    </a:solidFill>
                    <a:round/>
                    <a:headEnd/>
                    <a:tailEnd type="triangle" w="med" len="med"/>
                  </a:ln>
                  <a:effectLst/>
                </p:spPr>
              </p:cxnSp>
              <p:sp>
                <p:nvSpPr>
                  <p:cNvPr id="31764" name="Rectangle 20"/>
                  <p:cNvSpPr>
                    <a:spLocks noChangeArrowheads="1"/>
                  </p:cNvSpPr>
                  <p:nvPr/>
                </p:nvSpPr>
                <p:spPr bwMode="auto">
                  <a:xfrm>
                    <a:off x="5054" y="3075"/>
                    <a:ext cx="530" cy="201"/>
                  </a:xfrm>
                  <a:prstGeom prst="rect">
                    <a:avLst/>
                  </a:prstGeom>
                  <a:solidFill>
                    <a:srgbClr val="969696"/>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Code-AT</a:t>
                    </a:r>
                  </a:p>
                </p:txBody>
              </p:sp>
              <p:sp>
                <p:nvSpPr>
                  <p:cNvPr id="31765" name="Rectangle 21"/>
                  <p:cNvSpPr>
                    <a:spLocks noChangeArrowheads="1"/>
                  </p:cNvSpPr>
                  <p:nvPr/>
                </p:nvSpPr>
                <p:spPr bwMode="auto">
                  <a:xfrm>
                    <a:off x="5054" y="3293"/>
                    <a:ext cx="530" cy="201"/>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31766" name="Rectangle 22"/>
                  <p:cNvSpPr>
                    <a:spLocks noChangeArrowheads="1"/>
                  </p:cNvSpPr>
                  <p:nvPr/>
                </p:nvSpPr>
                <p:spPr bwMode="auto">
                  <a:xfrm>
                    <a:off x="5061" y="3779"/>
                    <a:ext cx="530" cy="201"/>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31767" name="Rectangle 23"/>
                  <p:cNvSpPr>
                    <a:spLocks noChangeArrowheads="1"/>
                  </p:cNvSpPr>
                  <p:nvPr/>
                </p:nvSpPr>
                <p:spPr bwMode="auto">
                  <a:xfrm>
                    <a:off x="5059" y="3503"/>
                    <a:ext cx="530" cy="201"/>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31768" name="Rectangle 24"/>
                  <p:cNvSpPr>
                    <a:spLocks noChangeArrowheads="1"/>
                  </p:cNvSpPr>
                  <p:nvPr/>
                </p:nvSpPr>
                <p:spPr bwMode="auto">
                  <a:xfrm>
                    <a:off x="5058" y="3980"/>
                    <a:ext cx="530" cy="201"/>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31769" name="Rectangle 25"/>
                  <p:cNvSpPr>
                    <a:spLocks noChangeArrowheads="1"/>
                  </p:cNvSpPr>
                  <p:nvPr/>
                </p:nvSpPr>
                <p:spPr bwMode="auto">
                  <a:xfrm>
                    <a:off x="4118" y="3074"/>
                    <a:ext cx="923" cy="201"/>
                  </a:xfrm>
                  <a:prstGeom prst="rect">
                    <a:avLst/>
                  </a:prstGeom>
                  <a:solidFill>
                    <a:srgbClr val="969696"/>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Display-AT-Code</a:t>
                    </a:r>
                  </a:p>
                </p:txBody>
              </p:sp>
              <p:sp>
                <p:nvSpPr>
                  <p:cNvPr id="31770" name="Rectangle 26"/>
                  <p:cNvSpPr>
                    <a:spLocks noChangeArrowheads="1"/>
                  </p:cNvSpPr>
                  <p:nvPr/>
                </p:nvSpPr>
                <p:spPr bwMode="auto">
                  <a:xfrm>
                    <a:off x="4126" y="3292"/>
                    <a:ext cx="923" cy="201"/>
                  </a:xfrm>
                  <a:prstGeom prst="rect">
                    <a:avLst/>
                  </a:prstGeom>
                  <a:solidFill>
                    <a:srgbClr val="969696"/>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MAIN-Code</a:t>
                    </a:r>
                  </a:p>
                </p:txBody>
              </p:sp>
              <p:sp>
                <p:nvSpPr>
                  <p:cNvPr id="31771" name="Rectangle 27"/>
                  <p:cNvSpPr>
                    <a:spLocks noChangeArrowheads="1"/>
                  </p:cNvSpPr>
                  <p:nvPr/>
                </p:nvSpPr>
                <p:spPr bwMode="auto">
                  <a:xfrm>
                    <a:off x="4125" y="3778"/>
                    <a:ext cx="923" cy="201"/>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31772" name="Rectangle 28"/>
                  <p:cNvSpPr>
                    <a:spLocks noChangeArrowheads="1"/>
                  </p:cNvSpPr>
                  <p:nvPr/>
                </p:nvSpPr>
                <p:spPr bwMode="auto">
                  <a:xfrm>
                    <a:off x="4139" y="3502"/>
                    <a:ext cx="923" cy="201"/>
                  </a:xfrm>
                  <a:prstGeom prst="rect">
                    <a:avLst/>
                  </a:prstGeom>
                  <a:solidFill>
                    <a:srgbClr val="969696"/>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endParaRPr lang="it-IT">
                      <a:solidFill>
                        <a:schemeClr val="bg1"/>
                      </a:solidFill>
                      <a:latin typeface="Calibri" pitchFamily="34" charset="0"/>
                    </a:endParaRPr>
                  </a:p>
                </p:txBody>
              </p:sp>
              <p:sp>
                <p:nvSpPr>
                  <p:cNvPr id="31773" name="Rectangle 29"/>
                  <p:cNvSpPr>
                    <a:spLocks noChangeArrowheads="1"/>
                  </p:cNvSpPr>
                  <p:nvPr/>
                </p:nvSpPr>
                <p:spPr bwMode="auto">
                  <a:xfrm>
                    <a:off x="4122" y="3979"/>
                    <a:ext cx="923" cy="201"/>
                  </a:xfrm>
                  <a:prstGeom prst="rect">
                    <a:avLst/>
                  </a:prstGeom>
                  <a:solidFill>
                    <a:srgbClr val="969696"/>
                  </a:solidFill>
                  <a:ln w="9525">
                    <a:solidFill>
                      <a:schemeClr val="tx1"/>
                    </a:solidFill>
                    <a:miter lim="800000"/>
                    <a:headEnd/>
                    <a:tailEnd/>
                  </a:ln>
                  <a:effectLst/>
                </p:spPr>
                <p:txBody>
                  <a:bodyPr wrap="none" anchor="ctr"/>
                  <a:lstStyle/>
                  <a:p>
                    <a:endParaRPr lang="en-US"/>
                  </a:p>
                </p:txBody>
              </p:sp>
              <p:cxnSp>
                <p:nvCxnSpPr>
                  <p:cNvPr id="31774" name="AutoShape 30"/>
                  <p:cNvCxnSpPr>
                    <a:cxnSpLocks noChangeShapeType="1"/>
                    <a:stCxn id="31770" idx="1"/>
                  </p:cNvCxnSpPr>
                  <p:nvPr/>
                </p:nvCxnSpPr>
                <p:spPr bwMode="auto">
                  <a:xfrm rot="10800000">
                    <a:off x="1683" y="1961"/>
                    <a:ext cx="2443" cy="1432"/>
                  </a:xfrm>
                  <a:prstGeom prst="curvedConnector3">
                    <a:avLst>
                      <a:gd name="adj1" fmla="val 49981"/>
                    </a:avLst>
                  </a:prstGeom>
                  <a:noFill/>
                  <a:ln w="9525">
                    <a:solidFill>
                      <a:schemeClr val="tx1"/>
                    </a:solidFill>
                    <a:round/>
                    <a:headEnd/>
                    <a:tailEnd type="triangle" w="med" len="med"/>
                  </a:ln>
                  <a:effectLst/>
                </p:spPr>
              </p:cxnSp>
            </p:grpSp>
          </p:grpSp>
          <p:cxnSp>
            <p:nvCxnSpPr>
              <p:cNvPr id="31775" name="AutoShape 31"/>
              <p:cNvCxnSpPr>
                <a:cxnSpLocks noChangeShapeType="1"/>
                <a:endCxn id="31748" idx="3"/>
              </p:cNvCxnSpPr>
              <p:nvPr/>
            </p:nvCxnSpPr>
            <p:spPr bwMode="auto">
              <a:xfrm rot="10800000">
                <a:off x="1683" y="1721"/>
                <a:ext cx="2443" cy="1432"/>
              </a:xfrm>
              <a:prstGeom prst="curvedConnector3">
                <a:avLst>
                  <a:gd name="adj1" fmla="val 49981"/>
                </a:avLst>
              </a:prstGeom>
              <a:noFill/>
              <a:ln w="9525">
                <a:solidFill>
                  <a:schemeClr val="tx1"/>
                </a:solidFill>
                <a:round/>
                <a:headEnd/>
                <a:tailEnd type="triangle" w="med" len="med"/>
              </a:ln>
              <a:effectLst/>
            </p:spPr>
          </p:cxnSp>
          <p:cxnSp>
            <p:nvCxnSpPr>
              <p:cNvPr id="31776" name="AutoShape 32"/>
              <p:cNvCxnSpPr>
                <a:cxnSpLocks noChangeShapeType="1"/>
                <a:endCxn id="31748" idx="3"/>
              </p:cNvCxnSpPr>
              <p:nvPr/>
            </p:nvCxnSpPr>
            <p:spPr bwMode="auto">
              <a:xfrm rot="10800000">
                <a:off x="1683" y="1721"/>
                <a:ext cx="2456" cy="1642"/>
              </a:xfrm>
              <a:prstGeom prst="curvedConnector3">
                <a:avLst>
                  <a:gd name="adj1" fmla="val 50000"/>
                </a:avLst>
              </a:prstGeom>
              <a:noFill/>
              <a:ln w="9525">
                <a:solidFill>
                  <a:schemeClr val="tx1"/>
                </a:solidFill>
                <a:round/>
                <a:headEnd/>
                <a:tailEnd type="triangle" w="med" len="med"/>
              </a:ln>
              <a:effectLst/>
            </p:spPr>
          </p:cxnSp>
        </p:grpSp>
        <p:cxnSp>
          <p:nvCxnSpPr>
            <p:cNvPr id="31777" name="AutoShape 33"/>
            <p:cNvCxnSpPr>
              <a:cxnSpLocks noChangeShapeType="1"/>
              <a:endCxn id="31750" idx="3"/>
            </p:cNvCxnSpPr>
            <p:nvPr/>
          </p:nvCxnSpPr>
          <p:spPr bwMode="auto">
            <a:xfrm rot="10800000">
              <a:off x="1688" y="1922"/>
              <a:ext cx="2437" cy="1717"/>
            </a:xfrm>
            <a:prstGeom prst="curvedConnector3">
              <a:avLst>
                <a:gd name="adj1" fmla="val 49981"/>
              </a:avLst>
            </a:prstGeom>
            <a:noFill/>
            <a:ln w="9525">
              <a:solidFill>
                <a:schemeClr val="tx1"/>
              </a:solidFill>
              <a:round/>
              <a:headEnd/>
              <a:tailEnd type="triangle" w="med" len="med"/>
            </a:ln>
            <a:effectLst/>
          </p:spPr>
        </p:cxnSp>
        <p:cxnSp>
          <p:nvCxnSpPr>
            <p:cNvPr id="31778" name="AutoShape 34"/>
            <p:cNvCxnSpPr>
              <a:cxnSpLocks noChangeShapeType="1"/>
              <a:endCxn id="31750" idx="3"/>
            </p:cNvCxnSpPr>
            <p:nvPr/>
          </p:nvCxnSpPr>
          <p:spPr bwMode="auto">
            <a:xfrm rot="10800000">
              <a:off x="1688" y="1922"/>
              <a:ext cx="2434" cy="1918"/>
            </a:xfrm>
            <a:prstGeom prst="curvedConnector3">
              <a:avLst>
                <a:gd name="adj1" fmla="val 50000"/>
              </a:avLst>
            </a:prstGeom>
            <a:noFill/>
            <a:ln w="9525">
              <a:solidFill>
                <a:schemeClr val="tx1"/>
              </a:solidFill>
              <a:round/>
              <a:headEnd/>
              <a:tailEnd type="triangle" w="med" len="med"/>
            </a:ln>
            <a:effectLst/>
          </p:spPr>
        </p:cxnSp>
      </p:grpSp>
      <p:grpSp>
        <p:nvGrpSpPr>
          <p:cNvPr id="31779" name="Group 35"/>
          <p:cNvGrpSpPr>
            <a:grpSpLocks/>
          </p:cNvGrpSpPr>
          <p:nvPr/>
        </p:nvGrpSpPr>
        <p:grpSpPr bwMode="auto">
          <a:xfrm>
            <a:off x="2671763" y="1608138"/>
            <a:ext cx="6323012" cy="2301875"/>
            <a:chOff x="1683" y="1253"/>
            <a:chExt cx="3983" cy="1450"/>
          </a:xfrm>
        </p:grpSpPr>
        <p:sp>
          <p:nvSpPr>
            <p:cNvPr id="31780" name="Rectangle 36"/>
            <p:cNvSpPr>
              <a:spLocks noChangeArrowheads="1"/>
            </p:cNvSpPr>
            <p:nvPr/>
          </p:nvSpPr>
          <p:spPr bwMode="auto">
            <a:xfrm>
              <a:off x="2816" y="1692"/>
              <a:ext cx="923" cy="201"/>
            </a:xfrm>
            <a:prstGeom prst="rect">
              <a:avLst/>
            </a:prstGeom>
            <a:solidFill>
              <a:schemeClr val="tx2"/>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Display-FR</a:t>
              </a:r>
            </a:p>
          </p:txBody>
        </p:sp>
        <p:sp>
          <p:nvSpPr>
            <p:cNvPr id="31781" name="Rectangle 37"/>
            <p:cNvSpPr>
              <a:spLocks noChangeArrowheads="1"/>
            </p:cNvSpPr>
            <p:nvPr/>
          </p:nvSpPr>
          <p:spPr bwMode="auto">
            <a:xfrm>
              <a:off x="2816" y="1893"/>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782" name="Rectangle 38"/>
            <p:cNvSpPr>
              <a:spLocks noChangeArrowheads="1"/>
            </p:cNvSpPr>
            <p:nvPr/>
          </p:nvSpPr>
          <p:spPr bwMode="auto">
            <a:xfrm>
              <a:off x="2816" y="2295"/>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783" name="Rectangle 39"/>
            <p:cNvSpPr>
              <a:spLocks noChangeArrowheads="1"/>
            </p:cNvSpPr>
            <p:nvPr/>
          </p:nvSpPr>
          <p:spPr bwMode="auto">
            <a:xfrm>
              <a:off x="2816" y="2094"/>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784" name="Rectangle 40"/>
            <p:cNvSpPr>
              <a:spLocks noChangeArrowheads="1"/>
            </p:cNvSpPr>
            <p:nvPr/>
          </p:nvSpPr>
          <p:spPr bwMode="auto">
            <a:xfrm>
              <a:off x="2816" y="2496"/>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785" name="Rectangle 41"/>
            <p:cNvSpPr>
              <a:spLocks noChangeArrowheads="1"/>
            </p:cNvSpPr>
            <p:nvPr/>
          </p:nvSpPr>
          <p:spPr bwMode="auto">
            <a:xfrm>
              <a:off x="3745" y="1692"/>
              <a:ext cx="923" cy="201"/>
            </a:xfrm>
            <a:prstGeom prst="rect">
              <a:avLst/>
            </a:prstGeom>
            <a:solidFill>
              <a:srgbClr val="969696"/>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Display-AT</a:t>
              </a:r>
            </a:p>
          </p:txBody>
        </p:sp>
        <p:sp>
          <p:nvSpPr>
            <p:cNvPr id="31786" name="Rectangle 42"/>
            <p:cNvSpPr>
              <a:spLocks noChangeArrowheads="1"/>
            </p:cNvSpPr>
            <p:nvPr/>
          </p:nvSpPr>
          <p:spPr bwMode="auto">
            <a:xfrm>
              <a:off x="3744" y="1893"/>
              <a:ext cx="923" cy="201"/>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31787" name="Rectangle 43"/>
            <p:cNvSpPr>
              <a:spLocks noChangeArrowheads="1"/>
            </p:cNvSpPr>
            <p:nvPr/>
          </p:nvSpPr>
          <p:spPr bwMode="auto">
            <a:xfrm>
              <a:off x="3747" y="2293"/>
              <a:ext cx="923" cy="201"/>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31788" name="Rectangle 44"/>
            <p:cNvSpPr>
              <a:spLocks noChangeArrowheads="1"/>
            </p:cNvSpPr>
            <p:nvPr/>
          </p:nvSpPr>
          <p:spPr bwMode="auto">
            <a:xfrm>
              <a:off x="3749" y="2093"/>
              <a:ext cx="923" cy="201"/>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31789" name="Rectangle 45"/>
            <p:cNvSpPr>
              <a:spLocks noChangeArrowheads="1"/>
            </p:cNvSpPr>
            <p:nvPr/>
          </p:nvSpPr>
          <p:spPr bwMode="auto">
            <a:xfrm>
              <a:off x="3747" y="2488"/>
              <a:ext cx="923" cy="201"/>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31790" name="Rectangle 46"/>
            <p:cNvSpPr>
              <a:spLocks noChangeArrowheads="1"/>
            </p:cNvSpPr>
            <p:nvPr/>
          </p:nvSpPr>
          <p:spPr bwMode="auto">
            <a:xfrm>
              <a:off x="4673" y="1694"/>
              <a:ext cx="923" cy="201"/>
            </a:xfrm>
            <a:prstGeom prst="rect">
              <a:avLst/>
            </a:prstGeom>
            <a:solidFill>
              <a:srgbClr val="00CC00"/>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Display-IT</a:t>
              </a:r>
            </a:p>
          </p:txBody>
        </p:sp>
        <p:sp>
          <p:nvSpPr>
            <p:cNvPr id="31791" name="Rectangle 47"/>
            <p:cNvSpPr>
              <a:spLocks noChangeArrowheads="1"/>
            </p:cNvSpPr>
            <p:nvPr/>
          </p:nvSpPr>
          <p:spPr bwMode="auto">
            <a:xfrm>
              <a:off x="4672" y="1903"/>
              <a:ext cx="923" cy="201"/>
            </a:xfrm>
            <a:prstGeom prst="rect">
              <a:avLst/>
            </a:prstGeom>
            <a:solidFill>
              <a:srgbClr val="00CC00"/>
            </a:solidFill>
            <a:ln w="9525">
              <a:solidFill>
                <a:schemeClr val="tx1"/>
              </a:solidFill>
              <a:miter lim="800000"/>
              <a:headEnd/>
              <a:tailEnd/>
            </a:ln>
            <a:effectLst/>
          </p:spPr>
          <p:txBody>
            <a:bodyPr wrap="none" anchor="ctr"/>
            <a:lstStyle/>
            <a:p>
              <a:endParaRPr lang="en-US"/>
            </a:p>
          </p:txBody>
        </p:sp>
        <p:sp>
          <p:nvSpPr>
            <p:cNvPr id="31792" name="Rectangle 48"/>
            <p:cNvSpPr>
              <a:spLocks noChangeArrowheads="1"/>
            </p:cNvSpPr>
            <p:nvPr/>
          </p:nvSpPr>
          <p:spPr bwMode="auto">
            <a:xfrm>
              <a:off x="4680" y="2301"/>
              <a:ext cx="923" cy="201"/>
            </a:xfrm>
            <a:prstGeom prst="rect">
              <a:avLst/>
            </a:prstGeom>
            <a:solidFill>
              <a:srgbClr val="00CC00"/>
            </a:solidFill>
            <a:ln w="9525">
              <a:solidFill>
                <a:schemeClr val="tx1"/>
              </a:solidFill>
              <a:miter lim="800000"/>
              <a:headEnd/>
              <a:tailEnd/>
            </a:ln>
            <a:effectLst/>
          </p:spPr>
          <p:txBody>
            <a:bodyPr wrap="none" anchor="ctr"/>
            <a:lstStyle/>
            <a:p>
              <a:endParaRPr lang="en-US"/>
            </a:p>
          </p:txBody>
        </p:sp>
        <p:sp>
          <p:nvSpPr>
            <p:cNvPr id="31793" name="Rectangle 49"/>
            <p:cNvSpPr>
              <a:spLocks noChangeArrowheads="1"/>
            </p:cNvSpPr>
            <p:nvPr/>
          </p:nvSpPr>
          <p:spPr bwMode="auto">
            <a:xfrm>
              <a:off x="4678" y="2104"/>
              <a:ext cx="923" cy="201"/>
            </a:xfrm>
            <a:prstGeom prst="rect">
              <a:avLst/>
            </a:prstGeom>
            <a:solidFill>
              <a:srgbClr val="00CC00"/>
            </a:solidFill>
            <a:ln w="9525">
              <a:solidFill>
                <a:schemeClr val="tx1"/>
              </a:solidFill>
              <a:miter lim="800000"/>
              <a:headEnd/>
              <a:tailEnd/>
            </a:ln>
            <a:effectLst/>
          </p:spPr>
          <p:txBody>
            <a:bodyPr wrap="none" anchor="ctr"/>
            <a:lstStyle/>
            <a:p>
              <a:endParaRPr lang="en-US"/>
            </a:p>
          </p:txBody>
        </p:sp>
        <p:sp>
          <p:nvSpPr>
            <p:cNvPr id="31794" name="Rectangle 50"/>
            <p:cNvSpPr>
              <a:spLocks noChangeArrowheads="1"/>
            </p:cNvSpPr>
            <p:nvPr/>
          </p:nvSpPr>
          <p:spPr bwMode="auto">
            <a:xfrm>
              <a:off x="4677" y="2502"/>
              <a:ext cx="923" cy="201"/>
            </a:xfrm>
            <a:prstGeom prst="rect">
              <a:avLst/>
            </a:prstGeom>
            <a:solidFill>
              <a:srgbClr val="00CC00"/>
            </a:solidFill>
            <a:ln w="9525">
              <a:solidFill>
                <a:schemeClr val="tx1"/>
              </a:solidFill>
              <a:miter lim="800000"/>
              <a:headEnd/>
              <a:tailEnd/>
            </a:ln>
            <a:effectLst/>
          </p:spPr>
          <p:txBody>
            <a:bodyPr wrap="none" anchor="ctr"/>
            <a:lstStyle/>
            <a:p>
              <a:endParaRPr lang="en-US"/>
            </a:p>
          </p:txBody>
        </p:sp>
        <p:cxnSp>
          <p:nvCxnSpPr>
            <p:cNvPr id="31795" name="AutoShape 51"/>
            <p:cNvCxnSpPr>
              <a:cxnSpLocks noChangeShapeType="1"/>
              <a:stCxn id="31782" idx="1"/>
              <a:endCxn id="31749" idx="3"/>
            </p:cNvCxnSpPr>
            <p:nvPr/>
          </p:nvCxnSpPr>
          <p:spPr bwMode="auto">
            <a:xfrm flipH="1" flipV="1">
              <a:off x="1690" y="2354"/>
              <a:ext cx="1126" cy="41"/>
            </a:xfrm>
            <a:prstGeom prst="straightConnector1">
              <a:avLst/>
            </a:prstGeom>
            <a:noFill/>
            <a:ln w="9525">
              <a:solidFill>
                <a:schemeClr val="tx1"/>
              </a:solidFill>
              <a:round/>
              <a:headEnd/>
              <a:tailEnd type="triangle" w="med" len="med"/>
            </a:ln>
            <a:effectLst/>
          </p:spPr>
        </p:cxnSp>
        <p:cxnSp>
          <p:nvCxnSpPr>
            <p:cNvPr id="31796" name="AutoShape 52"/>
            <p:cNvCxnSpPr>
              <a:cxnSpLocks noChangeShapeType="1"/>
              <a:stCxn id="31781" idx="1"/>
              <a:endCxn id="31748" idx="3"/>
            </p:cNvCxnSpPr>
            <p:nvPr/>
          </p:nvCxnSpPr>
          <p:spPr bwMode="auto">
            <a:xfrm flipH="1" flipV="1">
              <a:off x="1683" y="1952"/>
              <a:ext cx="1133" cy="41"/>
            </a:xfrm>
            <a:prstGeom prst="straightConnector1">
              <a:avLst/>
            </a:prstGeom>
            <a:noFill/>
            <a:ln w="9525">
              <a:solidFill>
                <a:schemeClr val="tx1"/>
              </a:solidFill>
              <a:round/>
              <a:headEnd/>
              <a:tailEnd type="triangle" w="med" len="med"/>
            </a:ln>
            <a:effectLst/>
          </p:spPr>
        </p:cxnSp>
        <p:cxnSp>
          <p:nvCxnSpPr>
            <p:cNvPr id="31797" name="AutoShape 53"/>
            <p:cNvCxnSpPr>
              <a:cxnSpLocks noChangeShapeType="1"/>
              <a:stCxn id="31783" idx="1"/>
              <a:endCxn id="31750" idx="3"/>
            </p:cNvCxnSpPr>
            <p:nvPr/>
          </p:nvCxnSpPr>
          <p:spPr bwMode="auto">
            <a:xfrm flipH="1" flipV="1">
              <a:off x="1688" y="2154"/>
              <a:ext cx="1128" cy="41"/>
            </a:xfrm>
            <a:prstGeom prst="straightConnector1">
              <a:avLst/>
            </a:prstGeom>
            <a:noFill/>
            <a:ln w="9525">
              <a:solidFill>
                <a:schemeClr val="tx1"/>
              </a:solidFill>
              <a:round/>
              <a:headEnd/>
              <a:tailEnd type="triangle" w="med" len="med"/>
            </a:ln>
            <a:effectLst/>
          </p:spPr>
        </p:cxnSp>
        <p:cxnSp>
          <p:nvCxnSpPr>
            <p:cNvPr id="31798" name="AutoShape 54"/>
            <p:cNvCxnSpPr>
              <a:cxnSpLocks noChangeShapeType="1"/>
              <a:stCxn id="31784" idx="1"/>
              <a:endCxn id="31751" idx="3"/>
            </p:cNvCxnSpPr>
            <p:nvPr/>
          </p:nvCxnSpPr>
          <p:spPr bwMode="auto">
            <a:xfrm flipH="1" flipV="1">
              <a:off x="1683" y="2556"/>
              <a:ext cx="1133" cy="41"/>
            </a:xfrm>
            <a:prstGeom prst="straightConnector1">
              <a:avLst/>
            </a:prstGeom>
            <a:noFill/>
            <a:ln w="9525">
              <a:solidFill>
                <a:schemeClr val="tx1"/>
              </a:solidFill>
              <a:round/>
              <a:headEnd/>
              <a:tailEnd type="triangle" w="med" len="med"/>
            </a:ln>
            <a:effectLst/>
          </p:spPr>
        </p:cxnSp>
        <p:sp>
          <p:nvSpPr>
            <p:cNvPr id="31799" name="Rectangle 55"/>
            <p:cNvSpPr>
              <a:spLocks noChangeArrowheads="1"/>
            </p:cNvSpPr>
            <p:nvPr/>
          </p:nvSpPr>
          <p:spPr bwMode="auto">
            <a:xfrm>
              <a:off x="3051" y="1253"/>
              <a:ext cx="2615" cy="409"/>
            </a:xfrm>
            <a:prstGeom prst="rect">
              <a:avLst/>
            </a:prstGeom>
            <a:noFill/>
            <a:ln w="9525">
              <a:noFill/>
              <a:miter lim="800000"/>
              <a:headEnd/>
              <a:tailEnd/>
            </a:ln>
            <a:effectLst/>
          </p:spPr>
          <p:txBody>
            <a:bodyPr/>
            <a:lstStyle/>
            <a:p>
              <a:pPr algn="ctr" eaLnBrk="0" hangingPunct="0"/>
              <a:r>
                <a:rPr lang="it-IT" sz="4000">
                  <a:latin typeface="Calibri" pitchFamily="34" charset="0"/>
                </a:rPr>
                <a:t>MTC - Translation</a:t>
              </a:r>
            </a:p>
          </p:txBody>
        </p:sp>
        <p:sp>
          <p:nvSpPr>
            <p:cNvPr id="31800" name="Rectangle 56"/>
            <p:cNvSpPr>
              <a:spLocks noChangeArrowheads="1"/>
            </p:cNvSpPr>
            <p:nvPr/>
          </p:nvSpPr>
          <p:spPr bwMode="auto">
            <a:xfrm>
              <a:off x="2824" y="2094"/>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grpSp>
      <p:grpSp>
        <p:nvGrpSpPr>
          <p:cNvPr id="31801" name="Group 57"/>
          <p:cNvGrpSpPr>
            <a:grpSpLocks/>
          </p:cNvGrpSpPr>
          <p:nvPr/>
        </p:nvGrpSpPr>
        <p:grpSpPr bwMode="auto">
          <a:xfrm>
            <a:off x="300038" y="2717801"/>
            <a:ext cx="5441950" cy="3522664"/>
            <a:chOff x="189" y="1952"/>
            <a:chExt cx="3428" cy="2219"/>
          </a:xfrm>
        </p:grpSpPr>
        <p:grpSp>
          <p:nvGrpSpPr>
            <p:cNvPr id="31802" name="Group 58"/>
            <p:cNvGrpSpPr>
              <a:grpSpLocks/>
            </p:cNvGrpSpPr>
            <p:nvPr/>
          </p:nvGrpSpPr>
          <p:grpSpPr bwMode="auto">
            <a:xfrm>
              <a:off x="1683" y="1952"/>
              <a:ext cx="471" cy="2117"/>
              <a:chOff x="1683" y="1952"/>
              <a:chExt cx="471" cy="2117"/>
            </a:xfrm>
          </p:grpSpPr>
          <p:grpSp>
            <p:nvGrpSpPr>
              <p:cNvPr id="31803" name="Group 59"/>
              <p:cNvGrpSpPr>
                <a:grpSpLocks/>
              </p:cNvGrpSpPr>
              <p:nvPr/>
            </p:nvGrpSpPr>
            <p:grpSpPr bwMode="auto">
              <a:xfrm>
                <a:off x="1683" y="1952"/>
                <a:ext cx="470" cy="2117"/>
                <a:chOff x="1683" y="1322"/>
                <a:chExt cx="470" cy="2117"/>
              </a:xfrm>
            </p:grpSpPr>
            <p:cxnSp>
              <p:nvCxnSpPr>
                <p:cNvPr id="31804" name="AutoShape 60"/>
                <p:cNvCxnSpPr>
                  <a:cxnSpLocks noChangeShapeType="1"/>
                  <a:stCxn id="31820" idx="1"/>
                  <a:endCxn id="31748" idx="3"/>
                </p:cNvCxnSpPr>
                <p:nvPr/>
              </p:nvCxnSpPr>
              <p:spPr bwMode="auto">
                <a:xfrm rot="10800000">
                  <a:off x="1683" y="1322"/>
                  <a:ext cx="463" cy="1422"/>
                </a:xfrm>
                <a:prstGeom prst="curvedConnector3">
                  <a:avLst>
                    <a:gd name="adj1" fmla="val 50000"/>
                  </a:avLst>
                </a:prstGeom>
                <a:noFill/>
                <a:ln w="9525">
                  <a:solidFill>
                    <a:schemeClr val="tx1"/>
                  </a:solidFill>
                  <a:round/>
                  <a:headEnd/>
                  <a:tailEnd type="triangle" w="med" len="med"/>
                </a:ln>
                <a:effectLst/>
              </p:spPr>
            </p:cxnSp>
            <p:cxnSp>
              <p:nvCxnSpPr>
                <p:cNvPr id="31805" name="AutoShape 61"/>
                <p:cNvCxnSpPr>
                  <a:cxnSpLocks noChangeShapeType="1"/>
                  <a:stCxn id="31822" idx="1"/>
                  <a:endCxn id="31750" idx="3"/>
                </p:cNvCxnSpPr>
                <p:nvPr/>
              </p:nvCxnSpPr>
              <p:spPr bwMode="auto">
                <a:xfrm rot="10800000">
                  <a:off x="1688" y="1524"/>
                  <a:ext cx="463" cy="1510"/>
                </a:xfrm>
                <a:prstGeom prst="curvedConnector3">
                  <a:avLst>
                    <a:gd name="adj1" fmla="val 50000"/>
                  </a:avLst>
                </a:prstGeom>
                <a:noFill/>
                <a:ln w="9525">
                  <a:solidFill>
                    <a:schemeClr val="tx1"/>
                  </a:solidFill>
                  <a:round/>
                  <a:headEnd/>
                  <a:tailEnd type="triangle" w="med" len="med"/>
                </a:ln>
                <a:effectLst/>
              </p:spPr>
            </p:cxnSp>
            <p:cxnSp>
              <p:nvCxnSpPr>
                <p:cNvPr id="31806" name="AutoShape 62"/>
                <p:cNvCxnSpPr>
                  <a:cxnSpLocks noChangeShapeType="1"/>
                  <a:stCxn id="31821" idx="1"/>
                  <a:endCxn id="31750" idx="3"/>
                </p:cNvCxnSpPr>
                <p:nvPr/>
              </p:nvCxnSpPr>
              <p:spPr bwMode="auto">
                <a:xfrm rot="10800000">
                  <a:off x="1688" y="1523"/>
                  <a:ext cx="465" cy="1707"/>
                </a:xfrm>
                <a:prstGeom prst="curvedConnector3">
                  <a:avLst>
                    <a:gd name="adj1" fmla="val 50000"/>
                  </a:avLst>
                </a:prstGeom>
                <a:noFill/>
                <a:ln w="9525">
                  <a:solidFill>
                    <a:schemeClr val="tx1"/>
                  </a:solidFill>
                  <a:round/>
                  <a:headEnd/>
                  <a:tailEnd type="triangle" w="med" len="med"/>
                </a:ln>
                <a:effectLst/>
              </p:spPr>
            </p:cxnSp>
            <p:cxnSp>
              <p:nvCxnSpPr>
                <p:cNvPr id="31807" name="AutoShape 63"/>
                <p:cNvCxnSpPr>
                  <a:cxnSpLocks noChangeShapeType="1"/>
                  <a:stCxn id="31823" idx="1"/>
                  <a:endCxn id="31750" idx="3"/>
                </p:cNvCxnSpPr>
                <p:nvPr/>
              </p:nvCxnSpPr>
              <p:spPr bwMode="auto">
                <a:xfrm rot="10800000">
                  <a:off x="1688" y="1523"/>
                  <a:ext cx="462" cy="1916"/>
                </a:xfrm>
                <a:prstGeom prst="curvedConnector3">
                  <a:avLst>
                    <a:gd name="adj1" fmla="val 50000"/>
                  </a:avLst>
                </a:prstGeom>
                <a:noFill/>
                <a:ln w="9525">
                  <a:solidFill>
                    <a:schemeClr val="tx1"/>
                  </a:solidFill>
                  <a:round/>
                  <a:headEnd/>
                  <a:tailEnd type="triangle" w="med" len="med"/>
                </a:ln>
                <a:effectLst/>
              </p:spPr>
            </p:cxnSp>
          </p:grpSp>
          <p:grpSp>
            <p:nvGrpSpPr>
              <p:cNvPr id="31808" name="Group 64"/>
              <p:cNvGrpSpPr>
                <a:grpSpLocks/>
              </p:cNvGrpSpPr>
              <p:nvPr/>
            </p:nvGrpSpPr>
            <p:grpSpPr bwMode="auto">
              <a:xfrm>
                <a:off x="1688" y="1978"/>
                <a:ext cx="466" cy="2084"/>
                <a:chOff x="1688" y="1348"/>
                <a:chExt cx="466" cy="2084"/>
              </a:xfrm>
            </p:grpSpPr>
            <p:cxnSp>
              <p:nvCxnSpPr>
                <p:cNvPr id="31809" name="AutoShape 65"/>
                <p:cNvCxnSpPr>
                  <a:cxnSpLocks noChangeShapeType="1"/>
                </p:cNvCxnSpPr>
                <p:nvPr/>
              </p:nvCxnSpPr>
              <p:spPr bwMode="auto">
                <a:xfrm rot="10800000">
                  <a:off x="1691" y="1348"/>
                  <a:ext cx="463" cy="1405"/>
                </a:xfrm>
                <a:prstGeom prst="curvedConnector3">
                  <a:avLst>
                    <a:gd name="adj1" fmla="val 49894"/>
                  </a:avLst>
                </a:prstGeom>
                <a:noFill/>
                <a:ln w="9525">
                  <a:solidFill>
                    <a:schemeClr val="tx1"/>
                  </a:solidFill>
                  <a:round/>
                  <a:headEnd/>
                  <a:tailEnd type="triangle" w="med" len="med"/>
                </a:ln>
                <a:effectLst/>
              </p:spPr>
            </p:cxnSp>
            <p:cxnSp>
              <p:nvCxnSpPr>
                <p:cNvPr id="31810" name="AutoShape 66"/>
                <p:cNvCxnSpPr>
                  <a:cxnSpLocks noChangeShapeType="1"/>
                </p:cNvCxnSpPr>
                <p:nvPr/>
              </p:nvCxnSpPr>
              <p:spPr bwMode="auto">
                <a:xfrm rot="10800000">
                  <a:off x="1688" y="1557"/>
                  <a:ext cx="463" cy="1477"/>
                </a:xfrm>
                <a:prstGeom prst="curvedConnector3">
                  <a:avLst>
                    <a:gd name="adj1" fmla="val 49894"/>
                  </a:avLst>
                </a:prstGeom>
                <a:noFill/>
                <a:ln w="9525">
                  <a:solidFill>
                    <a:schemeClr val="tx1"/>
                  </a:solidFill>
                  <a:round/>
                  <a:headEnd/>
                  <a:tailEnd type="triangle" w="med" len="med"/>
                </a:ln>
                <a:effectLst/>
              </p:spPr>
            </p:cxnSp>
            <p:cxnSp>
              <p:nvCxnSpPr>
                <p:cNvPr id="31811" name="AutoShape 67"/>
                <p:cNvCxnSpPr>
                  <a:cxnSpLocks noChangeShapeType="1"/>
                </p:cNvCxnSpPr>
                <p:nvPr/>
              </p:nvCxnSpPr>
              <p:spPr bwMode="auto">
                <a:xfrm rot="10800000">
                  <a:off x="1688" y="1557"/>
                  <a:ext cx="465" cy="1674"/>
                </a:xfrm>
                <a:prstGeom prst="curvedConnector3">
                  <a:avLst>
                    <a:gd name="adj1" fmla="val 49894"/>
                  </a:avLst>
                </a:prstGeom>
                <a:noFill/>
                <a:ln w="9525">
                  <a:solidFill>
                    <a:schemeClr val="tx1"/>
                  </a:solidFill>
                  <a:round/>
                  <a:headEnd/>
                  <a:tailEnd type="triangle" w="med" len="med"/>
                </a:ln>
                <a:effectLst/>
              </p:spPr>
            </p:cxnSp>
            <p:cxnSp>
              <p:nvCxnSpPr>
                <p:cNvPr id="31812" name="AutoShape 68"/>
                <p:cNvCxnSpPr>
                  <a:cxnSpLocks noChangeShapeType="1"/>
                </p:cNvCxnSpPr>
                <p:nvPr/>
              </p:nvCxnSpPr>
              <p:spPr bwMode="auto">
                <a:xfrm rot="10800000">
                  <a:off x="1688" y="1557"/>
                  <a:ext cx="462" cy="1875"/>
                </a:xfrm>
                <a:prstGeom prst="curvedConnector3">
                  <a:avLst>
                    <a:gd name="adj1" fmla="val 50000"/>
                  </a:avLst>
                </a:prstGeom>
                <a:noFill/>
                <a:ln w="9525">
                  <a:solidFill>
                    <a:schemeClr val="tx1"/>
                  </a:solidFill>
                  <a:round/>
                  <a:headEnd/>
                  <a:tailEnd type="triangle" w="med" len="med"/>
                </a:ln>
                <a:effectLst/>
              </p:spPr>
            </p:cxnSp>
          </p:grpSp>
        </p:grpSp>
        <p:grpSp>
          <p:nvGrpSpPr>
            <p:cNvPr id="31813" name="Group 69"/>
            <p:cNvGrpSpPr>
              <a:grpSpLocks/>
            </p:cNvGrpSpPr>
            <p:nvPr/>
          </p:nvGrpSpPr>
          <p:grpSpPr bwMode="auto">
            <a:xfrm>
              <a:off x="189" y="3064"/>
              <a:ext cx="3428" cy="1107"/>
              <a:chOff x="189" y="3064"/>
              <a:chExt cx="3428" cy="1107"/>
            </a:xfrm>
          </p:grpSpPr>
          <p:sp>
            <p:nvSpPr>
              <p:cNvPr id="31814" name="Rectangle 70"/>
              <p:cNvSpPr>
                <a:spLocks noChangeArrowheads="1"/>
              </p:cNvSpPr>
              <p:nvPr/>
            </p:nvSpPr>
            <p:spPr bwMode="auto">
              <a:xfrm>
                <a:off x="3074" y="3073"/>
                <a:ext cx="530" cy="201"/>
              </a:xfrm>
              <a:prstGeom prst="rect">
                <a:avLst/>
              </a:prstGeom>
              <a:solidFill>
                <a:schemeClr val="tx2"/>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Code-FR</a:t>
                </a:r>
              </a:p>
            </p:txBody>
          </p:sp>
          <p:sp>
            <p:nvSpPr>
              <p:cNvPr id="31815" name="Rectangle 71"/>
              <p:cNvSpPr>
                <a:spLocks noChangeArrowheads="1"/>
              </p:cNvSpPr>
              <p:nvPr/>
            </p:nvSpPr>
            <p:spPr bwMode="auto">
              <a:xfrm>
                <a:off x="3074" y="3283"/>
                <a:ext cx="530"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16" name="Rectangle 72"/>
              <p:cNvSpPr>
                <a:spLocks noChangeArrowheads="1"/>
              </p:cNvSpPr>
              <p:nvPr/>
            </p:nvSpPr>
            <p:spPr bwMode="auto">
              <a:xfrm>
                <a:off x="3081" y="3769"/>
                <a:ext cx="530"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17" name="Rectangle 73"/>
              <p:cNvSpPr>
                <a:spLocks noChangeArrowheads="1"/>
              </p:cNvSpPr>
              <p:nvPr/>
            </p:nvSpPr>
            <p:spPr bwMode="auto">
              <a:xfrm>
                <a:off x="3087" y="3564"/>
                <a:ext cx="530"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18" name="Rectangle 74"/>
              <p:cNvSpPr>
                <a:spLocks noChangeArrowheads="1"/>
              </p:cNvSpPr>
              <p:nvPr/>
            </p:nvSpPr>
            <p:spPr bwMode="auto">
              <a:xfrm>
                <a:off x="3086" y="3970"/>
                <a:ext cx="530"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19" name="Rectangle 75"/>
              <p:cNvSpPr>
                <a:spLocks noChangeArrowheads="1"/>
              </p:cNvSpPr>
              <p:nvPr/>
            </p:nvSpPr>
            <p:spPr bwMode="auto">
              <a:xfrm>
                <a:off x="2146" y="3064"/>
                <a:ext cx="923" cy="201"/>
              </a:xfrm>
              <a:prstGeom prst="rect">
                <a:avLst/>
              </a:prstGeom>
              <a:solidFill>
                <a:schemeClr val="tx2"/>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Display-FR-Code</a:t>
                </a:r>
              </a:p>
            </p:txBody>
          </p:sp>
          <p:sp>
            <p:nvSpPr>
              <p:cNvPr id="31820" name="Rectangle 76"/>
              <p:cNvSpPr>
                <a:spLocks noChangeArrowheads="1"/>
              </p:cNvSpPr>
              <p:nvPr/>
            </p:nvSpPr>
            <p:spPr bwMode="auto">
              <a:xfrm>
                <a:off x="2146" y="3274"/>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21" name="Rectangle 77"/>
              <p:cNvSpPr>
                <a:spLocks noChangeArrowheads="1"/>
              </p:cNvSpPr>
              <p:nvPr/>
            </p:nvSpPr>
            <p:spPr bwMode="auto">
              <a:xfrm>
                <a:off x="2153" y="3760"/>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22" name="Rectangle 78"/>
              <p:cNvSpPr>
                <a:spLocks noChangeArrowheads="1"/>
              </p:cNvSpPr>
              <p:nvPr/>
            </p:nvSpPr>
            <p:spPr bwMode="auto">
              <a:xfrm>
                <a:off x="2151" y="3563"/>
                <a:ext cx="923" cy="201"/>
              </a:xfrm>
              <a:prstGeom prst="rect">
                <a:avLst/>
              </a:prstGeom>
              <a:solidFill>
                <a:schemeClr val="tx2"/>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MAIN-Code</a:t>
                </a:r>
              </a:p>
            </p:txBody>
          </p:sp>
          <p:sp>
            <p:nvSpPr>
              <p:cNvPr id="31823" name="Rectangle 79"/>
              <p:cNvSpPr>
                <a:spLocks noChangeArrowheads="1"/>
              </p:cNvSpPr>
              <p:nvPr/>
            </p:nvSpPr>
            <p:spPr bwMode="auto">
              <a:xfrm>
                <a:off x="2150" y="3969"/>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24" name="Rectangle 80"/>
              <p:cNvSpPr>
                <a:spLocks noChangeArrowheads="1"/>
              </p:cNvSpPr>
              <p:nvPr/>
            </p:nvSpPr>
            <p:spPr bwMode="auto">
              <a:xfrm>
                <a:off x="189" y="3294"/>
                <a:ext cx="1774" cy="820"/>
              </a:xfrm>
              <a:prstGeom prst="rect">
                <a:avLst/>
              </a:prstGeom>
              <a:noFill/>
              <a:ln w="9525">
                <a:noFill/>
                <a:miter lim="800000"/>
                <a:headEnd/>
                <a:tailEnd/>
              </a:ln>
              <a:effectLst/>
            </p:spPr>
            <p:txBody>
              <a:bodyPr/>
              <a:lstStyle/>
              <a:p>
                <a:pPr algn="ctr" eaLnBrk="0" hangingPunct="0"/>
                <a:r>
                  <a:rPr lang="it-IT" sz="4000">
                    <a:latin typeface="Calibri" pitchFamily="34" charset="0"/>
                  </a:rPr>
                  <a:t>MTC – </a:t>
                </a:r>
                <a:br>
                  <a:rPr lang="it-IT" sz="4000">
                    <a:latin typeface="Calibri" pitchFamily="34" charset="0"/>
                  </a:rPr>
                </a:br>
                <a:r>
                  <a:rPr lang="it-IT" sz="4000">
                    <a:latin typeface="Calibri" pitchFamily="34" charset="0"/>
                  </a:rPr>
                  <a:t>Transcoding</a:t>
                </a:r>
              </a:p>
            </p:txBody>
          </p:sp>
          <p:sp>
            <p:nvSpPr>
              <p:cNvPr id="31825" name="Rectangle 81"/>
              <p:cNvSpPr>
                <a:spLocks noChangeArrowheads="1"/>
              </p:cNvSpPr>
              <p:nvPr/>
            </p:nvSpPr>
            <p:spPr bwMode="auto">
              <a:xfrm>
                <a:off x="3074" y="3073"/>
                <a:ext cx="530" cy="201"/>
              </a:xfrm>
              <a:prstGeom prst="rect">
                <a:avLst/>
              </a:prstGeom>
              <a:solidFill>
                <a:schemeClr val="tx2"/>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Code-FR</a:t>
                </a:r>
              </a:p>
            </p:txBody>
          </p:sp>
          <p:sp>
            <p:nvSpPr>
              <p:cNvPr id="31826" name="Rectangle 82"/>
              <p:cNvSpPr>
                <a:spLocks noChangeArrowheads="1"/>
              </p:cNvSpPr>
              <p:nvPr/>
            </p:nvSpPr>
            <p:spPr bwMode="auto">
              <a:xfrm>
                <a:off x="3074" y="3283"/>
                <a:ext cx="530"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27" name="Rectangle 83"/>
              <p:cNvSpPr>
                <a:spLocks noChangeArrowheads="1"/>
              </p:cNvSpPr>
              <p:nvPr/>
            </p:nvSpPr>
            <p:spPr bwMode="auto">
              <a:xfrm>
                <a:off x="3081" y="3769"/>
                <a:ext cx="530"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28" name="Rectangle 84"/>
              <p:cNvSpPr>
                <a:spLocks noChangeArrowheads="1"/>
              </p:cNvSpPr>
              <p:nvPr/>
            </p:nvSpPr>
            <p:spPr bwMode="auto">
              <a:xfrm>
                <a:off x="3087" y="3564"/>
                <a:ext cx="530"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29" name="Rectangle 85"/>
              <p:cNvSpPr>
                <a:spLocks noChangeArrowheads="1"/>
              </p:cNvSpPr>
              <p:nvPr/>
            </p:nvSpPr>
            <p:spPr bwMode="auto">
              <a:xfrm>
                <a:off x="3086" y="3970"/>
                <a:ext cx="530"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30" name="Rectangle 86"/>
              <p:cNvSpPr>
                <a:spLocks noChangeArrowheads="1"/>
              </p:cNvSpPr>
              <p:nvPr/>
            </p:nvSpPr>
            <p:spPr bwMode="auto">
              <a:xfrm>
                <a:off x="2146" y="3064"/>
                <a:ext cx="923" cy="201"/>
              </a:xfrm>
              <a:prstGeom prst="rect">
                <a:avLst/>
              </a:prstGeom>
              <a:solidFill>
                <a:schemeClr val="tx2"/>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Display-FR-Code</a:t>
                </a:r>
              </a:p>
            </p:txBody>
          </p:sp>
          <p:sp>
            <p:nvSpPr>
              <p:cNvPr id="31831" name="Rectangle 87"/>
              <p:cNvSpPr>
                <a:spLocks noChangeArrowheads="1"/>
              </p:cNvSpPr>
              <p:nvPr/>
            </p:nvSpPr>
            <p:spPr bwMode="auto">
              <a:xfrm>
                <a:off x="2146" y="3274"/>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32" name="Rectangle 88"/>
              <p:cNvSpPr>
                <a:spLocks noChangeArrowheads="1"/>
              </p:cNvSpPr>
              <p:nvPr/>
            </p:nvSpPr>
            <p:spPr bwMode="auto">
              <a:xfrm>
                <a:off x="2153" y="3760"/>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33" name="Rectangle 89"/>
              <p:cNvSpPr>
                <a:spLocks noChangeArrowheads="1"/>
              </p:cNvSpPr>
              <p:nvPr/>
            </p:nvSpPr>
            <p:spPr bwMode="auto">
              <a:xfrm>
                <a:off x="2151" y="3563"/>
                <a:ext cx="923" cy="201"/>
              </a:xfrm>
              <a:prstGeom prst="rect">
                <a:avLst/>
              </a:prstGeom>
              <a:solidFill>
                <a:schemeClr val="tx2"/>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MAIN-Code</a:t>
                </a:r>
              </a:p>
            </p:txBody>
          </p:sp>
          <p:sp>
            <p:nvSpPr>
              <p:cNvPr id="31834" name="Rectangle 90"/>
              <p:cNvSpPr>
                <a:spLocks noChangeArrowheads="1"/>
              </p:cNvSpPr>
              <p:nvPr/>
            </p:nvSpPr>
            <p:spPr bwMode="auto">
              <a:xfrm>
                <a:off x="2150" y="3969"/>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35" name="Rectangle 91"/>
              <p:cNvSpPr>
                <a:spLocks noChangeArrowheads="1"/>
              </p:cNvSpPr>
              <p:nvPr/>
            </p:nvSpPr>
            <p:spPr bwMode="auto">
              <a:xfrm>
                <a:off x="189" y="3294"/>
                <a:ext cx="1774" cy="820"/>
              </a:xfrm>
              <a:prstGeom prst="rect">
                <a:avLst/>
              </a:prstGeom>
              <a:noFill/>
              <a:ln w="9525">
                <a:noFill/>
                <a:miter lim="800000"/>
                <a:headEnd/>
                <a:tailEnd/>
              </a:ln>
              <a:effectLst/>
            </p:spPr>
            <p:txBody>
              <a:bodyPr/>
              <a:lstStyle/>
              <a:p>
                <a:pPr algn="ctr" eaLnBrk="0" hangingPunct="0"/>
                <a:r>
                  <a:rPr lang="it-IT" sz="4000">
                    <a:latin typeface="Calibri" pitchFamily="34" charset="0"/>
                  </a:rPr>
                  <a:t>MTC – </a:t>
                </a:r>
                <a:br>
                  <a:rPr lang="it-IT" sz="4000">
                    <a:latin typeface="Calibri" pitchFamily="34" charset="0"/>
                  </a:rPr>
                </a:br>
                <a:r>
                  <a:rPr lang="it-IT" sz="4000">
                    <a:latin typeface="Calibri" pitchFamily="34" charset="0"/>
                  </a:rPr>
                  <a:t>Transcoding</a:t>
                </a:r>
              </a:p>
            </p:txBody>
          </p:sp>
          <p:sp>
            <p:nvSpPr>
              <p:cNvPr id="31836" name="Rectangle 92"/>
              <p:cNvSpPr>
                <a:spLocks noChangeArrowheads="1"/>
              </p:cNvSpPr>
              <p:nvPr/>
            </p:nvSpPr>
            <p:spPr bwMode="auto">
              <a:xfrm>
                <a:off x="3074" y="3073"/>
                <a:ext cx="530" cy="201"/>
              </a:xfrm>
              <a:prstGeom prst="rect">
                <a:avLst/>
              </a:prstGeom>
              <a:solidFill>
                <a:schemeClr val="tx2"/>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Code-FR</a:t>
                </a:r>
              </a:p>
            </p:txBody>
          </p:sp>
          <p:sp>
            <p:nvSpPr>
              <p:cNvPr id="31837" name="Rectangle 93"/>
              <p:cNvSpPr>
                <a:spLocks noChangeArrowheads="1"/>
              </p:cNvSpPr>
              <p:nvPr/>
            </p:nvSpPr>
            <p:spPr bwMode="auto">
              <a:xfrm>
                <a:off x="3074" y="3283"/>
                <a:ext cx="530"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38" name="Rectangle 94"/>
              <p:cNvSpPr>
                <a:spLocks noChangeArrowheads="1"/>
              </p:cNvSpPr>
              <p:nvPr/>
            </p:nvSpPr>
            <p:spPr bwMode="auto">
              <a:xfrm>
                <a:off x="3081" y="3769"/>
                <a:ext cx="530"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39" name="Rectangle 95"/>
              <p:cNvSpPr>
                <a:spLocks noChangeArrowheads="1"/>
              </p:cNvSpPr>
              <p:nvPr/>
            </p:nvSpPr>
            <p:spPr bwMode="auto">
              <a:xfrm>
                <a:off x="3087" y="3564"/>
                <a:ext cx="530"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40" name="Rectangle 96"/>
              <p:cNvSpPr>
                <a:spLocks noChangeArrowheads="1"/>
              </p:cNvSpPr>
              <p:nvPr/>
            </p:nvSpPr>
            <p:spPr bwMode="auto">
              <a:xfrm>
                <a:off x="3086" y="3970"/>
                <a:ext cx="530"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41" name="Rectangle 97"/>
              <p:cNvSpPr>
                <a:spLocks noChangeArrowheads="1"/>
              </p:cNvSpPr>
              <p:nvPr/>
            </p:nvSpPr>
            <p:spPr bwMode="auto">
              <a:xfrm>
                <a:off x="2146" y="3064"/>
                <a:ext cx="923" cy="201"/>
              </a:xfrm>
              <a:prstGeom prst="rect">
                <a:avLst/>
              </a:prstGeom>
              <a:solidFill>
                <a:schemeClr val="tx2"/>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Display-FR-Code</a:t>
                </a:r>
              </a:p>
            </p:txBody>
          </p:sp>
          <p:sp>
            <p:nvSpPr>
              <p:cNvPr id="31842" name="Rectangle 98"/>
              <p:cNvSpPr>
                <a:spLocks noChangeArrowheads="1"/>
              </p:cNvSpPr>
              <p:nvPr/>
            </p:nvSpPr>
            <p:spPr bwMode="auto">
              <a:xfrm>
                <a:off x="2146" y="3274"/>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43" name="Rectangle 99"/>
              <p:cNvSpPr>
                <a:spLocks noChangeArrowheads="1"/>
              </p:cNvSpPr>
              <p:nvPr/>
            </p:nvSpPr>
            <p:spPr bwMode="auto">
              <a:xfrm>
                <a:off x="2153" y="3760"/>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44" name="Rectangle 100"/>
              <p:cNvSpPr>
                <a:spLocks noChangeArrowheads="1"/>
              </p:cNvSpPr>
              <p:nvPr/>
            </p:nvSpPr>
            <p:spPr bwMode="auto">
              <a:xfrm>
                <a:off x="2151" y="3563"/>
                <a:ext cx="923" cy="201"/>
              </a:xfrm>
              <a:prstGeom prst="rect">
                <a:avLst/>
              </a:prstGeom>
              <a:solidFill>
                <a:schemeClr val="tx2"/>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solidFill>
                      <a:schemeClr val="bg1"/>
                    </a:solidFill>
                    <a:latin typeface="Calibri" pitchFamily="34" charset="0"/>
                  </a:rPr>
                  <a:t>MAIN-Code</a:t>
                </a:r>
              </a:p>
            </p:txBody>
          </p:sp>
          <p:sp>
            <p:nvSpPr>
              <p:cNvPr id="31845" name="Rectangle 101"/>
              <p:cNvSpPr>
                <a:spLocks noChangeArrowheads="1"/>
              </p:cNvSpPr>
              <p:nvPr/>
            </p:nvSpPr>
            <p:spPr bwMode="auto">
              <a:xfrm>
                <a:off x="2150" y="3969"/>
                <a:ext cx="923" cy="201"/>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846" name="Rectangle 102"/>
              <p:cNvSpPr>
                <a:spLocks noChangeArrowheads="1"/>
              </p:cNvSpPr>
              <p:nvPr/>
            </p:nvSpPr>
            <p:spPr bwMode="auto">
              <a:xfrm>
                <a:off x="189" y="3294"/>
                <a:ext cx="1774" cy="820"/>
              </a:xfrm>
              <a:prstGeom prst="rect">
                <a:avLst/>
              </a:prstGeom>
              <a:noFill/>
              <a:ln w="9525">
                <a:noFill/>
                <a:miter lim="800000"/>
                <a:headEnd/>
                <a:tailEnd/>
              </a:ln>
              <a:effectLst/>
            </p:spPr>
            <p:txBody>
              <a:bodyPr/>
              <a:lstStyle/>
              <a:p>
                <a:pPr algn="ctr" eaLnBrk="0" hangingPunct="0"/>
                <a:r>
                  <a:rPr lang="it-IT" sz="4000">
                    <a:latin typeface="Calibri" pitchFamily="34" charset="0"/>
                  </a:rPr>
                  <a:t>MTC – </a:t>
                </a:r>
                <a:br>
                  <a:rPr lang="it-IT" sz="4000">
                    <a:latin typeface="Calibri" pitchFamily="34" charset="0"/>
                  </a:rPr>
                </a:br>
                <a:r>
                  <a:rPr lang="it-IT" sz="4000">
                    <a:latin typeface="Calibri" pitchFamily="34" charset="0"/>
                  </a:rPr>
                  <a:t>Transcoding</a:t>
                </a:r>
              </a:p>
            </p:txBody>
          </p:sp>
        </p:grpSp>
      </p:grpSp>
    </p:spTree>
    <p:extLst>
      <p:ext uri="{BB962C8B-B14F-4D97-AF65-F5344CB8AC3E}">
        <p14:creationId xmlns:p14="http://schemas.microsoft.com/office/powerpoint/2010/main" val="17241615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a:grpSpLocks/>
          </p:cNvGrpSpPr>
          <p:nvPr/>
        </p:nvGrpSpPr>
        <p:grpSpPr bwMode="auto">
          <a:xfrm>
            <a:off x="6291263" y="1836738"/>
            <a:ext cx="2852737" cy="4706937"/>
            <a:chOff x="3963" y="1157"/>
            <a:chExt cx="1797" cy="2965"/>
          </a:xfrm>
        </p:grpSpPr>
        <p:grpSp>
          <p:nvGrpSpPr>
            <p:cNvPr id="131075" name="Group 3"/>
            <p:cNvGrpSpPr>
              <a:grpSpLocks/>
            </p:cNvGrpSpPr>
            <p:nvPr/>
          </p:nvGrpSpPr>
          <p:grpSpPr bwMode="auto">
            <a:xfrm>
              <a:off x="3963" y="1157"/>
              <a:ext cx="1797" cy="1762"/>
              <a:chOff x="3963" y="737"/>
              <a:chExt cx="1797" cy="1762"/>
            </a:xfrm>
          </p:grpSpPr>
          <p:grpSp>
            <p:nvGrpSpPr>
              <p:cNvPr id="131076" name="Group 4"/>
              <p:cNvGrpSpPr>
                <a:grpSpLocks/>
              </p:cNvGrpSpPr>
              <p:nvPr/>
            </p:nvGrpSpPr>
            <p:grpSpPr bwMode="auto">
              <a:xfrm>
                <a:off x="3963" y="1227"/>
                <a:ext cx="1797" cy="1272"/>
                <a:chOff x="3963" y="1227"/>
                <a:chExt cx="1797" cy="1272"/>
              </a:xfrm>
            </p:grpSpPr>
            <p:sp>
              <p:nvSpPr>
                <p:cNvPr id="131077" name="Line 5"/>
                <p:cNvSpPr>
                  <a:spLocks noChangeShapeType="1"/>
                </p:cNvSpPr>
                <p:nvPr/>
              </p:nvSpPr>
              <p:spPr bwMode="auto">
                <a:xfrm>
                  <a:off x="3966" y="2338"/>
                  <a:ext cx="338" cy="0"/>
                </a:xfrm>
                <a:prstGeom prst="line">
                  <a:avLst/>
                </a:prstGeom>
                <a:noFill/>
                <a:ln w="9525">
                  <a:solidFill>
                    <a:schemeClr val="tx1"/>
                  </a:solidFill>
                  <a:round/>
                  <a:headEnd/>
                  <a:tailEnd type="triangle" w="med" len="med"/>
                </a:ln>
                <a:effectLst/>
              </p:spPr>
              <p:txBody>
                <a:bodyPr/>
                <a:lstStyle/>
                <a:p>
                  <a:endParaRPr lang="en-US"/>
                </a:p>
              </p:txBody>
            </p:sp>
            <p:grpSp>
              <p:nvGrpSpPr>
                <p:cNvPr id="131078" name="Group 6"/>
                <p:cNvGrpSpPr>
                  <a:grpSpLocks/>
                </p:cNvGrpSpPr>
                <p:nvPr/>
              </p:nvGrpSpPr>
              <p:grpSpPr bwMode="auto">
                <a:xfrm>
                  <a:off x="3963" y="1227"/>
                  <a:ext cx="1797" cy="1272"/>
                  <a:chOff x="3929" y="1227"/>
                  <a:chExt cx="1797" cy="1272"/>
                </a:xfrm>
              </p:grpSpPr>
              <p:sp>
                <p:nvSpPr>
                  <p:cNvPr id="131079" name="Line 7"/>
                  <p:cNvSpPr>
                    <a:spLocks noChangeShapeType="1"/>
                  </p:cNvSpPr>
                  <p:nvPr/>
                </p:nvSpPr>
                <p:spPr bwMode="auto">
                  <a:xfrm>
                    <a:off x="3937" y="1337"/>
                    <a:ext cx="338" cy="0"/>
                  </a:xfrm>
                  <a:prstGeom prst="line">
                    <a:avLst/>
                  </a:prstGeom>
                  <a:noFill/>
                  <a:ln w="9525">
                    <a:solidFill>
                      <a:schemeClr val="tx1"/>
                    </a:solidFill>
                    <a:round/>
                    <a:headEnd/>
                    <a:tailEnd type="triangle" w="med" len="med"/>
                  </a:ln>
                  <a:effectLst/>
                </p:spPr>
                <p:txBody>
                  <a:bodyPr/>
                  <a:lstStyle/>
                  <a:p>
                    <a:endParaRPr lang="en-US"/>
                  </a:p>
                </p:txBody>
              </p:sp>
              <p:sp>
                <p:nvSpPr>
                  <p:cNvPr id="131080" name="Line 8"/>
                  <p:cNvSpPr>
                    <a:spLocks noChangeShapeType="1"/>
                  </p:cNvSpPr>
                  <p:nvPr/>
                </p:nvSpPr>
                <p:spPr bwMode="auto">
                  <a:xfrm>
                    <a:off x="3929" y="1536"/>
                    <a:ext cx="338" cy="0"/>
                  </a:xfrm>
                  <a:prstGeom prst="line">
                    <a:avLst/>
                  </a:prstGeom>
                  <a:noFill/>
                  <a:ln w="9525">
                    <a:solidFill>
                      <a:schemeClr val="tx1"/>
                    </a:solidFill>
                    <a:round/>
                    <a:headEnd/>
                    <a:tailEnd type="triangle" w="med" len="med"/>
                  </a:ln>
                  <a:effectLst/>
                </p:spPr>
                <p:txBody>
                  <a:bodyPr/>
                  <a:lstStyle/>
                  <a:p>
                    <a:endParaRPr lang="en-US"/>
                  </a:p>
                </p:txBody>
              </p:sp>
              <p:sp>
                <p:nvSpPr>
                  <p:cNvPr id="131081" name="Line 9"/>
                  <p:cNvSpPr>
                    <a:spLocks noChangeShapeType="1"/>
                  </p:cNvSpPr>
                  <p:nvPr/>
                </p:nvSpPr>
                <p:spPr bwMode="auto">
                  <a:xfrm>
                    <a:off x="3929" y="1734"/>
                    <a:ext cx="338" cy="0"/>
                  </a:xfrm>
                  <a:prstGeom prst="line">
                    <a:avLst/>
                  </a:prstGeom>
                  <a:noFill/>
                  <a:ln w="9525">
                    <a:solidFill>
                      <a:schemeClr val="tx1"/>
                    </a:solidFill>
                    <a:round/>
                    <a:headEnd/>
                    <a:tailEnd type="triangle" w="med" len="med"/>
                  </a:ln>
                  <a:effectLst/>
                </p:spPr>
                <p:txBody>
                  <a:bodyPr/>
                  <a:lstStyle/>
                  <a:p>
                    <a:endParaRPr lang="en-US"/>
                  </a:p>
                </p:txBody>
              </p:sp>
              <p:sp>
                <p:nvSpPr>
                  <p:cNvPr id="131082" name="Line 10"/>
                  <p:cNvSpPr>
                    <a:spLocks noChangeShapeType="1"/>
                  </p:cNvSpPr>
                  <p:nvPr/>
                </p:nvSpPr>
                <p:spPr bwMode="auto">
                  <a:xfrm>
                    <a:off x="3938" y="1977"/>
                    <a:ext cx="338" cy="0"/>
                  </a:xfrm>
                  <a:prstGeom prst="line">
                    <a:avLst/>
                  </a:prstGeom>
                  <a:noFill/>
                  <a:ln w="9525">
                    <a:solidFill>
                      <a:schemeClr val="tx1"/>
                    </a:solidFill>
                    <a:round/>
                    <a:headEnd/>
                    <a:tailEnd type="triangle" w="med" len="med"/>
                  </a:ln>
                  <a:effectLst/>
                </p:spPr>
                <p:txBody>
                  <a:bodyPr/>
                  <a:lstStyle/>
                  <a:p>
                    <a:endParaRPr lang="en-US"/>
                  </a:p>
                </p:txBody>
              </p:sp>
              <p:sp>
                <p:nvSpPr>
                  <p:cNvPr id="131083" name="Line 11"/>
                  <p:cNvSpPr>
                    <a:spLocks noChangeShapeType="1"/>
                  </p:cNvSpPr>
                  <p:nvPr/>
                </p:nvSpPr>
                <p:spPr bwMode="auto">
                  <a:xfrm>
                    <a:off x="4489" y="2384"/>
                    <a:ext cx="182" cy="3"/>
                  </a:xfrm>
                  <a:prstGeom prst="line">
                    <a:avLst/>
                  </a:prstGeom>
                  <a:noFill/>
                  <a:ln w="38100">
                    <a:solidFill>
                      <a:srgbClr val="FF0000"/>
                    </a:solidFill>
                    <a:round/>
                    <a:headEnd/>
                    <a:tailEnd type="triangle" w="med" len="med"/>
                  </a:ln>
                  <a:effectLst/>
                </p:spPr>
                <p:txBody>
                  <a:bodyPr/>
                  <a:lstStyle/>
                  <a:p>
                    <a:endParaRPr lang="en-US"/>
                  </a:p>
                </p:txBody>
              </p:sp>
              <p:sp>
                <p:nvSpPr>
                  <p:cNvPr id="131084" name="Line 12"/>
                  <p:cNvSpPr>
                    <a:spLocks noChangeShapeType="1"/>
                  </p:cNvSpPr>
                  <p:nvPr/>
                </p:nvSpPr>
                <p:spPr bwMode="auto">
                  <a:xfrm>
                    <a:off x="4481" y="2169"/>
                    <a:ext cx="182" cy="3"/>
                  </a:xfrm>
                  <a:prstGeom prst="line">
                    <a:avLst/>
                  </a:prstGeom>
                  <a:noFill/>
                  <a:ln w="38100">
                    <a:solidFill>
                      <a:srgbClr val="FF0000"/>
                    </a:solidFill>
                    <a:round/>
                    <a:headEnd/>
                    <a:tailEnd type="triangle" w="med" len="med"/>
                  </a:ln>
                  <a:effectLst/>
                </p:spPr>
                <p:txBody>
                  <a:bodyPr/>
                  <a:lstStyle/>
                  <a:p>
                    <a:endParaRPr lang="en-US"/>
                  </a:p>
                </p:txBody>
              </p:sp>
              <p:sp>
                <p:nvSpPr>
                  <p:cNvPr id="131085" name="AutoShape 13"/>
                  <p:cNvSpPr>
                    <a:spLocks noChangeArrowheads="1"/>
                  </p:cNvSpPr>
                  <p:nvPr/>
                </p:nvSpPr>
                <p:spPr bwMode="auto">
                  <a:xfrm>
                    <a:off x="4269" y="1227"/>
                    <a:ext cx="266" cy="1272"/>
                  </a:xfrm>
                  <a:prstGeom prst="flowChartPredefinedProcess">
                    <a:avLst/>
                  </a:prstGeom>
                  <a:solidFill>
                    <a:srgbClr val="FFFF00"/>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b="1">
                        <a:solidFill>
                          <a:srgbClr val="FF0000"/>
                        </a:solidFill>
                        <a:latin typeface="Calibri" pitchFamily="34" charset="0"/>
                      </a:rPr>
                      <a:t>?</a:t>
                    </a:r>
                  </a:p>
                  <a:p>
                    <a:pPr algn="ctr">
                      <a:lnSpc>
                        <a:spcPct val="93000"/>
                      </a:lnSpc>
                      <a:buClr>
                        <a:srgbClr val="000000"/>
                      </a:buClr>
                      <a:buSzPct val="100000"/>
                      <a:buFont typeface="Calibri" pitchFamily="34" charset="0"/>
                      <a:buNone/>
                    </a:pPr>
                    <a:r>
                      <a:rPr lang="it-IT" b="1">
                        <a:solidFill>
                          <a:srgbClr val="FF0000"/>
                        </a:solidFill>
                        <a:latin typeface="Calibri" pitchFamily="34" charset="0"/>
                      </a:rPr>
                      <a:t>?</a:t>
                    </a:r>
                  </a:p>
                  <a:p>
                    <a:pPr algn="ctr">
                      <a:lnSpc>
                        <a:spcPct val="93000"/>
                      </a:lnSpc>
                      <a:buClr>
                        <a:srgbClr val="000000"/>
                      </a:buClr>
                      <a:buSzPct val="100000"/>
                      <a:buFont typeface="Calibri" pitchFamily="34" charset="0"/>
                      <a:buNone/>
                    </a:pPr>
                    <a:endParaRPr lang="it-IT" sz="1400" b="1">
                      <a:solidFill>
                        <a:srgbClr val="FF0000"/>
                      </a:solidFill>
                      <a:latin typeface="Calibri" pitchFamily="34" charset="0"/>
                    </a:endParaRPr>
                  </a:p>
                  <a:p>
                    <a:pPr algn="ctr">
                      <a:lnSpc>
                        <a:spcPct val="93000"/>
                      </a:lnSpc>
                      <a:buClr>
                        <a:srgbClr val="000000"/>
                      </a:buClr>
                      <a:buSzPct val="100000"/>
                      <a:buFont typeface="Calibri" pitchFamily="34" charset="0"/>
                      <a:buNone/>
                    </a:pPr>
                    <a:r>
                      <a:rPr lang="it-IT" b="1">
                        <a:solidFill>
                          <a:srgbClr val="FF0000"/>
                        </a:solidFill>
                        <a:latin typeface="Calibri" pitchFamily="34" charset="0"/>
                      </a:rPr>
                      <a:t>?</a:t>
                    </a:r>
                    <a:endParaRPr lang="it-IT" sz="1400" b="1">
                      <a:solidFill>
                        <a:srgbClr val="FF0000"/>
                      </a:solidFill>
                      <a:latin typeface="Calibri" pitchFamily="34" charset="0"/>
                    </a:endParaRPr>
                  </a:p>
                  <a:p>
                    <a:pPr algn="ctr">
                      <a:lnSpc>
                        <a:spcPct val="93000"/>
                      </a:lnSpc>
                      <a:buClr>
                        <a:srgbClr val="000000"/>
                      </a:buClr>
                      <a:buSzPct val="100000"/>
                      <a:buFont typeface="Calibri" pitchFamily="34" charset="0"/>
                      <a:buNone/>
                    </a:pPr>
                    <a:endParaRPr lang="it-IT" sz="1400" b="1">
                      <a:solidFill>
                        <a:srgbClr val="FF0000"/>
                      </a:solidFill>
                      <a:latin typeface="Calibri" pitchFamily="34" charset="0"/>
                    </a:endParaRPr>
                  </a:p>
                  <a:p>
                    <a:pPr algn="ctr">
                      <a:lnSpc>
                        <a:spcPct val="93000"/>
                      </a:lnSpc>
                      <a:buClr>
                        <a:srgbClr val="000000"/>
                      </a:buClr>
                      <a:buSzPct val="100000"/>
                      <a:buFont typeface="Calibri" pitchFamily="34" charset="0"/>
                      <a:buNone/>
                    </a:pPr>
                    <a:r>
                      <a:rPr lang="it-IT" b="1">
                        <a:solidFill>
                          <a:srgbClr val="FF0000"/>
                        </a:solidFill>
                        <a:latin typeface="Calibri" pitchFamily="34" charset="0"/>
                      </a:rPr>
                      <a:t>?</a:t>
                    </a:r>
                  </a:p>
                  <a:p>
                    <a:pPr algn="ctr">
                      <a:lnSpc>
                        <a:spcPct val="93000"/>
                      </a:lnSpc>
                      <a:buClr>
                        <a:srgbClr val="000000"/>
                      </a:buClr>
                      <a:buSzPct val="100000"/>
                      <a:buFont typeface="Calibri" pitchFamily="34" charset="0"/>
                      <a:buNone/>
                    </a:pPr>
                    <a:endParaRPr lang="it-IT" b="1">
                      <a:solidFill>
                        <a:srgbClr val="FF0000"/>
                      </a:solidFill>
                      <a:latin typeface="Calibri" pitchFamily="34" charset="0"/>
                    </a:endParaRPr>
                  </a:p>
                  <a:p>
                    <a:pPr algn="ctr">
                      <a:lnSpc>
                        <a:spcPct val="93000"/>
                      </a:lnSpc>
                      <a:buClr>
                        <a:srgbClr val="000000"/>
                      </a:buClr>
                      <a:buSzPct val="100000"/>
                      <a:buFont typeface="Calibri" pitchFamily="34" charset="0"/>
                      <a:buNone/>
                    </a:pPr>
                    <a:r>
                      <a:rPr lang="it-IT" b="1">
                        <a:solidFill>
                          <a:srgbClr val="FF0000"/>
                        </a:solidFill>
                        <a:latin typeface="Calibri" pitchFamily="34" charset="0"/>
                      </a:rPr>
                      <a:t>?</a:t>
                    </a:r>
                  </a:p>
                </p:txBody>
              </p:sp>
              <p:sp>
                <p:nvSpPr>
                  <p:cNvPr id="131086" name="Rectangle 14"/>
                  <p:cNvSpPr>
                    <a:spLocks noChangeArrowheads="1"/>
                  </p:cNvSpPr>
                  <p:nvPr/>
                </p:nvSpPr>
                <p:spPr bwMode="auto">
                  <a:xfrm>
                    <a:off x="4638" y="2072"/>
                    <a:ext cx="1088" cy="204"/>
                  </a:xfrm>
                  <a:prstGeom prst="rect">
                    <a:avLst/>
                  </a:prstGeom>
                  <a:solidFill>
                    <a:srgbClr val="FFFF00"/>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latin typeface="Calibri" pitchFamily="34" charset="0"/>
                      </a:rPr>
                      <a:t>C-B Code</a:t>
                    </a:r>
                  </a:p>
                </p:txBody>
              </p:sp>
              <p:sp>
                <p:nvSpPr>
                  <p:cNvPr id="131087" name="Rectangle 15"/>
                  <p:cNvSpPr>
                    <a:spLocks noChangeArrowheads="1"/>
                  </p:cNvSpPr>
                  <p:nvPr/>
                </p:nvSpPr>
                <p:spPr bwMode="auto">
                  <a:xfrm>
                    <a:off x="4638" y="2277"/>
                    <a:ext cx="1088" cy="204"/>
                  </a:xfrm>
                  <a:prstGeom prst="rect">
                    <a:avLst/>
                  </a:prstGeom>
                  <a:solidFill>
                    <a:srgbClr val="FFFF00"/>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latin typeface="Calibri" pitchFamily="34" charset="0"/>
                      </a:rPr>
                      <a:t>C-B Display name</a:t>
                    </a:r>
                  </a:p>
                </p:txBody>
              </p:sp>
            </p:grpSp>
          </p:grpSp>
          <p:sp>
            <p:nvSpPr>
              <p:cNvPr id="131088" name="Text Box 16"/>
              <p:cNvSpPr txBox="1">
                <a:spLocks noChangeArrowheads="1"/>
              </p:cNvSpPr>
              <p:nvPr/>
            </p:nvSpPr>
            <p:spPr bwMode="auto">
              <a:xfrm>
                <a:off x="4639" y="737"/>
                <a:ext cx="758" cy="398"/>
              </a:xfrm>
              <a:prstGeom prst="rect">
                <a:avLst/>
              </a:prstGeom>
              <a:noFill/>
              <a:ln w="9525">
                <a:noFill/>
                <a:miter lim="800000"/>
                <a:headEnd/>
                <a:tailEnd/>
              </a:ln>
              <a:effectLst/>
            </p:spPr>
            <p:txBody>
              <a:bodyPr wrap="none">
                <a:spAutoFit/>
              </a:bodyPr>
              <a:lstStyle/>
              <a:p>
                <a:pPr algn="ctr">
                  <a:lnSpc>
                    <a:spcPct val="93000"/>
                  </a:lnSpc>
                  <a:buClr>
                    <a:srgbClr val="000000"/>
                  </a:buClr>
                  <a:buSzPct val="100000"/>
                  <a:buFont typeface="Calibri" pitchFamily="34" charset="0"/>
                  <a:buNone/>
                </a:pPr>
                <a:r>
                  <a:rPr lang="it-IT" sz="2000">
                    <a:latin typeface="Calibri" pitchFamily="34" charset="0"/>
                  </a:rPr>
                  <a:t>Country B</a:t>
                </a:r>
              </a:p>
              <a:p>
                <a:pPr algn="ctr">
                  <a:lnSpc>
                    <a:spcPct val="93000"/>
                  </a:lnSpc>
                  <a:buClr>
                    <a:srgbClr val="000000"/>
                  </a:buClr>
                  <a:buSzPct val="100000"/>
                  <a:buFont typeface="Calibri" pitchFamily="34" charset="0"/>
                  <a:buNone/>
                </a:pPr>
                <a:r>
                  <a:rPr lang="it-IT">
                    <a:latin typeface="Calibri" pitchFamily="34" charset="0"/>
                  </a:rPr>
                  <a:t>Document</a:t>
                </a:r>
              </a:p>
            </p:txBody>
          </p:sp>
        </p:grpSp>
        <p:sp>
          <p:nvSpPr>
            <p:cNvPr id="131089" name="AutoShape 17"/>
            <p:cNvSpPr>
              <a:spLocks noChangeArrowheads="1"/>
            </p:cNvSpPr>
            <p:nvPr/>
          </p:nvSpPr>
          <p:spPr bwMode="auto">
            <a:xfrm>
              <a:off x="3975" y="3203"/>
              <a:ext cx="923" cy="919"/>
            </a:xfrm>
            <a:prstGeom prst="flowChartMagneticDisk">
              <a:avLst/>
            </a:prstGeom>
            <a:solidFill>
              <a:srgbClr val="00B8FF"/>
            </a:solidFill>
            <a:ln w="9525">
              <a:solidFill>
                <a:schemeClr val="tx1"/>
              </a:solidFill>
              <a:round/>
              <a:headEnd/>
              <a:tailEnd/>
            </a:ln>
            <a:effectLst/>
          </p:spPr>
          <p:txBody>
            <a:bodyPr wrap="none" anchor="ctr"/>
            <a:lstStyle/>
            <a:p>
              <a:pPr algn="ctr">
                <a:lnSpc>
                  <a:spcPct val="93000"/>
                </a:lnSpc>
                <a:buClr>
                  <a:srgbClr val="000000"/>
                </a:buClr>
                <a:buSzPct val="100000"/>
                <a:buFont typeface="Calibri" pitchFamily="34" charset="0"/>
                <a:buNone/>
              </a:pPr>
              <a:r>
                <a:rPr lang="it-IT" sz="2800">
                  <a:solidFill>
                    <a:schemeClr val="bg1"/>
                  </a:solidFill>
                  <a:latin typeface="Calibri" pitchFamily="34" charset="0"/>
                </a:rPr>
                <a:t>MTC-</a:t>
              </a:r>
            </a:p>
            <a:p>
              <a:pPr algn="ctr">
                <a:lnSpc>
                  <a:spcPct val="93000"/>
                </a:lnSpc>
                <a:buClr>
                  <a:srgbClr val="000000"/>
                </a:buClr>
                <a:buSzPct val="100000"/>
                <a:buFont typeface="Calibri" pitchFamily="34" charset="0"/>
                <a:buNone/>
              </a:pPr>
              <a:r>
                <a:rPr lang="it-IT" sz="2800">
                  <a:solidFill>
                    <a:schemeClr val="bg1"/>
                  </a:solidFill>
                  <a:latin typeface="Calibri" pitchFamily="34" charset="0"/>
                </a:rPr>
                <a:t>Transc.</a:t>
              </a:r>
            </a:p>
          </p:txBody>
        </p:sp>
        <p:sp>
          <p:nvSpPr>
            <p:cNvPr id="131090" name="Line 18"/>
            <p:cNvSpPr>
              <a:spLocks noChangeShapeType="1"/>
            </p:cNvSpPr>
            <p:nvPr/>
          </p:nvSpPr>
          <p:spPr bwMode="auto">
            <a:xfrm flipV="1">
              <a:off x="4438" y="2907"/>
              <a:ext cx="18" cy="417"/>
            </a:xfrm>
            <a:prstGeom prst="line">
              <a:avLst/>
            </a:prstGeom>
            <a:noFill/>
            <a:ln w="38100">
              <a:solidFill>
                <a:srgbClr val="FF0000"/>
              </a:solidFill>
              <a:round/>
              <a:headEnd/>
              <a:tailEnd type="triangle" w="med" len="med"/>
            </a:ln>
            <a:effectLst/>
          </p:spPr>
          <p:txBody>
            <a:bodyPr/>
            <a:lstStyle/>
            <a:p>
              <a:endParaRPr lang="en-US"/>
            </a:p>
          </p:txBody>
        </p:sp>
      </p:grpSp>
      <p:sp>
        <p:nvSpPr>
          <p:cNvPr id="131091" name="Rectangle 19"/>
          <p:cNvSpPr>
            <a:spLocks noGrp="1" noChangeArrowheads="1"/>
          </p:cNvSpPr>
          <p:nvPr>
            <p:ph type="title"/>
          </p:nvPr>
        </p:nvSpPr>
        <p:spPr bwMode="auto">
          <a:xfrm>
            <a:off x="899592" y="476672"/>
            <a:ext cx="8739187" cy="649288"/>
          </a:xfrm>
          <a:noFill/>
          <a:ln algn="ctr">
            <a:miter lim="800000"/>
            <a:headEnd/>
            <a:tailEnd/>
          </a:ln>
        </p:spPr>
        <p:txBody>
          <a:bodyPr vert="horz" wrap="square" lIns="91440" tIns="45720" rIns="91440" bIns="45720" numCol="1" anchor="t" anchorCtr="0" compatLnSpc="1">
            <a:prstTxWarp prst="textNoShape">
              <a:avLst/>
            </a:prstTxWarp>
            <a:normAutofit/>
          </a:bodyPr>
          <a:lstStyle/>
          <a:p>
            <a:pPr algn="l"/>
            <a:r>
              <a:rPr lang="de-DE" sz="2800" dirty="0"/>
              <a:t>Redundant </a:t>
            </a:r>
            <a:r>
              <a:rPr lang="de-DE" sz="2800" dirty="0" err="1"/>
              <a:t>Coded</a:t>
            </a:r>
            <a:r>
              <a:rPr lang="de-DE" sz="2800" dirty="0"/>
              <a:t> Data Elements </a:t>
            </a:r>
            <a:r>
              <a:rPr lang="de-DE" sz="2800" dirty="0" err="1"/>
              <a:t>for</a:t>
            </a:r>
            <a:r>
              <a:rPr lang="de-DE" sz="2800" dirty="0"/>
              <a:t> </a:t>
            </a:r>
            <a:r>
              <a:rPr lang="de-DE" sz="2800" dirty="0" err="1"/>
              <a:t>Safety</a:t>
            </a:r>
            <a:endParaRPr lang="de-DE" sz="2800" dirty="0"/>
          </a:p>
        </p:txBody>
      </p:sp>
      <p:grpSp>
        <p:nvGrpSpPr>
          <p:cNvPr id="131092" name="Group 20"/>
          <p:cNvGrpSpPr>
            <a:grpSpLocks/>
          </p:cNvGrpSpPr>
          <p:nvPr/>
        </p:nvGrpSpPr>
        <p:grpSpPr bwMode="auto">
          <a:xfrm>
            <a:off x="119063" y="1792288"/>
            <a:ext cx="1727200" cy="1452562"/>
            <a:chOff x="75" y="709"/>
            <a:chExt cx="1088" cy="915"/>
          </a:xfrm>
        </p:grpSpPr>
        <p:grpSp>
          <p:nvGrpSpPr>
            <p:cNvPr id="131093" name="Group 21"/>
            <p:cNvGrpSpPr>
              <a:grpSpLocks/>
            </p:cNvGrpSpPr>
            <p:nvPr/>
          </p:nvGrpSpPr>
          <p:grpSpPr bwMode="auto">
            <a:xfrm>
              <a:off x="75" y="1227"/>
              <a:ext cx="1088" cy="397"/>
              <a:chOff x="75" y="1227"/>
              <a:chExt cx="1088" cy="397"/>
            </a:xfrm>
          </p:grpSpPr>
          <p:sp>
            <p:nvSpPr>
              <p:cNvPr id="131094" name="Rectangle 22"/>
              <p:cNvSpPr>
                <a:spLocks noChangeArrowheads="1"/>
              </p:cNvSpPr>
              <p:nvPr/>
            </p:nvSpPr>
            <p:spPr bwMode="auto">
              <a:xfrm>
                <a:off x="75" y="1227"/>
                <a:ext cx="1088" cy="204"/>
              </a:xfrm>
              <a:prstGeom prst="rect">
                <a:avLst/>
              </a:prstGeom>
              <a:solidFill>
                <a:schemeClr val="bg1"/>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latin typeface="Calibri" pitchFamily="34" charset="0"/>
                  </a:rPr>
                  <a:t>C-A Code</a:t>
                </a:r>
              </a:p>
            </p:txBody>
          </p:sp>
          <p:sp>
            <p:nvSpPr>
              <p:cNvPr id="131095" name="Rectangle 23"/>
              <p:cNvSpPr>
                <a:spLocks noChangeArrowheads="1"/>
              </p:cNvSpPr>
              <p:nvPr/>
            </p:nvSpPr>
            <p:spPr bwMode="auto">
              <a:xfrm>
                <a:off x="75" y="1420"/>
                <a:ext cx="1088" cy="204"/>
              </a:xfrm>
              <a:prstGeom prst="rect">
                <a:avLst/>
              </a:prstGeom>
              <a:solidFill>
                <a:schemeClr val="bg1"/>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latin typeface="Calibri" pitchFamily="34" charset="0"/>
                  </a:rPr>
                  <a:t>C-A Display name</a:t>
                </a:r>
              </a:p>
            </p:txBody>
          </p:sp>
        </p:grpSp>
        <p:sp>
          <p:nvSpPr>
            <p:cNvPr id="131096" name="Text Box 24"/>
            <p:cNvSpPr txBox="1">
              <a:spLocks noChangeArrowheads="1"/>
            </p:cNvSpPr>
            <p:nvPr/>
          </p:nvSpPr>
          <p:spPr bwMode="auto">
            <a:xfrm>
              <a:off x="244" y="709"/>
              <a:ext cx="782" cy="416"/>
            </a:xfrm>
            <a:prstGeom prst="rect">
              <a:avLst/>
            </a:prstGeom>
            <a:noFill/>
            <a:ln w="9525">
              <a:noFill/>
              <a:miter lim="800000"/>
              <a:headEnd/>
              <a:tailEnd/>
            </a:ln>
            <a:effectLst/>
          </p:spPr>
          <p:txBody>
            <a:bodyPr wrap="none">
              <a:spAutoFit/>
            </a:bodyPr>
            <a:lstStyle/>
            <a:p>
              <a:pPr>
                <a:lnSpc>
                  <a:spcPct val="93000"/>
                </a:lnSpc>
                <a:buClr>
                  <a:srgbClr val="000000"/>
                </a:buClr>
                <a:buSzPct val="100000"/>
                <a:buFont typeface="Calibri" pitchFamily="34" charset="0"/>
                <a:buNone/>
              </a:pPr>
              <a:r>
                <a:rPr lang="it-IT" sz="2000">
                  <a:latin typeface="Calibri" pitchFamily="34" charset="0"/>
                </a:rPr>
                <a:t>Country A</a:t>
              </a:r>
            </a:p>
            <a:p>
              <a:pPr>
                <a:lnSpc>
                  <a:spcPct val="93000"/>
                </a:lnSpc>
                <a:buClr>
                  <a:srgbClr val="000000"/>
                </a:buClr>
                <a:buSzPct val="100000"/>
                <a:buFont typeface="Calibri" pitchFamily="34" charset="0"/>
                <a:buNone/>
              </a:pPr>
              <a:r>
                <a:rPr lang="it-IT" sz="2000">
                  <a:latin typeface="Calibri" pitchFamily="34" charset="0"/>
                </a:rPr>
                <a:t>document</a:t>
              </a:r>
            </a:p>
          </p:txBody>
        </p:sp>
      </p:grpSp>
      <p:grpSp>
        <p:nvGrpSpPr>
          <p:cNvPr id="131097" name="Group 25"/>
          <p:cNvGrpSpPr>
            <a:grpSpLocks/>
          </p:cNvGrpSpPr>
          <p:nvPr/>
        </p:nvGrpSpPr>
        <p:grpSpPr bwMode="auto">
          <a:xfrm>
            <a:off x="4027488" y="1806575"/>
            <a:ext cx="2595562" cy="2305050"/>
            <a:chOff x="2537" y="718"/>
            <a:chExt cx="1635" cy="1452"/>
          </a:xfrm>
        </p:grpSpPr>
        <p:grpSp>
          <p:nvGrpSpPr>
            <p:cNvPr id="131098" name="Group 26"/>
            <p:cNvGrpSpPr>
              <a:grpSpLocks/>
            </p:cNvGrpSpPr>
            <p:nvPr/>
          </p:nvGrpSpPr>
          <p:grpSpPr bwMode="auto">
            <a:xfrm>
              <a:off x="2537" y="1234"/>
              <a:ext cx="1559" cy="936"/>
              <a:chOff x="2537" y="1234"/>
              <a:chExt cx="1559" cy="936"/>
            </a:xfrm>
          </p:grpSpPr>
          <p:sp>
            <p:nvSpPr>
              <p:cNvPr id="131099" name="Line 27"/>
              <p:cNvSpPr>
                <a:spLocks noChangeShapeType="1"/>
              </p:cNvSpPr>
              <p:nvPr/>
            </p:nvSpPr>
            <p:spPr bwMode="auto">
              <a:xfrm>
                <a:off x="2552" y="1733"/>
                <a:ext cx="457" cy="0"/>
              </a:xfrm>
              <a:prstGeom prst="line">
                <a:avLst/>
              </a:prstGeom>
              <a:noFill/>
              <a:ln w="9525">
                <a:solidFill>
                  <a:schemeClr val="tx1"/>
                </a:solidFill>
                <a:round/>
                <a:headEnd/>
                <a:tailEnd type="triangle" w="med" len="med"/>
              </a:ln>
              <a:effectLst/>
            </p:spPr>
            <p:txBody>
              <a:bodyPr/>
              <a:lstStyle/>
              <a:p>
                <a:endParaRPr lang="en-US"/>
              </a:p>
            </p:txBody>
          </p:sp>
          <p:sp>
            <p:nvSpPr>
              <p:cNvPr id="131100" name="Line 28"/>
              <p:cNvSpPr>
                <a:spLocks noChangeShapeType="1"/>
              </p:cNvSpPr>
              <p:nvPr/>
            </p:nvSpPr>
            <p:spPr bwMode="auto">
              <a:xfrm>
                <a:off x="2562" y="1329"/>
                <a:ext cx="457" cy="0"/>
              </a:xfrm>
              <a:prstGeom prst="line">
                <a:avLst/>
              </a:prstGeom>
              <a:noFill/>
              <a:ln w="9525">
                <a:solidFill>
                  <a:schemeClr val="tx1"/>
                </a:solidFill>
                <a:round/>
                <a:headEnd/>
                <a:tailEnd type="triangle" w="med" len="med"/>
              </a:ln>
              <a:effectLst/>
            </p:spPr>
            <p:txBody>
              <a:bodyPr/>
              <a:lstStyle/>
              <a:p>
                <a:endParaRPr lang="en-US"/>
              </a:p>
            </p:txBody>
          </p:sp>
          <p:sp>
            <p:nvSpPr>
              <p:cNvPr id="131101" name="Line 29"/>
              <p:cNvSpPr>
                <a:spLocks noChangeShapeType="1"/>
              </p:cNvSpPr>
              <p:nvPr/>
            </p:nvSpPr>
            <p:spPr bwMode="auto">
              <a:xfrm>
                <a:off x="2545" y="1528"/>
                <a:ext cx="457" cy="0"/>
              </a:xfrm>
              <a:prstGeom prst="line">
                <a:avLst/>
              </a:prstGeom>
              <a:noFill/>
              <a:ln w="9525">
                <a:solidFill>
                  <a:schemeClr val="tx1"/>
                </a:solidFill>
                <a:round/>
                <a:headEnd/>
                <a:tailEnd type="triangle" w="med" len="med"/>
              </a:ln>
              <a:effectLst/>
            </p:spPr>
            <p:txBody>
              <a:bodyPr/>
              <a:lstStyle/>
              <a:p>
                <a:endParaRPr lang="en-US"/>
              </a:p>
            </p:txBody>
          </p:sp>
          <p:sp>
            <p:nvSpPr>
              <p:cNvPr id="131102" name="Line 30"/>
              <p:cNvSpPr>
                <a:spLocks noChangeShapeType="1"/>
              </p:cNvSpPr>
              <p:nvPr/>
            </p:nvSpPr>
            <p:spPr bwMode="auto">
              <a:xfrm>
                <a:off x="2537" y="1988"/>
                <a:ext cx="457" cy="0"/>
              </a:xfrm>
              <a:prstGeom prst="line">
                <a:avLst/>
              </a:prstGeom>
              <a:noFill/>
              <a:ln w="9525">
                <a:solidFill>
                  <a:schemeClr val="tx1"/>
                </a:solidFill>
                <a:round/>
                <a:headEnd/>
                <a:tailEnd type="triangle" w="med" len="med"/>
              </a:ln>
              <a:effectLst/>
            </p:spPr>
            <p:txBody>
              <a:bodyPr/>
              <a:lstStyle/>
              <a:p>
                <a:endParaRPr lang="en-US"/>
              </a:p>
            </p:txBody>
          </p:sp>
          <p:sp>
            <p:nvSpPr>
              <p:cNvPr id="131103" name="Rectangle 31"/>
              <p:cNvSpPr>
                <a:spLocks noChangeArrowheads="1"/>
              </p:cNvSpPr>
              <p:nvPr/>
            </p:nvSpPr>
            <p:spPr bwMode="auto">
              <a:xfrm>
                <a:off x="3008" y="1234"/>
                <a:ext cx="1088" cy="204"/>
              </a:xfrm>
              <a:prstGeom prst="rect">
                <a:avLst/>
              </a:prstGeom>
              <a:solidFill>
                <a:schemeClr val="bg1"/>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latin typeface="Calibri" pitchFamily="34" charset="0"/>
                  </a:rPr>
                  <a:t>C-A Code</a:t>
                </a:r>
              </a:p>
            </p:txBody>
          </p:sp>
          <p:sp>
            <p:nvSpPr>
              <p:cNvPr id="131104" name="Rectangle 32"/>
              <p:cNvSpPr>
                <a:spLocks noChangeArrowheads="1"/>
              </p:cNvSpPr>
              <p:nvPr/>
            </p:nvSpPr>
            <p:spPr bwMode="auto">
              <a:xfrm>
                <a:off x="3008" y="1439"/>
                <a:ext cx="1088" cy="204"/>
              </a:xfrm>
              <a:prstGeom prst="rect">
                <a:avLst/>
              </a:prstGeom>
              <a:solidFill>
                <a:schemeClr val="bg1"/>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latin typeface="Calibri" pitchFamily="34" charset="0"/>
                  </a:rPr>
                  <a:t>C-A Display name</a:t>
                </a:r>
              </a:p>
            </p:txBody>
          </p:sp>
          <p:sp>
            <p:nvSpPr>
              <p:cNvPr id="131105" name="Rectangle 33"/>
              <p:cNvSpPr>
                <a:spLocks noChangeArrowheads="1"/>
              </p:cNvSpPr>
              <p:nvPr/>
            </p:nvSpPr>
            <p:spPr bwMode="auto">
              <a:xfrm>
                <a:off x="3008" y="1640"/>
                <a:ext cx="1088" cy="204"/>
              </a:xfrm>
              <a:prstGeom prst="rect">
                <a:avLst/>
              </a:prstGeom>
              <a:solidFill>
                <a:srgbClr val="66CCFF"/>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latin typeface="Calibri" pitchFamily="34" charset="0"/>
                  </a:rPr>
                  <a:t>epSOS Code</a:t>
                </a:r>
              </a:p>
            </p:txBody>
          </p:sp>
          <p:sp>
            <p:nvSpPr>
              <p:cNvPr id="131106" name="Rectangle 34"/>
              <p:cNvSpPr>
                <a:spLocks noChangeArrowheads="1"/>
              </p:cNvSpPr>
              <p:nvPr/>
            </p:nvSpPr>
            <p:spPr bwMode="auto">
              <a:xfrm>
                <a:off x="3008" y="1845"/>
                <a:ext cx="1088" cy="325"/>
              </a:xfrm>
              <a:prstGeom prst="rect">
                <a:avLst/>
              </a:prstGeom>
              <a:solidFill>
                <a:srgbClr val="66CCFF"/>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latin typeface="Calibri" pitchFamily="34" charset="0"/>
                  </a:rPr>
                  <a:t>epSOS English</a:t>
                </a:r>
              </a:p>
              <a:p>
                <a:pPr algn="ctr">
                  <a:lnSpc>
                    <a:spcPct val="93000"/>
                  </a:lnSpc>
                  <a:buClr>
                    <a:srgbClr val="000000"/>
                  </a:buClr>
                  <a:buSzPct val="100000"/>
                  <a:buFont typeface="Calibri" pitchFamily="34" charset="0"/>
                  <a:buNone/>
                </a:pPr>
                <a:r>
                  <a:rPr lang="it-IT">
                    <a:latin typeface="Calibri" pitchFamily="34" charset="0"/>
                  </a:rPr>
                  <a:t>Display name</a:t>
                </a:r>
              </a:p>
            </p:txBody>
          </p:sp>
        </p:grpSp>
        <p:sp>
          <p:nvSpPr>
            <p:cNvPr id="131107" name="Text Box 35"/>
            <p:cNvSpPr txBox="1">
              <a:spLocks noChangeArrowheads="1"/>
            </p:cNvSpPr>
            <p:nvPr/>
          </p:nvSpPr>
          <p:spPr bwMode="auto">
            <a:xfrm>
              <a:off x="2974" y="718"/>
              <a:ext cx="1198" cy="416"/>
            </a:xfrm>
            <a:prstGeom prst="rect">
              <a:avLst/>
            </a:prstGeom>
            <a:noFill/>
            <a:ln w="9525">
              <a:noFill/>
              <a:miter lim="800000"/>
              <a:headEnd/>
              <a:tailEnd/>
            </a:ln>
            <a:effectLst/>
          </p:spPr>
          <p:txBody>
            <a:bodyPr wrap="none">
              <a:spAutoFit/>
            </a:bodyPr>
            <a:lstStyle/>
            <a:p>
              <a:pPr algn="ctr">
                <a:lnSpc>
                  <a:spcPct val="93000"/>
                </a:lnSpc>
                <a:buClr>
                  <a:srgbClr val="000000"/>
                </a:buClr>
                <a:buSzPct val="100000"/>
                <a:buFont typeface="Calibri" pitchFamily="34" charset="0"/>
                <a:buNone/>
              </a:pPr>
              <a:r>
                <a:rPr lang="it-IT" sz="2000">
                  <a:latin typeface="Calibri" pitchFamily="34" charset="0"/>
                </a:rPr>
                <a:t>Pivot Document </a:t>
              </a:r>
            </a:p>
            <a:p>
              <a:pPr algn="ctr">
                <a:lnSpc>
                  <a:spcPct val="93000"/>
                </a:lnSpc>
                <a:buClr>
                  <a:srgbClr val="000000"/>
                </a:buClr>
                <a:buSzPct val="100000"/>
                <a:buFont typeface="Calibri" pitchFamily="34" charset="0"/>
                <a:buNone/>
              </a:pPr>
              <a:r>
                <a:rPr lang="it-IT" sz="2000">
                  <a:latin typeface="Calibri" pitchFamily="34" charset="0"/>
                </a:rPr>
                <a:t>In Country B</a:t>
              </a:r>
            </a:p>
          </p:txBody>
        </p:sp>
      </p:grpSp>
      <p:grpSp>
        <p:nvGrpSpPr>
          <p:cNvPr id="131108" name="Group 36"/>
          <p:cNvGrpSpPr>
            <a:grpSpLocks/>
          </p:cNvGrpSpPr>
          <p:nvPr/>
        </p:nvGrpSpPr>
        <p:grpSpPr bwMode="auto">
          <a:xfrm>
            <a:off x="1847850" y="1790700"/>
            <a:ext cx="2387600" cy="1473200"/>
            <a:chOff x="1164" y="708"/>
            <a:chExt cx="1504" cy="928"/>
          </a:xfrm>
        </p:grpSpPr>
        <p:grpSp>
          <p:nvGrpSpPr>
            <p:cNvPr id="131109" name="Group 37"/>
            <p:cNvGrpSpPr>
              <a:grpSpLocks/>
            </p:cNvGrpSpPr>
            <p:nvPr/>
          </p:nvGrpSpPr>
          <p:grpSpPr bwMode="auto">
            <a:xfrm>
              <a:off x="1164" y="1227"/>
              <a:ext cx="1437" cy="409"/>
              <a:chOff x="1164" y="1227"/>
              <a:chExt cx="1437" cy="409"/>
            </a:xfrm>
          </p:grpSpPr>
          <p:sp>
            <p:nvSpPr>
              <p:cNvPr id="131110" name="Rectangle 38"/>
              <p:cNvSpPr>
                <a:spLocks noChangeArrowheads="1"/>
              </p:cNvSpPr>
              <p:nvPr/>
            </p:nvSpPr>
            <p:spPr bwMode="auto">
              <a:xfrm>
                <a:off x="1513" y="1227"/>
                <a:ext cx="1088" cy="204"/>
              </a:xfrm>
              <a:prstGeom prst="rect">
                <a:avLst/>
              </a:prstGeom>
              <a:solidFill>
                <a:schemeClr val="bg1"/>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latin typeface="Calibri" pitchFamily="34" charset="0"/>
                  </a:rPr>
                  <a:t>C-A Code</a:t>
                </a:r>
              </a:p>
            </p:txBody>
          </p:sp>
          <p:sp>
            <p:nvSpPr>
              <p:cNvPr id="131111" name="Rectangle 39"/>
              <p:cNvSpPr>
                <a:spLocks noChangeArrowheads="1"/>
              </p:cNvSpPr>
              <p:nvPr/>
            </p:nvSpPr>
            <p:spPr bwMode="auto">
              <a:xfrm>
                <a:off x="1513" y="1432"/>
                <a:ext cx="1088" cy="204"/>
              </a:xfrm>
              <a:prstGeom prst="rect">
                <a:avLst/>
              </a:prstGeom>
              <a:solidFill>
                <a:schemeClr val="bg1"/>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latin typeface="Calibri" pitchFamily="34" charset="0"/>
                  </a:rPr>
                  <a:t>C-A Display name</a:t>
                </a:r>
              </a:p>
            </p:txBody>
          </p:sp>
          <p:sp>
            <p:nvSpPr>
              <p:cNvPr id="131112" name="Line 40"/>
              <p:cNvSpPr>
                <a:spLocks noChangeShapeType="1"/>
              </p:cNvSpPr>
              <p:nvPr/>
            </p:nvSpPr>
            <p:spPr bwMode="auto">
              <a:xfrm>
                <a:off x="1172" y="1320"/>
                <a:ext cx="338" cy="0"/>
              </a:xfrm>
              <a:prstGeom prst="line">
                <a:avLst/>
              </a:prstGeom>
              <a:noFill/>
              <a:ln w="9525">
                <a:solidFill>
                  <a:schemeClr val="tx1"/>
                </a:solidFill>
                <a:round/>
                <a:headEnd/>
                <a:tailEnd type="triangle" w="med" len="med"/>
              </a:ln>
              <a:effectLst/>
            </p:spPr>
            <p:txBody>
              <a:bodyPr/>
              <a:lstStyle/>
              <a:p>
                <a:endParaRPr lang="en-US"/>
              </a:p>
            </p:txBody>
          </p:sp>
          <p:sp>
            <p:nvSpPr>
              <p:cNvPr id="131113" name="Line 41"/>
              <p:cNvSpPr>
                <a:spLocks noChangeShapeType="1"/>
              </p:cNvSpPr>
              <p:nvPr/>
            </p:nvSpPr>
            <p:spPr bwMode="auto">
              <a:xfrm>
                <a:off x="1164" y="1519"/>
                <a:ext cx="338" cy="0"/>
              </a:xfrm>
              <a:prstGeom prst="line">
                <a:avLst/>
              </a:prstGeom>
              <a:noFill/>
              <a:ln w="9525">
                <a:solidFill>
                  <a:schemeClr val="tx1"/>
                </a:solidFill>
                <a:round/>
                <a:headEnd/>
                <a:tailEnd type="triangle" w="med" len="med"/>
              </a:ln>
              <a:effectLst/>
            </p:spPr>
            <p:txBody>
              <a:bodyPr/>
              <a:lstStyle/>
              <a:p>
                <a:endParaRPr lang="en-US"/>
              </a:p>
            </p:txBody>
          </p:sp>
        </p:grpSp>
        <p:sp>
          <p:nvSpPr>
            <p:cNvPr id="131114" name="Text Box 42"/>
            <p:cNvSpPr txBox="1">
              <a:spLocks noChangeArrowheads="1"/>
            </p:cNvSpPr>
            <p:nvPr/>
          </p:nvSpPr>
          <p:spPr bwMode="auto">
            <a:xfrm>
              <a:off x="1470" y="708"/>
              <a:ext cx="1198" cy="416"/>
            </a:xfrm>
            <a:prstGeom prst="rect">
              <a:avLst/>
            </a:prstGeom>
            <a:noFill/>
            <a:ln w="9525">
              <a:noFill/>
              <a:miter lim="800000"/>
              <a:headEnd/>
              <a:tailEnd/>
            </a:ln>
            <a:effectLst/>
          </p:spPr>
          <p:txBody>
            <a:bodyPr wrap="none">
              <a:spAutoFit/>
            </a:bodyPr>
            <a:lstStyle/>
            <a:p>
              <a:pPr algn="ctr">
                <a:lnSpc>
                  <a:spcPct val="93000"/>
                </a:lnSpc>
                <a:buClr>
                  <a:srgbClr val="000000"/>
                </a:buClr>
                <a:buSzPct val="100000"/>
                <a:buFont typeface="Calibri" pitchFamily="34" charset="0"/>
                <a:buNone/>
              </a:pPr>
              <a:r>
                <a:rPr lang="it-IT" sz="2000">
                  <a:latin typeface="Calibri" pitchFamily="34" charset="0"/>
                </a:rPr>
                <a:t>Pivot Document </a:t>
              </a:r>
            </a:p>
            <a:p>
              <a:pPr algn="ctr">
                <a:lnSpc>
                  <a:spcPct val="93000"/>
                </a:lnSpc>
                <a:buClr>
                  <a:srgbClr val="000000"/>
                </a:buClr>
                <a:buSzPct val="100000"/>
                <a:buFont typeface="Calibri" pitchFamily="34" charset="0"/>
                <a:buNone/>
              </a:pPr>
              <a:r>
                <a:rPr lang="it-IT" sz="2000">
                  <a:latin typeface="Calibri" pitchFamily="34" charset="0"/>
                </a:rPr>
                <a:t>In Country A</a:t>
              </a:r>
            </a:p>
          </p:txBody>
        </p:sp>
      </p:grpSp>
      <p:grpSp>
        <p:nvGrpSpPr>
          <p:cNvPr id="131115" name="Group 43"/>
          <p:cNvGrpSpPr>
            <a:grpSpLocks/>
          </p:cNvGrpSpPr>
          <p:nvPr/>
        </p:nvGrpSpPr>
        <p:grpSpPr bwMode="auto">
          <a:xfrm>
            <a:off x="1316038" y="2781300"/>
            <a:ext cx="2813050" cy="3594100"/>
            <a:chOff x="829" y="1752"/>
            <a:chExt cx="1772" cy="2264"/>
          </a:xfrm>
        </p:grpSpPr>
        <p:sp>
          <p:nvSpPr>
            <p:cNvPr id="131116" name="Line 44"/>
            <p:cNvSpPr>
              <a:spLocks noChangeShapeType="1"/>
            </p:cNvSpPr>
            <p:nvPr/>
          </p:nvSpPr>
          <p:spPr bwMode="auto">
            <a:xfrm>
              <a:off x="1346" y="2168"/>
              <a:ext cx="182" cy="0"/>
            </a:xfrm>
            <a:prstGeom prst="line">
              <a:avLst/>
            </a:prstGeom>
            <a:noFill/>
            <a:ln w="38100">
              <a:solidFill>
                <a:srgbClr val="FF0000"/>
              </a:solidFill>
              <a:round/>
              <a:headEnd/>
              <a:tailEnd type="triangle" w="med" len="med"/>
            </a:ln>
            <a:effectLst/>
          </p:spPr>
          <p:txBody>
            <a:bodyPr/>
            <a:lstStyle/>
            <a:p>
              <a:endParaRPr lang="en-US"/>
            </a:p>
          </p:txBody>
        </p:sp>
        <p:sp>
          <p:nvSpPr>
            <p:cNvPr id="131117" name="Line 45"/>
            <p:cNvSpPr>
              <a:spLocks noChangeShapeType="1"/>
            </p:cNvSpPr>
            <p:nvPr/>
          </p:nvSpPr>
          <p:spPr bwMode="auto">
            <a:xfrm>
              <a:off x="1338" y="2385"/>
              <a:ext cx="182" cy="0"/>
            </a:xfrm>
            <a:prstGeom prst="line">
              <a:avLst/>
            </a:prstGeom>
            <a:noFill/>
            <a:ln w="38100">
              <a:solidFill>
                <a:srgbClr val="FF0000"/>
              </a:solidFill>
              <a:round/>
              <a:headEnd/>
              <a:tailEnd type="triangle" w="med" len="med"/>
            </a:ln>
            <a:effectLst/>
          </p:spPr>
          <p:txBody>
            <a:bodyPr/>
            <a:lstStyle/>
            <a:p>
              <a:endParaRPr lang="en-US"/>
            </a:p>
          </p:txBody>
        </p:sp>
        <p:grpSp>
          <p:nvGrpSpPr>
            <p:cNvPr id="131118" name="Group 46"/>
            <p:cNvGrpSpPr>
              <a:grpSpLocks/>
            </p:cNvGrpSpPr>
            <p:nvPr/>
          </p:nvGrpSpPr>
          <p:grpSpPr bwMode="auto">
            <a:xfrm>
              <a:off x="829" y="1752"/>
              <a:ext cx="1772" cy="2264"/>
              <a:chOff x="829" y="1752"/>
              <a:chExt cx="1772" cy="2264"/>
            </a:xfrm>
          </p:grpSpPr>
          <p:sp>
            <p:nvSpPr>
              <p:cNvPr id="131119" name="Rectangle 47"/>
              <p:cNvSpPr>
                <a:spLocks noChangeArrowheads="1"/>
              </p:cNvSpPr>
              <p:nvPr/>
            </p:nvSpPr>
            <p:spPr bwMode="auto">
              <a:xfrm>
                <a:off x="1513" y="2050"/>
                <a:ext cx="1088" cy="204"/>
              </a:xfrm>
              <a:prstGeom prst="rect">
                <a:avLst/>
              </a:prstGeom>
              <a:solidFill>
                <a:srgbClr val="66CCFF"/>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latin typeface="Calibri" pitchFamily="34" charset="0"/>
                  </a:rPr>
                  <a:t>epSOS Code</a:t>
                </a:r>
              </a:p>
            </p:txBody>
          </p:sp>
          <p:sp>
            <p:nvSpPr>
              <p:cNvPr id="131120" name="Rectangle 48"/>
              <p:cNvSpPr>
                <a:spLocks noChangeArrowheads="1"/>
              </p:cNvSpPr>
              <p:nvPr/>
            </p:nvSpPr>
            <p:spPr bwMode="auto">
              <a:xfrm>
                <a:off x="1513" y="2255"/>
                <a:ext cx="1088" cy="325"/>
              </a:xfrm>
              <a:prstGeom prst="rect">
                <a:avLst/>
              </a:prstGeom>
              <a:solidFill>
                <a:srgbClr val="66CCFF"/>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latin typeface="Calibri" pitchFamily="34" charset="0"/>
                  </a:rPr>
                  <a:t>epSOS English</a:t>
                </a:r>
              </a:p>
              <a:p>
                <a:pPr algn="ctr">
                  <a:lnSpc>
                    <a:spcPct val="93000"/>
                  </a:lnSpc>
                  <a:buClr>
                    <a:srgbClr val="000000"/>
                  </a:buClr>
                  <a:buSzPct val="100000"/>
                  <a:buFont typeface="Calibri" pitchFamily="34" charset="0"/>
                  <a:buNone/>
                </a:pPr>
                <a:r>
                  <a:rPr lang="it-IT">
                    <a:latin typeface="Calibri" pitchFamily="34" charset="0"/>
                  </a:rPr>
                  <a:t>Display name</a:t>
                </a:r>
              </a:p>
            </p:txBody>
          </p:sp>
          <p:cxnSp>
            <p:nvCxnSpPr>
              <p:cNvPr id="131121" name="AutoShape 49"/>
              <p:cNvCxnSpPr>
                <a:cxnSpLocks noChangeShapeType="1"/>
              </p:cNvCxnSpPr>
              <p:nvPr/>
            </p:nvCxnSpPr>
            <p:spPr bwMode="auto">
              <a:xfrm>
                <a:off x="1163" y="1752"/>
                <a:ext cx="96" cy="327"/>
              </a:xfrm>
              <a:prstGeom prst="bentConnector2">
                <a:avLst/>
              </a:prstGeom>
              <a:noFill/>
              <a:ln w="38100">
                <a:solidFill>
                  <a:srgbClr val="FF0000"/>
                </a:solidFill>
                <a:miter lim="800000"/>
                <a:headEnd/>
                <a:tailEnd type="triangle" w="med" len="med"/>
              </a:ln>
              <a:effectLst/>
            </p:spPr>
          </p:cxnSp>
          <p:sp>
            <p:nvSpPr>
              <p:cNvPr id="131122" name="AutoShape 50"/>
              <p:cNvSpPr>
                <a:spLocks noChangeArrowheads="1"/>
              </p:cNvSpPr>
              <p:nvPr/>
            </p:nvSpPr>
            <p:spPr bwMode="auto">
              <a:xfrm>
                <a:off x="1126" y="2079"/>
                <a:ext cx="266" cy="495"/>
              </a:xfrm>
              <a:prstGeom prst="flowChartPredefinedProcess">
                <a:avLst/>
              </a:prstGeom>
              <a:solidFill>
                <a:srgbClr val="00B8FF"/>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b="1">
                    <a:solidFill>
                      <a:srgbClr val="FF0000"/>
                    </a:solidFill>
                    <a:latin typeface="Calibri" pitchFamily="34" charset="0"/>
                  </a:rPr>
                  <a:t>@</a:t>
                </a:r>
              </a:p>
            </p:txBody>
          </p:sp>
          <p:sp>
            <p:nvSpPr>
              <p:cNvPr id="131123" name="AutoShape 51"/>
              <p:cNvSpPr>
                <a:spLocks noChangeArrowheads="1"/>
              </p:cNvSpPr>
              <p:nvPr/>
            </p:nvSpPr>
            <p:spPr bwMode="auto">
              <a:xfrm>
                <a:off x="829" y="3148"/>
                <a:ext cx="860" cy="868"/>
              </a:xfrm>
              <a:prstGeom prst="can">
                <a:avLst>
                  <a:gd name="adj" fmla="val 25233"/>
                </a:avLst>
              </a:prstGeom>
              <a:solidFill>
                <a:srgbClr val="00B8FF"/>
              </a:solidFill>
              <a:ln w="9525">
                <a:solidFill>
                  <a:schemeClr val="tx1"/>
                </a:solidFill>
                <a:round/>
                <a:headEnd/>
                <a:tailEnd/>
              </a:ln>
              <a:effectLst/>
            </p:spPr>
            <p:txBody>
              <a:bodyPr wrap="none" anchor="ctr"/>
              <a:lstStyle/>
              <a:p>
                <a:pPr algn="ctr">
                  <a:lnSpc>
                    <a:spcPct val="93000"/>
                  </a:lnSpc>
                  <a:buClr>
                    <a:srgbClr val="000000"/>
                  </a:buClr>
                  <a:buSzPct val="100000"/>
                  <a:buFont typeface="Calibri" pitchFamily="34" charset="0"/>
                  <a:buNone/>
                </a:pPr>
                <a:r>
                  <a:rPr lang="it-IT" sz="2400" b="1">
                    <a:solidFill>
                      <a:schemeClr val="bg1"/>
                    </a:solidFill>
                    <a:latin typeface="Calibri" pitchFamily="34" charset="0"/>
                  </a:rPr>
                  <a:t>MVC+</a:t>
                </a:r>
              </a:p>
              <a:p>
                <a:pPr algn="ctr">
                  <a:lnSpc>
                    <a:spcPct val="93000"/>
                  </a:lnSpc>
                  <a:buClr>
                    <a:srgbClr val="000000"/>
                  </a:buClr>
                  <a:buSzPct val="100000"/>
                  <a:buFont typeface="Calibri" pitchFamily="34" charset="0"/>
                  <a:buNone/>
                </a:pPr>
                <a:r>
                  <a:rPr lang="it-IT" sz="2400" b="1">
                    <a:solidFill>
                      <a:schemeClr val="bg1"/>
                    </a:solidFill>
                    <a:latin typeface="Calibri" pitchFamily="34" charset="0"/>
                  </a:rPr>
                  <a:t>MTC-</a:t>
                </a:r>
              </a:p>
              <a:p>
                <a:pPr algn="ctr">
                  <a:lnSpc>
                    <a:spcPct val="93000"/>
                  </a:lnSpc>
                  <a:buClr>
                    <a:srgbClr val="000000"/>
                  </a:buClr>
                  <a:buSzPct val="100000"/>
                  <a:buFont typeface="Calibri" pitchFamily="34" charset="0"/>
                  <a:buNone/>
                </a:pPr>
                <a:r>
                  <a:rPr lang="it-IT" sz="2400" b="1">
                    <a:solidFill>
                      <a:schemeClr val="bg1"/>
                    </a:solidFill>
                    <a:latin typeface="Calibri" pitchFamily="34" charset="0"/>
                  </a:rPr>
                  <a:t>Transc.</a:t>
                </a:r>
              </a:p>
            </p:txBody>
          </p:sp>
          <p:cxnSp>
            <p:nvCxnSpPr>
              <p:cNvPr id="131124" name="AutoShape 52"/>
              <p:cNvCxnSpPr>
                <a:cxnSpLocks noChangeShapeType="1"/>
                <a:stCxn id="131123" idx="1"/>
                <a:endCxn id="131122" idx="2"/>
              </p:cNvCxnSpPr>
              <p:nvPr/>
            </p:nvCxnSpPr>
            <p:spPr bwMode="auto">
              <a:xfrm rot="16200000">
                <a:off x="972" y="2861"/>
                <a:ext cx="574" cy="0"/>
              </a:xfrm>
              <a:prstGeom prst="straightConnector1">
                <a:avLst/>
              </a:prstGeom>
              <a:noFill/>
              <a:ln w="38100">
                <a:solidFill>
                  <a:srgbClr val="FF0000"/>
                </a:solidFill>
                <a:round/>
                <a:headEnd/>
                <a:tailEnd type="triangle" w="med" len="med"/>
              </a:ln>
              <a:effectLst/>
            </p:spPr>
          </p:cxnSp>
        </p:grpSp>
      </p:grpSp>
      <p:grpSp>
        <p:nvGrpSpPr>
          <p:cNvPr id="131125" name="Group 53"/>
          <p:cNvGrpSpPr>
            <a:grpSpLocks/>
          </p:cNvGrpSpPr>
          <p:nvPr/>
        </p:nvGrpSpPr>
        <p:grpSpPr bwMode="auto">
          <a:xfrm>
            <a:off x="3703638" y="3416300"/>
            <a:ext cx="2795587" cy="2962275"/>
            <a:chOff x="2333" y="2152"/>
            <a:chExt cx="1761" cy="1866"/>
          </a:xfrm>
        </p:grpSpPr>
        <p:grpSp>
          <p:nvGrpSpPr>
            <p:cNvPr id="131126" name="Group 54"/>
            <p:cNvGrpSpPr>
              <a:grpSpLocks/>
            </p:cNvGrpSpPr>
            <p:nvPr/>
          </p:nvGrpSpPr>
          <p:grpSpPr bwMode="auto">
            <a:xfrm>
              <a:off x="2333" y="2152"/>
              <a:ext cx="1761" cy="1866"/>
              <a:chOff x="2333" y="2152"/>
              <a:chExt cx="1761" cy="1866"/>
            </a:xfrm>
          </p:grpSpPr>
          <p:cxnSp>
            <p:nvCxnSpPr>
              <p:cNvPr id="131127" name="AutoShape 55"/>
              <p:cNvCxnSpPr>
                <a:cxnSpLocks noChangeShapeType="1"/>
                <a:stCxn id="131119" idx="3"/>
                <a:endCxn id="131130" idx="0"/>
              </p:cNvCxnSpPr>
              <p:nvPr/>
            </p:nvCxnSpPr>
            <p:spPr bwMode="auto">
              <a:xfrm>
                <a:off x="2601" y="2152"/>
                <a:ext cx="164" cy="506"/>
              </a:xfrm>
              <a:prstGeom prst="bentConnector2">
                <a:avLst/>
              </a:prstGeom>
              <a:noFill/>
              <a:ln w="38100">
                <a:solidFill>
                  <a:srgbClr val="FF0000"/>
                </a:solidFill>
                <a:miter lim="800000"/>
                <a:headEnd/>
                <a:tailEnd type="triangle" w="med" len="med"/>
              </a:ln>
              <a:effectLst/>
            </p:spPr>
          </p:cxnSp>
          <p:sp>
            <p:nvSpPr>
              <p:cNvPr id="131128" name="Rectangle 56"/>
              <p:cNvSpPr>
                <a:spLocks noChangeArrowheads="1"/>
              </p:cNvSpPr>
              <p:nvPr/>
            </p:nvSpPr>
            <p:spPr bwMode="auto">
              <a:xfrm>
                <a:off x="3006" y="2591"/>
                <a:ext cx="1088" cy="325"/>
              </a:xfrm>
              <a:prstGeom prst="rect">
                <a:avLst/>
              </a:prstGeom>
              <a:solidFill>
                <a:srgbClr val="FF66FF"/>
              </a:solidFill>
              <a:ln w="9525">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a:latin typeface="Calibri" pitchFamily="34" charset="0"/>
                  </a:rPr>
                  <a:t>epSOS C-B lang.</a:t>
                </a:r>
              </a:p>
              <a:p>
                <a:pPr algn="ctr">
                  <a:lnSpc>
                    <a:spcPct val="93000"/>
                  </a:lnSpc>
                  <a:buClr>
                    <a:srgbClr val="000000"/>
                  </a:buClr>
                  <a:buSzPct val="100000"/>
                  <a:buFont typeface="Calibri" pitchFamily="34" charset="0"/>
                  <a:buNone/>
                </a:pPr>
                <a:r>
                  <a:rPr lang="it-IT">
                    <a:latin typeface="Calibri" pitchFamily="34" charset="0"/>
                  </a:rPr>
                  <a:t>Display name</a:t>
                </a:r>
              </a:p>
            </p:txBody>
          </p:sp>
          <p:sp>
            <p:nvSpPr>
              <p:cNvPr id="131129" name="Line 57"/>
              <p:cNvSpPr>
                <a:spLocks noChangeShapeType="1"/>
              </p:cNvSpPr>
              <p:nvPr/>
            </p:nvSpPr>
            <p:spPr bwMode="auto">
              <a:xfrm>
                <a:off x="2833" y="2770"/>
                <a:ext cx="182" cy="0"/>
              </a:xfrm>
              <a:prstGeom prst="line">
                <a:avLst/>
              </a:prstGeom>
              <a:noFill/>
              <a:ln w="38100">
                <a:solidFill>
                  <a:srgbClr val="FF0000"/>
                </a:solidFill>
                <a:round/>
                <a:headEnd/>
                <a:tailEnd type="triangle" w="med" len="med"/>
              </a:ln>
              <a:effectLst/>
            </p:spPr>
            <p:txBody>
              <a:bodyPr/>
              <a:lstStyle/>
              <a:p>
                <a:endParaRPr lang="en-US"/>
              </a:p>
            </p:txBody>
          </p:sp>
          <p:sp>
            <p:nvSpPr>
              <p:cNvPr id="131130" name="AutoShape 58"/>
              <p:cNvSpPr>
                <a:spLocks noChangeArrowheads="1"/>
              </p:cNvSpPr>
              <p:nvPr/>
            </p:nvSpPr>
            <p:spPr bwMode="auto">
              <a:xfrm>
                <a:off x="2632" y="2658"/>
                <a:ext cx="266" cy="211"/>
              </a:xfrm>
              <a:prstGeom prst="flowChartPredefinedProcess">
                <a:avLst/>
              </a:prstGeom>
              <a:solidFill>
                <a:srgbClr val="FF66FF"/>
              </a:solidFill>
              <a:ln w="9525" algn="ctr">
                <a:solidFill>
                  <a:schemeClr val="tx1"/>
                </a:solidFill>
                <a:miter lim="800000"/>
                <a:headEnd/>
                <a:tailEnd/>
              </a:ln>
              <a:effectLst/>
            </p:spPr>
            <p:txBody>
              <a:bodyPr wrap="none" anchor="ctr"/>
              <a:lstStyle/>
              <a:p>
                <a:pPr algn="ctr">
                  <a:lnSpc>
                    <a:spcPct val="93000"/>
                  </a:lnSpc>
                  <a:buClr>
                    <a:srgbClr val="000000"/>
                  </a:buClr>
                  <a:buSzPct val="100000"/>
                  <a:buFont typeface="Calibri" pitchFamily="34" charset="0"/>
                  <a:buNone/>
                </a:pPr>
                <a:r>
                  <a:rPr lang="it-IT" b="1">
                    <a:solidFill>
                      <a:srgbClr val="FF0000"/>
                    </a:solidFill>
                    <a:latin typeface="Calibri" pitchFamily="34" charset="0"/>
                  </a:rPr>
                  <a:t>@</a:t>
                </a:r>
              </a:p>
            </p:txBody>
          </p:sp>
          <p:sp>
            <p:nvSpPr>
              <p:cNvPr id="131131" name="AutoShape 59"/>
              <p:cNvSpPr>
                <a:spLocks noChangeArrowheads="1"/>
              </p:cNvSpPr>
              <p:nvPr/>
            </p:nvSpPr>
            <p:spPr bwMode="auto">
              <a:xfrm>
                <a:off x="2333" y="3150"/>
                <a:ext cx="860" cy="868"/>
              </a:xfrm>
              <a:prstGeom prst="can">
                <a:avLst>
                  <a:gd name="adj" fmla="val 25233"/>
                </a:avLst>
              </a:prstGeom>
              <a:solidFill>
                <a:srgbClr val="FF66FF"/>
              </a:solidFill>
              <a:ln w="9525">
                <a:solidFill>
                  <a:schemeClr val="tx1"/>
                </a:solidFill>
                <a:round/>
                <a:headEnd/>
                <a:tailEnd/>
              </a:ln>
              <a:effectLst/>
            </p:spPr>
            <p:txBody>
              <a:bodyPr wrap="none" anchor="ctr"/>
              <a:lstStyle/>
              <a:p>
                <a:pPr algn="ctr">
                  <a:lnSpc>
                    <a:spcPct val="93000"/>
                  </a:lnSpc>
                  <a:buClr>
                    <a:srgbClr val="000000"/>
                  </a:buClr>
                  <a:buSzPct val="100000"/>
                  <a:buFont typeface="Calibri" pitchFamily="34" charset="0"/>
                  <a:buNone/>
                </a:pPr>
                <a:r>
                  <a:rPr lang="it-IT" sz="2400" b="1">
                    <a:solidFill>
                      <a:schemeClr val="bg1"/>
                    </a:solidFill>
                    <a:latin typeface="Calibri" pitchFamily="34" charset="0"/>
                  </a:rPr>
                  <a:t>MTC-</a:t>
                </a:r>
              </a:p>
              <a:p>
                <a:pPr algn="ctr">
                  <a:lnSpc>
                    <a:spcPct val="93000"/>
                  </a:lnSpc>
                  <a:buClr>
                    <a:srgbClr val="000000"/>
                  </a:buClr>
                  <a:buSzPct val="100000"/>
                  <a:buFont typeface="Calibri" pitchFamily="34" charset="0"/>
                  <a:buNone/>
                </a:pPr>
                <a:r>
                  <a:rPr lang="it-IT" sz="2400" b="1">
                    <a:solidFill>
                      <a:schemeClr val="bg1"/>
                    </a:solidFill>
                    <a:latin typeface="Calibri" pitchFamily="34" charset="0"/>
                  </a:rPr>
                  <a:t>Translat.</a:t>
                </a:r>
              </a:p>
            </p:txBody>
          </p:sp>
        </p:grpSp>
        <p:cxnSp>
          <p:nvCxnSpPr>
            <p:cNvPr id="131132" name="AutoShape 60"/>
            <p:cNvCxnSpPr>
              <a:cxnSpLocks noChangeShapeType="1"/>
              <a:stCxn id="131131" idx="1"/>
              <a:endCxn id="131130" idx="2"/>
            </p:cNvCxnSpPr>
            <p:nvPr/>
          </p:nvCxnSpPr>
          <p:spPr bwMode="auto">
            <a:xfrm rot="16200000">
              <a:off x="2623" y="3009"/>
              <a:ext cx="281" cy="2"/>
            </a:xfrm>
            <a:prstGeom prst="bentConnector3">
              <a:avLst>
                <a:gd name="adj1" fmla="val 50176"/>
              </a:avLst>
            </a:prstGeom>
            <a:noFill/>
            <a:ln w="38100">
              <a:solidFill>
                <a:srgbClr val="FF0000"/>
              </a:solidFill>
              <a:miter lim="800000"/>
              <a:headEnd/>
              <a:tailEnd type="triangle" w="med" len="med"/>
            </a:ln>
            <a:effectLst/>
          </p:spPr>
        </p:cxnSp>
      </p:grpSp>
    </p:spTree>
    <p:extLst>
      <p:ext uri="{BB962C8B-B14F-4D97-AF65-F5344CB8AC3E}">
        <p14:creationId xmlns:p14="http://schemas.microsoft.com/office/powerpoint/2010/main" val="7832127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0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31074"/>
                                        </p:tgtEl>
                                        <p:attrNameLst>
                                          <p:attrName>style.visibility</p:attrName>
                                        </p:attrNameLst>
                                      </p:cBhvr>
                                      <p:to>
                                        <p:strVal val="visible"/>
                                      </p:to>
                                    </p:set>
                                    <p:animEffect transition="in" filter="slide(fromBottom)">
                                      <p:cBhvr>
                                        <p:cTn id="27" dur="500"/>
                                        <p:tgtEl>
                                          <p:spTgt spid="13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0" y="171450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28003"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101" name="Modello di Microsoft Office PowerPoint 2007" r:id="rId4" imgW="4569100" imgH="3425884" progId="PowerPoint.Template.12">
                  <p:embed/>
                </p:oleObj>
              </mc:Choice>
              <mc:Fallback>
                <p:oleObj name="Modello di Microsoft Office PowerPoint 2007" r:id="rId4" imgW="4569100" imgH="3425884" progId="PowerPoint.Templat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p:spPr>
                  </p:pic>
                </p:oleObj>
              </mc:Fallback>
            </mc:AlternateContent>
          </a:graphicData>
        </a:graphic>
      </p:graphicFrame>
    </p:spTree>
    <p:extLst>
      <p:ext uri="{BB962C8B-B14F-4D97-AF65-F5344CB8AC3E}">
        <p14:creationId xmlns:p14="http://schemas.microsoft.com/office/powerpoint/2010/main" val="20765024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Presentation1.potx</Template>
  <TotalTime>11667</TotalTime>
  <Words>1378</Words>
  <Application>Microsoft Macintosh PowerPoint</Application>
  <PresentationFormat>On-screen Show (4:3)</PresentationFormat>
  <Paragraphs>236</Paragraphs>
  <Slides>22</Slides>
  <Notes>2</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Presentation1</vt:lpstr>
      <vt:lpstr>Visio</vt:lpstr>
      <vt:lpstr>Modello di Microsoft Office PowerPoint 2007</vt:lpstr>
      <vt:lpstr>PowerPoint Presentation</vt:lpstr>
      <vt:lpstr>epSOS reference terminology</vt:lpstr>
      <vt:lpstr>epSOS Semantic Interoperability paradigm –  Jacob Boye Hansen</vt:lpstr>
      <vt:lpstr>Semantic Transformation: Syntax</vt:lpstr>
      <vt:lpstr>Semantic Transformation: Terminology</vt:lpstr>
      <vt:lpstr>Translation / Transcoding</vt:lpstr>
      <vt:lpstr>Master ValueSet Catalogue –  Master Translation/Transcoding Catalogue</vt:lpstr>
      <vt:lpstr>Redundant Coded Data Elements for Safety</vt:lpstr>
      <vt:lpstr>PowerPoint Presentation</vt:lpstr>
      <vt:lpstr>PowerPoint Presentation</vt:lpstr>
      <vt:lpstr>Specification of epSOS Central Reference Terminology Server </vt:lpstr>
      <vt:lpstr>epSOS reference terminology repository</vt:lpstr>
      <vt:lpstr>Maintenance of epSOS reference terminology </vt:lpstr>
      <vt:lpstr>Why is ECRTS needed?</vt:lpstr>
      <vt:lpstr>Why a central solution</vt:lpstr>
      <vt:lpstr>The epSOS terminology actors</vt:lpstr>
      <vt:lpstr>The epSOS Central Reference Terminology Server (ECRTS)</vt:lpstr>
      <vt:lpstr>The MS tasks</vt:lpstr>
      <vt:lpstr>What is HealthTerm about?</vt:lpstr>
      <vt:lpstr>What does HealthTerm cover?</vt:lpstr>
      <vt:lpstr>Where can HealthTerm help?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Thyra</dc:creator>
  <cp:lastModifiedBy>Jacob Boye Hansen</cp:lastModifiedBy>
  <cp:revision>135</cp:revision>
  <cp:lastPrinted>2012-09-11T14:39:28Z</cp:lastPrinted>
  <dcterms:created xsi:type="dcterms:W3CDTF">2011-06-22T14:56:27Z</dcterms:created>
  <dcterms:modified xsi:type="dcterms:W3CDTF">2014-05-14T07:24:25Z</dcterms:modified>
</cp:coreProperties>
</file>