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88" r:id="rId3"/>
    <p:sldMasterId id="2147483700" r:id="rId4"/>
  </p:sldMasterIdLst>
  <p:notesMasterIdLst>
    <p:notesMasterId r:id="rId46"/>
  </p:notesMasterIdLst>
  <p:handoutMasterIdLst>
    <p:handoutMasterId r:id="rId47"/>
  </p:handoutMasterIdLst>
  <p:sldIdLst>
    <p:sldId id="258" r:id="rId5"/>
    <p:sldId id="341" r:id="rId6"/>
    <p:sldId id="406" r:id="rId7"/>
    <p:sldId id="407" r:id="rId8"/>
    <p:sldId id="374" r:id="rId9"/>
    <p:sldId id="342" r:id="rId10"/>
    <p:sldId id="410" r:id="rId11"/>
    <p:sldId id="409" r:id="rId12"/>
    <p:sldId id="391" r:id="rId13"/>
    <p:sldId id="373" r:id="rId14"/>
    <p:sldId id="377" r:id="rId15"/>
    <p:sldId id="378" r:id="rId16"/>
    <p:sldId id="343" r:id="rId17"/>
    <p:sldId id="379" r:id="rId18"/>
    <p:sldId id="380" r:id="rId19"/>
    <p:sldId id="381" r:id="rId20"/>
    <p:sldId id="382" r:id="rId21"/>
    <p:sldId id="376" r:id="rId22"/>
    <p:sldId id="385" r:id="rId23"/>
    <p:sldId id="384" r:id="rId24"/>
    <p:sldId id="408" r:id="rId25"/>
    <p:sldId id="411" r:id="rId26"/>
    <p:sldId id="412" r:id="rId27"/>
    <p:sldId id="415" r:id="rId28"/>
    <p:sldId id="414" r:id="rId29"/>
    <p:sldId id="416" r:id="rId30"/>
    <p:sldId id="418" r:id="rId31"/>
    <p:sldId id="256" r:id="rId32"/>
    <p:sldId id="417" r:id="rId33"/>
    <p:sldId id="402" r:id="rId34"/>
    <p:sldId id="398" r:id="rId35"/>
    <p:sldId id="399" r:id="rId36"/>
    <p:sldId id="400" r:id="rId37"/>
    <p:sldId id="404" r:id="rId38"/>
    <p:sldId id="405" r:id="rId39"/>
    <p:sldId id="388" r:id="rId40"/>
    <p:sldId id="387" r:id="rId41"/>
    <p:sldId id="395" r:id="rId42"/>
    <p:sldId id="396" r:id="rId43"/>
    <p:sldId id="392" r:id="rId44"/>
    <p:sldId id="393" r:id="rId4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03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7" autoAdjust="0"/>
    <p:restoredTop sz="81777" autoAdjust="0"/>
  </p:normalViewPr>
  <p:slideViewPr>
    <p:cSldViewPr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7286-A0D7-A440-9ED6-0C53C11D8627}" type="datetime1">
              <a:rPr lang="nl-NL" smtClean="0"/>
              <a:pPr/>
              <a:t>13-5-2014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467D5-AB6F-684E-B764-6744B3E89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83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943FFE-11C9-8643-98DA-19B6C2C7E88E}" type="datetime1">
              <a:rPr lang="nl-NL" smtClean="0"/>
              <a:pPr>
                <a:defRPr/>
              </a:pPr>
              <a:t>13-5-2014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E61CE8-A4E2-454B-940A-6FC400D0D50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153497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security is mentioned in the extra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the pivot language, serving the</a:t>
            </a:r>
            <a:r>
              <a:rPr lang="en-US" baseline="0" dirty="0" smtClean="0"/>
              <a:t> liability of the translation. Each nation is responsible for the correct translation and transcoding to and from the intermediate code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project is been divided in 5 project</a:t>
            </a:r>
            <a:r>
              <a:rPr lang="en-US" baseline="0" dirty="0" smtClean="0"/>
              <a:t> domains, each with a number of work packages.</a:t>
            </a:r>
          </a:p>
          <a:p>
            <a:r>
              <a:rPr lang="en-US" baseline="0" dirty="0" smtClean="0"/>
              <a:t>WP1 was concerned with drawing use cases, workflows etc. and determining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status In each of the member states</a:t>
            </a:r>
          </a:p>
          <a:p>
            <a:r>
              <a:rPr lang="en-US" baseline="0" dirty="0" smtClean="0"/>
              <a:t>WP2 was concerned with the legal and regulatory aspects of cross-border communication of patient information</a:t>
            </a:r>
          </a:p>
          <a:p>
            <a:r>
              <a:rPr lang="en-US" baseline="0" dirty="0" smtClean="0"/>
              <a:t>WP3 was the architectural design and specification, a very technical work package</a:t>
            </a:r>
          </a:p>
          <a:p>
            <a:r>
              <a:rPr lang="en-US" baseline="0" dirty="0" smtClean="0"/>
              <a:t>WP4 was the piloting of this design spec in the member states</a:t>
            </a:r>
          </a:p>
          <a:p>
            <a:r>
              <a:rPr lang="en-US" baseline="0" dirty="0" smtClean="0"/>
              <a:t>WP5 generic project overhead (coordination, technical and administrative project management)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35632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Participating nations were represented in</a:t>
            </a:r>
            <a:r>
              <a:rPr lang="en-US" baseline="0" dirty="0" smtClean="0"/>
              <a:t> the Project Steering Board (PSB)</a:t>
            </a:r>
          </a:p>
          <a:p>
            <a:r>
              <a:rPr lang="en-US" baseline="0" dirty="0" smtClean="0"/>
              <a:t>Each country has several 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 competence centers as beneficiaries to the project, who were represented at the General Assembly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236974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levels of security in national legislations must not impose an obstacle to EU exchange of data (Art.1 §2 Data Protection Directive)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293178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epSOS overarching goal is to develop a practical </a:t>
            </a:r>
            <a:r>
              <a:rPr lang="en-US" dirty="0" err="1" smtClean="0"/>
              <a:t>eHealth</a:t>
            </a:r>
            <a:r>
              <a:rPr lang="en-US" dirty="0" smtClean="0"/>
              <a:t> framework and an Information and Communication Technology (ICT) environment as a service infrastructure that will demonstrate the ability to securely access patient health information on different European healthcare systems. The two main use cases are the basic patient summary and the </a:t>
            </a:r>
            <a:r>
              <a:rPr lang="en-US" dirty="0" err="1" smtClean="0"/>
              <a:t>ePrescription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abbreviation stands for</a:t>
            </a:r>
            <a:r>
              <a:rPr lang="en-US" baseline="0" dirty="0" smtClean="0"/>
              <a:t> Smart Open Services for European Patients</a:t>
            </a:r>
          </a:p>
          <a:p>
            <a:r>
              <a:rPr lang="en-US" baseline="0" dirty="0" smtClean="0"/>
              <a:t>Goal of the project is to support patient mobility across the EU using IT solutions, in accordance with Directive 2011/24/EU of the European Parliament and of the Council dated 9 March 2011 regarding the application of patients’ rights in cross-border healthcare</a:t>
            </a:r>
          </a:p>
          <a:p>
            <a:r>
              <a:rPr lang="en-US" dirty="0" smtClean="0"/>
              <a:t>The means to achieve this goal</a:t>
            </a:r>
            <a:r>
              <a:rPr lang="en-US" baseline="0" dirty="0" smtClean="0"/>
              <a:t> is by implementing cross-border interoperability</a:t>
            </a:r>
          </a:p>
          <a:p>
            <a:r>
              <a:rPr lang="en-US" baseline="0" dirty="0" smtClean="0"/>
              <a:t>Involved in this project are 21 of the 27 EU member states, plus three nations that formally are not member of the EU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40303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purpose does epSOS server?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3369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main design prerequisites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E61CE8-A4E2-454B-940A-6FC400D0D504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C53B-B7D7-40C7-AFC9-CD82CB186ECA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0790-6799-4345-BB58-6192828791C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3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F1B8-A3D3-4908-97A4-1510D4CFCA5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72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18DB5-C41D-45A0-96EA-C8810FE578AD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32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749E-56D8-4D6F-9616-F904CD44D70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1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76984-3414-43C0-BA26-B1FA1C7208AC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48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384C-FC96-489B-834E-10A14D84F3F3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33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1CF6-F842-4962-B8C7-5D0AC4C8BF98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41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73E0-1E48-4D48-856A-6A96050E54F6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7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908050"/>
            <a:ext cx="2058988" cy="52181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08050"/>
            <a:ext cx="6029325" cy="52181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6EE4-170E-4D68-8E8F-B031C3BA6819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63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66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7D52376B-A2B3-43FD-94A2-D4F701415BF8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54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87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69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032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697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4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38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1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30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9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59807943-10C4-4EF4-9502-0D9D1A0FA69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Duo_266.jpg"/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06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sz="1800">
                <a:latin typeface="Helvetica"/>
              </a:defRPr>
            </a:lvl2pPr>
            <a:lvl3pPr>
              <a:defRPr sz="1600">
                <a:latin typeface="Helvetica"/>
              </a:defRPr>
            </a:lvl3pPr>
            <a:lvl4pPr>
              <a:defRPr sz="1600">
                <a:latin typeface="Helvetica"/>
              </a:defRPr>
            </a:lvl4pPr>
            <a:lvl5pPr>
              <a:defRPr sz="1400">
                <a:latin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Helvetica Neue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C37C0B8-FF92-4352-B799-53FAB23D584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Helvetica Neue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89BEE16B-1921-421B-9EE5-5FEB7433A4F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AC3C5FF2-879D-4575-92EA-7DC96349C61B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69531FD5-C069-4ECF-9B4B-50F49FB7A479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jet03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68313" y="21336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US" sz="2600" b="1">
              <a:solidFill>
                <a:srgbClr val="D4021C"/>
              </a:solidFill>
              <a:cs typeface="Arial" charset="0"/>
            </a:endParaRPr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375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600" b="1">
                <a:solidFill>
                  <a:srgbClr val="D4021C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May 14,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627F-B65E-46EB-B454-4F2159B92A00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82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D598-209F-490B-8AB1-478CC2B38731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98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CDCF04-1398-4826-B4D2-20FBE7D0E6D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/>
              <a:t>Page </a:t>
            </a:r>
            <a:fld id="{787A6098-B22A-4D21-97AB-E114F80EA98F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5" r:id="rId3"/>
    <p:sldLayoutId id="2147483684" r:id="rId4"/>
    <p:sldLayoutId id="2147483683" r:id="rId5"/>
    <p:sldLayoutId id="2147483682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sujet03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epSOS overview, organization and architecture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07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08050"/>
            <a:ext cx="82296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468313" y="21336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40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530205-0C14-48AC-9B47-B677CAB8C4E7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079" name="Rectangle 23"/>
          <p:cNvSpPr>
            <a:spLocks noChangeArrowheads="1"/>
          </p:cNvSpPr>
          <p:nvPr/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2427A6E-6761-4D6C-938A-123734998D3A}" type="datetime1">
              <a:rPr lang="en-GB" sz="1400">
                <a:solidFill>
                  <a:srgbClr val="000000"/>
                </a:solidFill>
                <a:cs typeface="Arial" charset="0"/>
              </a:rPr>
              <a:pPr/>
              <a:t>13/05/2014</a:t>
            </a:fld>
            <a:endParaRPr lang="de-DE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80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4427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F82C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Duo_266.jpg"/>
          <p:cNvPicPr>
            <a:picLocks noChangeAspect="1"/>
          </p:cNvPicPr>
          <p:nvPr userDrawn="1"/>
        </p:nvPicPr>
        <p:blipFill>
          <a:blip r:embed="rId14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7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7D52376B-A2B3-43FD-94A2-D4F701415BF8}" type="slidenum">
              <a:rPr lang="de-AT" smtClean="0"/>
              <a:pPr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-penc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57584"/>
            <a:ext cx="8890000" cy="6527800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epSOS</a:t>
            </a:r>
            <a:r>
              <a:rPr lang="de-AT" dirty="0" smtClean="0">
                <a:latin typeface="Helvetica Neue" charset="0"/>
              </a:rPr>
              <a:t> Design</a:t>
            </a:r>
            <a:r>
              <a:rPr lang="de-AT" dirty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Prerequisites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err="1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epSOS</a:t>
            </a:r>
            <a:r>
              <a:rPr lang="en-US" sz="2400" b="1" dirty="0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shall not</a:t>
            </a: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require participating </a:t>
            </a:r>
            <a:r>
              <a:rPr lang="en-US" sz="24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nations </a:t>
            </a:r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to …</a:t>
            </a:r>
          </a:p>
          <a:p>
            <a:pPr marL="457200" lvl="1" indent="0" eaLnBrk="1" hangingPunct="1">
              <a:buNone/>
            </a:pPr>
            <a:r>
              <a:rPr lang="en-US" sz="20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… change </a:t>
            </a:r>
            <a:r>
              <a:rPr lang="en-US" sz="20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their </a:t>
            </a:r>
            <a:r>
              <a:rPr lang="en-US" sz="2000" dirty="0" err="1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eHealth</a:t>
            </a:r>
            <a:r>
              <a:rPr lang="en-US" sz="20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laws and legislation</a:t>
            </a:r>
          </a:p>
          <a:p>
            <a:pPr marL="457200" lvl="1" indent="0" eaLnBrk="1" hangingPunct="1">
              <a:buNone/>
            </a:pPr>
            <a:r>
              <a:rPr lang="en-US" sz="20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… change their technical national </a:t>
            </a:r>
            <a:r>
              <a:rPr lang="en-US" sz="2000" dirty="0" err="1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eHealth</a:t>
            </a:r>
            <a:r>
              <a:rPr lang="en-US" sz="20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en-US" sz="20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set-</a:t>
            </a:r>
            <a:r>
              <a:rPr lang="en-US" sz="20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up</a:t>
            </a:r>
            <a:endParaRPr lang="en-US" sz="2000" dirty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require a </a:t>
            </a:r>
            <a:r>
              <a:rPr lang="en-US" sz="24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central </a:t>
            </a:r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infrastructure needing maintenance</a:t>
            </a:r>
          </a:p>
          <a:p>
            <a:pPr lvl="1" eaLnBrk="1" hangingPunct="1"/>
            <a:r>
              <a:rPr lang="en-US" sz="22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 big server in Brussels</a:t>
            </a:r>
          </a:p>
          <a:p>
            <a:pPr lvl="1" eaLnBrk="1" hangingPunct="1"/>
            <a:r>
              <a:rPr lang="en-US" sz="22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 large central data repository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174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ds-build-block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517" y="665828"/>
            <a:ext cx="9158517" cy="6795620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epSOS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Building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Prerequisite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err="1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epSOS</a:t>
            </a:r>
            <a:r>
              <a:rPr lang="en-US" sz="2400" b="1" dirty="0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shall</a:t>
            </a: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design centrally</a:t>
            </a: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implement locally</a:t>
            </a:r>
            <a:endParaRPr lang="en-US" sz="2200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39233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09112_25966830.png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32459" y="0"/>
            <a:ext cx="6611541" cy="6858000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epSOS</a:t>
            </a:r>
            <a:r>
              <a:rPr lang="de-AT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 Evaluation </a:t>
            </a:r>
            <a:r>
              <a:rPr lang="de-AT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S</a:t>
            </a:r>
            <a:r>
              <a:rPr lang="de-AT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et-</a:t>
            </a:r>
            <a:r>
              <a:rPr lang="de-AT" dirty="0" err="1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U</a:t>
            </a:r>
            <a:r>
              <a:rPr lang="de-AT" dirty="0" err="1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p</a:t>
            </a:r>
            <a:endParaRPr lang="de-AT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 Neue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err="1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epSOS</a:t>
            </a:r>
            <a:r>
              <a:rPr lang="en-US" sz="2400" b="1" dirty="0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will</a:t>
            </a:r>
          </a:p>
          <a:p>
            <a:pPr eaLnBrk="1" hangingPunct="1"/>
            <a:r>
              <a:rPr lang="en-US" sz="24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</a:t>
            </a:r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o a baseline evaluation of current processes</a:t>
            </a: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Do continuous evaluation to monitor progress</a:t>
            </a:r>
          </a:p>
          <a:p>
            <a:pPr eaLnBrk="1" hangingPunct="1"/>
            <a:r>
              <a:rPr lang="en-US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Do an end evaluation to prove effectiveness</a:t>
            </a:r>
            <a:endParaRPr lang="en-US" sz="2200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63571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850598_93936271.png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2743201" y="939040"/>
            <a:ext cx="6400800" cy="5946344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epSOS </a:t>
            </a:r>
            <a:r>
              <a:rPr lang="de-AT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envisioned</a:t>
            </a:r>
            <a:r>
              <a:rPr lang="de-AT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 end </a:t>
            </a:r>
            <a:r>
              <a:rPr lang="de-AT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 Neue" charset="0"/>
              </a:rPr>
              <a:t>results</a:t>
            </a:r>
            <a:endParaRPr lang="de-AT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 Neue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153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nl-NL" sz="2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Citizens and patients</a:t>
            </a:r>
          </a:p>
          <a:p>
            <a:pPr marL="857250" lvl="1" indent="-457200" eaLnBrk="1" hangingPunct="1"/>
            <a:r>
              <a:rPr lang="nl-NL" sz="2000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eceive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health care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abroad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(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almost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)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seamlessly</a:t>
            </a:r>
            <a:endParaRPr lang="nl-NL" sz="20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marL="857250" lvl="1" indent="-457200" eaLnBrk="1" hangingPunct="1"/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Receive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medication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in a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foreign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country on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existing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prescription</a:t>
            </a:r>
            <a:endParaRPr lang="nl-NL" sz="20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marL="457200" indent="-457200" eaLnBrk="1" hangingPunct="1"/>
            <a:r>
              <a:rPr lang="nl-NL" sz="2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Health care providers</a:t>
            </a:r>
          </a:p>
          <a:p>
            <a:pPr marL="857250" lvl="1" indent="-457200" eaLnBrk="1" hangingPunct="1"/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Get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quick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and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easy access </a:t>
            </a:r>
            <a:r>
              <a:rPr lang="nl-NL" sz="2000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to</a:t>
            </a:r>
            <a:r>
              <a:rPr lang="nl-NL" sz="2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key</a:t>
            </a:r>
            <a:r>
              <a:rPr lang="nl-NL" sz="2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patient</a:t>
            </a:r>
            <a:r>
              <a:rPr lang="nl-NL" sz="20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data</a:t>
            </a:r>
          </a:p>
          <a:p>
            <a:pPr marL="857250" lvl="1" indent="-457200" eaLnBrk="1" hangingPunct="1"/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Improve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health care cooperation across borders</a:t>
            </a:r>
          </a:p>
          <a:p>
            <a:pPr marL="457200" indent="-457200" eaLnBrk="1" hangingPunct="1"/>
            <a:r>
              <a:rPr lang="nl-NL" sz="2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Health care quality</a:t>
            </a:r>
          </a:p>
          <a:p>
            <a:pPr marL="857250" lvl="1" indent="-457200" eaLnBrk="1" hangingPunct="1"/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Reduce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medication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errors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by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exchanging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data</a:t>
            </a:r>
          </a:p>
          <a:p>
            <a:pPr marL="857250" lvl="1" indent="-457200" eaLnBrk="1" hangingPunct="1"/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Facilitate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the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occasional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care of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foreign</a:t>
            </a:r>
            <a:r>
              <a:rPr lang="nl-NL" sz="2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sz="20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patients</a:t>
            </a:r>
            <a:endParaRPr lang="nl-NL" sz="20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13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821953"/>
          </a:xfrm>
        </p:spPr>
        <p:txBody>
          <a:bodyPr/>
          <a:lstStyle/>
          <a:p>
            <a:r>
              <a:rPr lang="en-US" dirty="0"/>
              <a:t>The epSOS overarching goal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060848"/>
            <a:ext cx="8813596" cy="1909374"/>
          </a:xfrm>
        </p:spPr>
        <p:txBody>
          <a:bodyPr/>
          <a:lstStyle/>
          <a:p>
            <a:r>
              <a:rPr lang="en-US" b="0" dirty="0" err="1"/>
              <a:t>epSOS</a:t>
            </a:r>
            <a:r>
              <a:rPr lang="en-US" b="0" dirty="0"/>
              <a:t> aims to design, build and evaluate </a:t>
            </a:r>
          </a:p>
          <a:p>
            <a:r>
              <a:rPr lang="en-US" b="0" dirty="0"/>
              <a:t>a </a:t>
            </a:r>
            <a:r>
              <a:rPr lang="en-US" dirty="0"/>
              <a:t>service infrastructure </a:t>
            </a:r>
            <a:r>
              <a:rPr lang="en-US" b="0" dirty="0"/>
              <a:t>that demonstrates</a:t>
            </a:r>
          </a:p>
          <a:p>
            <a:r>
              <a:rPr lang="en-US" dirty="0"/>
              <a:t>cross-border interoperability</a:t>
            </a:r>
          </a:p>
          <a:p>
            <a:r>
              <a:rPr lang="en-US" b="0" dirty="0"/>
              <a:t>between</a:t>
            </a:r>
            <a:r>
              <a:rPr lang="en-US" dirty="0"/>
              <a:t> electronic health record systems in Europe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713125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23897_53061049.png"/>
          <p:cNvPicPr>
            <a:picLocks noChangeAspect="1"/>
          </p:cNvPicPr>
          <p:nvPr/>
        </p:nvPicPr>
        <p:blipFill>
          <a:blip r:embed="rId3" cstate="print">
            <a:alphaModFix amt="40000"/>
          </a:blip>
          <a:stretch>
            <a:fillRect/>
          </a:stretch>
        </p:blipFill>
        <p:spPr>
          <a:xfrm>
            <a:off x="0" y="583513"/>
            <a:ext cx="9144000" cy="5690973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251520" y="928688"/>
            <a:ext cx="889248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Cross-</a:t>
            </a:r>
            <a:r>
              <a:rPr lang="de-AT" dirty="0" err="1" smtClean="0">
                <a:latin typeface="Helvetica Neue" charset="0"/>
              </a:rPr>
              <a:t>Border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eHealth</a:t>
            </a:r>
            <a:r>
              <a:rPr lang="de-AT" dirty="0" smtClean="0">
                <a:latin typeface="Helvetica Neue" charset="0"/>
              </a:rPr>
              <a:t> Service Infrastructure ...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D3031C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Picking the low-hanging fruit: two initial use cases</a:t>
            </a:r>
            <a:endParaRPr lang="en-US" sz="2400" b="1" dirty="0">
              <a:solidFill>
                <a:srgbClr val="D3031C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eaLnBrk="1" hangingPunct="1"/>
            <a:r>
              <a:rPr lang="en-US" sz="24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Patient summary</a:t>
            </a:r>
          </a:p>
          <a:p>
            <a:pPr lvl="1" eaLnBrk="1" hangingPunct="1"/>
            <a:r>
              <a:rPr 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Demographic data</a:t>
            </a:r>
          </a:p>
          <a:p>
            <a:pPr lvl="1" eaLnBrk="1" hangingPunct="1"/>
            <a:r>
              <a:rPr 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Brief medical history, current conditions, allergies</a:t>
            </a:r>
          </a:p>
          <a:p>
            <a:pPr lvl="1" eaLnBrk="1" hangingPunct="1"/>
            <a:r>
              <a:rPr 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Medication history</a:t>
            </a:r>
          </a:p>
          <a:p>
            <a:pPr eaLnBrk="1" hangingPunct="1"/>
            <a:r>
              <a:rPr lang="en-US" sz="2400" dirty="0" err="1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ePrescription</a:t>
            </a:r>
            <a:endParaRPr lang="en-US" sz="2400" dirty="0" smtClean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lvl="1" eaLnBrk="1" hangingPunct="1"/>
            <a:r>
              <a:rPr 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Electronic prescribing of medication</a:t>
            </a:r>
          </a:p>
          <a:p>
            <a:pPr lvl="1" eaLnBrk="1" hangingPunct="1"/>
            <a:r>
              <a:rPr lang="en-US" sz="22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Prescription filling</a:t>
            </a:r>
            <a:endParaRPr lang="en-US" sz="22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5508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23528" y="928688"/>
            <a:ext cx="8820472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... </a:t>
            </a:r>
            <a:r>
              <a:rPr lang="de-AT" dirty="0" err="1" smtClean="0">
                <a:latin typeface="Helvetica Neue" charset="0"/>
              </a:rPr>
              <a:t>between</a:t>
            </a:r>
            <a:r>
              <a:rPr lang="de-AT" dirty="0" smtClean="0">
                <a:latin typeface="Helvetica Neue" charset="0"/>
              </a:rPr>
              <a:t> (</a:t>
            </a:r>
            <a:r>
              <a:rPr lang="de-AT" dirty="0" err="1" smtClean="0">
                <a:latin typeface="Helvetica Neue" charset="0"/>
              </a:rPr>
              <a:t>existing</a:t>
            </a:r>
            <a:r>
              <a:rPr lang="de-AT" dirty="0" smtClean="0">
                <a:latin typeface="Helvetica Neue" charset="0"/>
              </a:rPr>
              <a:t>) EU </a:t>
            </a:r>
            <a:r>
              <a:rPr lang="de-AT" dirty="0" err="1" smtClean="0">
                <a:latin typeface="Helvetica Neue" charset="0"/>
              </a:rPr>
              <a:t>eHealth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systems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D3031C"/>
                </a:solidFill>
                <a:latin typeface="Helvetica" charset="0"/>
              </a:rPr>
              <a:t>A European Circle of Trust with National Contact Points</a:t>
            </a:r>
          </a:p>
          <a:p>
            <a:pPr eaLnBrk="1" hangingPunct="1"/>
            <a:r>
              <a:rPr lang="en-US" sz="2400" dirty="0" smtClean="0">
                <a:latin typeface="Helvetica" charset="0"/>
              </a:rPr>
              <a:t>Centrally designed service infrastructure for exchange</a:t>
            </a:r>
          </a:p>
          <a:p>
            <a:pPr lvl="1" eaLnBrk="1" hangingPunct="1"/>
            <a:r>
              <a:rPr lang="en-US" sz="2200" dirty="0" smtClean="0">
                <a:latin typeface="Helvetica" charset="0"/>
              </a:rPr>
              <a:t>Technical circle of trust</a:t>
            </a:r>
          </a:p>
          <a:p>
            <a:pPr lvl="1" eaLnBrk="1" hangingPunct="1"/>
            <a:r>
              <a:rPr lang="en-US" sz="2200" dirty="0" smtClean="0">
                <a:latin typeface="Helvetica" charset="0"/>
              </a:rPr>
              <a:t>Legal circle of trust</a:t>
            </a:r>
          </a:p>
          <a:p>
            <a:pPr eaLnBrk="1" hangingPunct="1"/>
            <a:r>
              <a:rPr lang="en-US" sz="2400" dirty="0" smtClean="0">
                <a:latin typeface="Helvetica" charset="0"/>
              </a:rPr>
              <a:t>National contact points (NCP)</a:t>
            </a:r>
          </a:p>
          <a:p>
            <a:pPr lvl="1" eaLnBrk="1" hangingPunct="1"/>
            <a:r>
              <a:rPr lang="en-US" sz="2200" dirty="0" smtClean="0">
                <a:latin typeface="Helvetica" charset="0"/>
              </a:rPr>
              <a:t>Adapt national (technical) infrastructure</a:t>
            </a:r>
          </a:p>
          <a:p>
            <a:pPr lvl="1" eaLnBrk="1" hangingPunct="1"/>
            <a:r>
              <a:rPr lang="en-US" sz="2200" dirty="0" smtClean="0">
                <a:latin typeface="Helvetica" charset="0"/>
              </a:rPr>
              <a:t>Enforce security, privacy</a:t>
            </a:r>
          </a:p>
          <a:p>
            <a:pPr lvl="1" eaLnBrk="1" hangingPunct="1"/>
            <a:r>
              <a:rPr lang="en-US" sz="2200" dirty="0" smtClean="0">
                <a:latin typeface="Helvetica" charset="0"/>
              </a:rPr>
              <a:t>Legal entity as ‘end point’ or ‘entry point’ for </a:t>
            </a:r>
            <a:r>
              <a:rPr lang="en-US" sz="2200" dirty="0" err="1" smtClean="0">
                <a:latin typeface="Helvetica" charset="0"/>
              </a:rPr>
              <a:t>epSOS</a:t>
            </a:r>
            <a:endParaRPr lang="en-US" sz="2200" dirty="0" smtClean="0"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028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-139" b="-209"/>
          <a:stretch>
            <a:fillRect/>
          </a:stretch>
        </p:blipFill>
        <p:spPr bwMode="auto">
          <a:xfrm>
            <a:off x="5148064" y="1268760"/>
            <a:ext cx="39365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23528" y="928688"/>
            <a:ext cx="8820472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epSOS</a:t>
            </a:r>
            <a:r>
              <a:rPr lang="de-AT" dirty="0" smtClean="0">
                <a:latin typeface="Helvetica Neue" charset="0"/>
              </a:rPr>
              <a:t> Circle </a:t>
            </a:r>
            <a:r>
              <a:rPr lang="de-AT" dirty="0" err="1" smtClean="0">
                <a:latin typeface="Helvetica Neue" charset="0"/>
              </a:rPr>
              <a:t>of</a:t>
            </a:r>
            <a:r>
              <a:rPr lang="de-AT" dirty="0" smtClean="0">
                <a:latin typeface="Helvetica Neue" charset="0"/>
              </a:rPr>
              <a:t> Trust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507890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D3031C"/>
                </a:solidFill>
                <a:latin typeface="Helvetica" charset="0"/>
              </a:rPr>
              <a:t>Legal as well as technical</a:t>
            </a:r>
          </a:p>
          <a:p>
            <a:pPr eaLnBrk="1" hangingPunct="1"/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Network of interconnected </a:t>
            </a:r>
            <a:r>
              <a:rPr lang="en-US" sz="24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NCP’s</a:t>
            </a:r>
          </a:p>
          <a:p>
            <a:pPr marL="457200" lvl="1" indent="0" eaLnBrk="1" hangingPunct="1">
              <a:buNone/>
            </a:pPr>
            <a:r>
              <a:rPr lang="en-US" sz="22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(national contact points)</a:t>
            </a:r>
            <a:endParaRPr lang="en-US" sz="22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Helvetica" charset="0"/>
            </a:endParaRPr>
          </a:p>
          <a:p>
            <a:pPr eaLnBrk="1" hangingPunct="1"/>
            <a:r>
              <a:rPr lang="en-US" sz="24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NCP’s with trusted relationships</a:t>
            </a:r>
          </a:p>
          <a:p>
            <a:pPr lvl="1" eaLnBrk="1" hangingPunct="1"/>
            <a:r>
              <a:rPr lang="en-US" sz="22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Technical</a:t>
            </a:r>
          </a:p>
          <a:p>
            <a:pPr lvl="2" eaLnBrk="1" hangingPunct="1"/>
            <a:r>
              <a:rPr lang="en-US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which systems can connect</a:t>
            </a:r>
          </a:p>
          <a:p>
            <a:pPr lvl="2" eaLnBrk="1" hangingPunct="1"/>
            <a:r>
              <a:rPr lang="en-US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security policies, logging</a:t>
            </a:r>
          </a:p>
          <a:p>
            <a:pPr lvl="1" eaLnBrk="1" hangingPunct="1"/>
            <a:r>
              <a:rPr lang="en-US" sz="22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Legal</a:t>
            </a:r>
          </a:p>
          <a:p>
            <a:pPr lvl="2" eaLnBrk="1" hangingPunct="1"/>
            <a:r>
              <a:rPr lang="en-US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what data to exchange</a:t>
            </a:r>
          </a:p>
          <a:p>
            <a:pPr lvl="2" eaLnBrk="1" hangingPunct="1"/>
            <a:r>
              <a:rPr lang="en-US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who exchanges using what</a:t>
            </a:r>
          </a:p>
          <a:p>
            <a:pPr lvl="2" eaLnBrk="1" hangingPunct="1"/>
            <a:r>
              <a:rPr lang="en-US" sz="2000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legal framework </a:t>
            </a:r>
            <a:r>
              <a:rPr lang="en-US" sz="2000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Helvetica" charset="0"/>
              </a:rPr>
              <a:t>agreement</a:t>
            </a:r>
            <a:endParaRPr lang="en-US" sz="2000" dirty="0">
              <a:effectLst>
                <a:glow rad="101600">
                  <a:schemeClr val="bg1">
                    <a:alpha val="40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6410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wer-of-bable.jpg"/>
          <p:cNvPicPr>
            <a:picLocks noChangeAspect="1"/>
          </p:cNvPicPr>
          <p:nvPr/>
        </p:nvPicPr>
        <p:blipFill>
          <a:blip r:embed="rId3" cstate="print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Oh,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yeah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,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right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. </a:t>
            </a:r>
            <a:r>
              <a:rPr lang="de-AT" dirty="0" err="1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L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anguages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!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There</a:t>
            </a:r>
            <a:r>
              <a:rPr lang="de-AT" dirty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are</a:t>
            </a:r>
            <a:r>
              <a:rPr lang="de-AT" dirty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23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official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languages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in </a:t>
            </a:r>
            <a:r>
              <a:rPr lang="de-AT" dirty="0" err="1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the</a:t>
            </a:r>
            <a:r>
              <a:rPr lang="de-AT" dirty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EU (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and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counting</a:t>
            </a:r>
            <a:r>
              <a:rPr lang="de-AT" dirty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)</a:t>
            </a:r>
            <a:endParaRPr lang="en-US" dirty="0" smtClean="0">
              <a:effectLst>
                <a:glow rad="127000">
                  <a:schemeClr val="accent6">
                    <a:lumMod val="20000"/>
                    <a:lumOff val="80000"/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283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ower-of-bable.jpg"/>
          <p:cNvPicPr>
            <a:picLocks noChangeAspect="1"/>
          </p:cNvPicPr>
          <p:nvPr/>
        </p:nvPicPr>
        <p:blipFill>
          <a:blip r:embed="rId3" cstate="print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epSOS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and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semantic</a:t>
            </a:r>
            <a:r>
              <a:rPr lang="de-AT" dirty="0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 </a:t>
            </a:r>
            <a:r>
              <a:rPr lang="de-AT" dirty="0" err="1" smtClean="0">
                <a:effectLst>
                  <a:glow rad="127000">
                    <a:schemeClr val="accent6">
                      <a:lumMod val="20000"/>
                      <a:lumOff val="80000"/>
                      <a:alpha val="75000"/>
                    </a:schemeClr>
                  </a:glow>
                </a:effectLst>
                <a:latin typeface="Helvetica Neue" charset="0"/>
              </a:rPr>
              <a:t>transcoding</a:t>
            </a:r>
            <a:endParaRPr lang="de-AT" dirty="0" smtClean="0">
              <a:effectLst>
                <a:glow rad="127000">
                  <a:schemeClr val="accent6">
                    <a:lumMod val="20000"/>
                    <a:lumOff val="80000"/>
                    <a:alpha val="75000"/>
                  </a:schemeClr>
                </a:glow>
              </a:effectLst>
              <a:latin typeface="Helvetica Neue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  <p:sp>
        <p:nvSpPr>
          <p:cNvPr id="3" name="Rounded Rectangle 2"/>
          <p:cNvSpPr/>
          <p:nvPr/>
        </p:nvSpPr>
        <p:spPr>
          <a:xfrm>
            <a:off x="3563888" y="1700808"/>
            <a:ext cx="2088232" cy="4536504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epSOS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pivot format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1700808"/>
            <a:ext cx="2088232" cy="453650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coding format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32240" y="1700808"/>
            <a:ext cx="2088232" cy="4536504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Country B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coding format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483768" y="2708920"/>
            <a:ext cx="1080120" cy="864096"/>
          </a:xfrm>
          <a:prstGeom prst="stripedRightArrow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5652120" y="2708920"/>
            <a:ext cx="1080120" cy="864096"/>
          </a:xfrm>
          <a:prstGeom prst="stripedRightArrow">
            <a:avLst/>
          </a:prstGeom>
          <a:gradFill>
            <a:gsLst>
              <a:gs pos="0">
                <a:schemeClr val="bg1"/>
              </a:gs>
              <a:gs pos="25000">
                <a:schemeClr val="bg1">
                  <a:lumMod val="8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1520" y="1556792"/>
            <a:ext cx="3672408" cy="4824536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92080" y="1556792"/>
            <a:ext cx="3672408" cy="4824536"/>
          </a:xfrm>
          <a:prstGeom prst="roundRect">
            <a:avLst/>
          </a:prstGeom>
          <a:noFill/>
          <a:ln w="38100" cmpd="sng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9802408">
            <a:off x="-357089" y="3142763"/>
            <a:ext cx="9626028" cy="646331"/>
          </a:xfrm>
          <a:prstGeom prst="rect">
            <a:avLst/>
          </a:prstGeom>
          <a:noFill/>
          <a:ln w="101600" cap="rnd">
            <a:solidFill>
              <a:srgbClr val="D3031C"/>
            </a:solidFill>
            <a:prstDash val="lgDashDot"/>
            <a:round/>
          </a:ln>
          <a:effectLst>
            <a:glow rad="190500">
              <a:schemeClr val="bg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D3031C"/>
                </a:solidFill>
                <a:effectLst>
                  <a:glow rad="190500">
                    <a:schemeClr val="bg1">
                      <a:alpha val="75000"/>
                    </a:schemeClr>
                  </a:glow>
                </a:effectLst>
              </a:rPr>
              <a:t>Jacob Hansen will cover this in more detail</a:t>
            </a:r>
            <a:endParaRPr lang="en-US" sz="3600" b="1" dirty="0">
              <a:solidFill>
                <a:srgbClr val="D3031C"/>
              </a:solidFill>
              <a:effectLst>
                <a:glow rad="1905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6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5" grpId="0" animBg="1"/>
      <p:bldP spid="10" grpId="0" animBg="1"/>
      <p:bldP spid="1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018011_77558782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685800" y="10668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epSOS</a:t>
            </a:r>
            <a:r>
              <a:rPr lang="de-AT" dirty="0" smtClean="0">
                <a:latin typeface="Helvetica Neue" charset="0"/>
              </a:rPr>
              <a:t>: Smart Open Services </a:t>
            </a:r>
            <a:r>
              <a:rPr lang="de-AT" dirty="0" err="1" smtClean="0">
                <a:latin typeface="Helvetica Neue" charset="0"/>
              </a:rPr>
              <a:t>for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>
                <a:latin typeface="Helvetica Neue" charset="0"/>
              </a:rPr>
              <a:t>European </a:t>
            </a:r>
            <a:r>
              <a:rPr lang="de-AT" dirty="0" err="1" smtClean="0">
                <a:latin typeface="Helvetica Neue" charset="0"/>
              </a:rPr>
              <a:t>Patients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 bwMode="auto">
          <a:xfrm>
            <a:off x="0" y="3429000"/>
            <a:ext cx="9144000" cy="5431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epSOS overview, architecture and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7" name="Datumsplatzhalter 1"/>
          <p:cNvSpPr>
            <a:spLocks noGrp="1"/>
          </p:cNvSpPr>
          <p:nvPr>
            <p:ph type="dt" sz="quarter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 smtClean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324" y="3861048"/>
            <a:ext cx="836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Miroslav</a:t>
            </a:r>
            <a:r>
              <a:rPr lang="en-US" i="1" dirty="0" smtClean="0"/>
              <a:t> </a:t>
            </a:r>
            <a:r>
              <a:rPr lang="en-US" i="1" dirty="0" err="1" smtClean="0"/>
              <a:t>Koncar</a:t>
            </a:r>
            <a:r>
              <a:rPr lang="en-US" i="1" dirty="0" smtClean="0"/>
              <a:t> – Oracle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The </a:t>
            </a:r>
            <a:r>
              <a:rPr lang="de-AT" dirty="0" err="1" smtClean="0">
                <a:latin typeface="Helvetica Neue" charset="0"/>
              </a:rPr>
              <a:t>resulting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architecture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of</a:t>
            </a:r>
            <a:r>
              <a:rPr lang="de-AT" dirty="0" smtClean="0">
                <a:latin typeface="Helvetica Neue" charset="0"/>
              </a:rPr>
              <a:t> </a:t>
            </a:r>
            <a:r>
              <a:rPr lang="de-AT" dirty="0" err="1" smtClean="0">
                <a:latin typeface="Helvetica Neue" charset="0"/>
              </a:rPr>
              <a:t>epSOS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20</a:t>
            </a:fld>
            <a:endParaRPr lang="de-AT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2305"/>
            <a:ext cx="8888435" cy="495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iped Right Arrow 2"/>
          <p:cNvSpPr/>
          <p:nvPr/>
        </p:nvSpPr>
        <p:spPr>
          <a:xfrm rot="2666037">
            <a:off x="2099418" y="2465568"/>
            <a:ext cx="1656184" cy="1224136"/>
          </a:xfrm>
          <a:prstGeom prst="stripedRightArrow">
            <a:avLst/>
          </a:prstGeom>
          <a:effectLst>
            <a:glow rad="1905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7616915">
            <a:off x="5306886" y="2262460"/>
            <a:ext cx="1656184" cy="1224136"/>
          </a:xfrm>
          <a:prstGeom prst="stripedRightArrow">
            <a:avLst/>
          </a:prstGeom>
          <a:effectLst>
            <a:glow rad="190500">
              <a:schemeClr val="bg1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802408">
            <a:off x="-147846" y="3230343"/>
            <a:ext cx="9470712" cy="646331"/>
          </a:xfrm>
          <a:prstGeom prst="rect">
            <a:avLst/>
          </a:prstGeom>
          <a:noFill/>
          <a:ln w="101600" cap="rnd">
            <a:solidFill>
              <a:srgbClr val="D3031C"/>
            </a:solidFill>
            <a:prstDash val="lgDashDot"/>
            <a:round/>
          </a:ln>
          <a:effectLst>
            <a:glow rad="190500">
              <a:schemeClr val="bg1">
                <a:alpha val="7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D3031C"/>
                </a:solidFill>
                <a:effectLst>
                  <a:glow rad="190500">
                    <a:schemeClr val="bg1">
                      <a:alpha val="75000"/>
                    </a:schemeClr>
                  </a:glow>
                </a:effectLst>
              </a:rPr>
              <a:t>Licinio</a:t>
            </a:r>
            <a:r>
              <a:rPr lang="en-US" sz="3600" b="1" dirty="0" smtClean="0">
                <a:solidFill>
                  <a:srgbClr val="D3031C"/>
                </a:solidFill>
                <a:effectLst>
                  <a:glow rad="190500">
                    <a:schemeClr val="bg1">
                      <a:alpha val="75000"/>
                    </a:schemeClr>
                  </a:glow>
                </a:effectLst>
              </a:rPr>
              <a:t>, Konstantin and Marcelo cover this</a:t>
            </a:r>
            <a:endParaRPr lang="en-US" sz="3600" b="1" dirty="0">
              <a:solidFill>
                <a:srgbClr val="D3031C"/>
              </a:solidFill>
              <a:effectLst>
                <a:glow rad="1905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4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470025"/>
          </a:xfrm>
        </p:spPr>
        <p:txBody>
          <a:bodyPr/>
          <a:lstStyle/>
          <a:p>
            <a:r>
              <a:rPr lang="en-US" dirty="0" err="1"/>
              <a:t>epSOS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European </a:t>
            </a:r>
            <a:r>
              <a:rPr lang="en-US" dirty="0" err="1"/>
              <a:t>eHealth</a:t>
            </a:r>
            <a:r>
              <a:rPr lang="en-US" dirty="0"/>
              <a:t> Project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743762"/>
            <a:ext cx="8813596" cy="1909374"/>
          </a:xfrm>
        </p:spPr>
        <p:txBody>
          <a:bodyPr/>
          <a:lstStyle/>
          <a:p>
            <a:r>
              <a:rPr lang="en-US" sz="8000" dirty="0" smtClean="0"/>
              <a:t>ORGANISATION</a:t>
            </a:r>
            <a:endParaRPr lang="en-US" sz="8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916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Project </a:t>
            </a:r>
            <a:r>
              <a:rPr lang="de-AT" dirty="0" err="1">
                <a:latin typeface="Helvetica Neue" charset="0"/>
              </a:rPr>
              <a:t>S</a:t>
            </a:r>
            <a:r>
              <a:rPr lang="de-AT" dirty="0" err="1" smtClean="0">
                <a:latin typeface="Helvetica Neue" charset="0"/>
              </a:rPr>
              <a:t>tructure</a:t>
            </a:r>
            <a:endParaRPr lang="de-AT" dirty="0" smtClean="0">
              <a:latin typeface="Helvetica Neue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22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7573154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31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23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315532"/>
            <a:ext cx="6022815" cy="5542468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Project Organisation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169826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24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1633" y="1315532"/>
            <a:ext cx="6022815" cy="5542468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Project Organisation</a:t>
            </a:r>
          </a:p>
        </p:txBody>
      </p:sp>
      <p:cxnSp>
        <p:nvCxnSpPr>
          <p:cNvPr id="8" name="Curved Connector 7"/>
          <p:cNvCxnSpPr>
            <a:stCxn id="3" idx="0"/>
          </p:cNvCxnSpPr>
          <p:nvPr/>
        </p:nvCxnSpPr>
        <p:spPr>
          <a:xfrm rot="5400000" flipH="1" flipV="1">
            <a:off x="1745686" y="1538790"/>
            <a:ext cx="1008112" cy="2052228"/>
          </a:xfrm>
          <a:prstGeom prst="curvedConnector2">
            <a:avLst/>
          </a:pr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190662" y="4286604"/>
            <a:ext cx="4116288" cy="1501624"/>
          </a:xfrm>
          <a:custGeom>
            <a:avLst/>
            <a:gdLst>
              <a:gd name="connsiteX0" fmla="*/ 0 w 4116288"/>
              <a:gd name="connsiteY0" fmla="*/ 0 h 1501624"/>
              <a:gd name="connsiteX1" fmla="*/ 714397 w 4116288"/>
              <a:gd name="connsiteY1" fmla="*/ 1281446 h 1501624"/>
              <a:gd name="connsiteX2" fmla="*/ 1406115 w 4116288"/>
              <a:gd name="connsiteY2" fmla="*/ 1496910 h 1501624"/>
              <a:gd name="connsiteX3" fmla="*/ 2052474 w 4116288"/>
              <a:gd name="connsiteY3" fmla="*/ 1338147 h 1501624"/>
              <a:gd name="connsiteX4" fmla="*/ 4116288 w 4116288"/>
              <a:gd name="connsiteY4" fmla="*/ 408248 h 150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288" h="1501624">
                <a:moveTo>
                  <a:pt x="0" y="0"/>
                </a:moveTo>
                <a:cubicBezTo>
                  <a:pt x="240022" y="515980"/>
                  <a:pt x="480045" y="1031961"/>
                  <a:pt x="714397" y="1281446"/>
                </a:cubicBezTo>
                <a:cubicBezTo>
                  <a:pt x="948749" y="1530931"/>
                  <a:pt x="1183102" y="1487460"/>
                  <a:pt x="1406115" y="1496910"/>
                </a:cubicBezTo>
                <a:cubicBezTo>
                  <a:pt x="1629128" y="1506360"/>
                  <a:pt x="1600779" y="1519591"/>
                  <a:pt x="2052474" y="1338147"/>
                </a:cubicBezTo>
                <a:cubicBezTo>
                  <a:pt x="2504169" y="1156703"/>
                  <a:pt x="4116288" y="408248"/>
                  <a:pt x="4116288" y="408248"/>
                </a:cubicBezTo>
              </a:path>
            </a:pathLst>
          </a:cu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41135" y="2951276"/>
            <a:ext cx="4819346" cy="722956"/>
          </a:xfrm>
          <a:custGeom>
            <a:avLst/>
            <a:gdLst>
              <a:gd name="connsiteX0" fmla="*/ 0 w 4819346"/>
              <a:gd name="connsiteY0" fmla="*/ 722956 h 722956"/>
              <a:gd name="connsiteX1" fmla="*/ 2846249 w 4819346"/>
              <a:gd name="connsiteY1" fmla="*/ 19862 h 722956"/>
              <a:gd name="connsiteX2" fmla="*/ 4819346 w 4819346"/>
              <a:gd name="connsiteY2" fmla="*/ 178626 h 72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9346" h="722956">
                <a:moveTo>
                  <a:pt x="0" y="722956"/>
                </a:moveTo>
                <a:cubicBezTo>
                  <a:pt x="1021512" y="416770"/>
                  <a:pt x="2043025" y="110584"/>
                  <a:pt x="2846249" y="19862"/>
                </a:cubicBezTo>
                <a:cubicBezTo>
                  <a:pt x="3649473" y="-70860"/>
                  <a:pt x="4819346" y="178626"/>
                  <a:pt x="4819346" y="178626"/>
                </a:cubicBezTo>
              </a:path>
            </a:pathLst>
          </a:custGeom>
          <a:ln w="508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536" y="3068960"/>
            <a:ext cx="1656184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epSOS</a:t>
            </a:r>
          </a:p>
          <a:p>
            <a:pPr algn="ctr"/>
            <a:r>
              <a:rPr lang="en-US" dirty="0" smtClean="0"/>
              <a:t>Industry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0227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Industry</a:t>
            </a:r>
            <a:r>
              <a:rPr lang="de-AT" dirty="0" smtClean="0">
                <a:latin typeface="Helvetica Neue" charset="0"/>
              </a:rPr>
              <a:t> Team </a:t>
            </a:r>
            <a:r>
              <a:rPr lang="de-AT" dirty="0" err="1" smtClean="0">
                <a:latin typeface="Helvetica Neue" charset="0"/>
              </a:rPr>
              <a:t>cooperation</a:t>
            </a:r>
            <a:r>
              <a:rPr lang="de-AT" dirty="0" smtClean="0">
                <a:latin typeface="Helvetica Neue" charset="0"/>
              </a:rPr>
              <a:t> in epSOS (1/2)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25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153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The epSOS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Industry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Team (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coordinated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by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IHE Europe)</a:t>
            </a:r>
          </a:p>
          <a:p>
            <a:pPr marL="457200" indent="-457200" eaLnBrk="1" hangingPunct="1"/>
            <a:r>
              <a:rPr lang="nl-NL" sz="2400" dirty="0" err="1" smtClean="0">
                <a:latin typeface="Helvetica" charset="0"/>
              </a:rPr>
              <a:t>Approx</a:t>
            </a:r>
            <a:r>
              <a:rPr lang="nl-NL" sz="2400" dirty="0" smtClean="0">
                <a:latin typeface="Helvetica" charset="0"/>
              </a:rPr>
              <a:t>. 30 companies, </a:t>
            </a:r>
            <a:r>
              <a:rPr lang="nl-NL" sz="2400" dirty="0" err="1" smtClean="0">
                <a:latin typeface="Helvetica" charset="0"/>
              </a:rPr>
              <a:t>organized</a:t>
            </a:r>
            <a:r>
              <a:rPr lang="nl-NL" sz="2400" dirty="0" smtClean="0">
                <a:latin typeface="Helvetica" charset="0"/>
              </a:rPr>
              <a:t> in a consortium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Both </a:t>
            </a:r>
            <a:r>
              <a:rPr lang="nl-NL" sz="2200" dirty="0" err="1" smtClean="0">
                <a:latin typeface="Helvetica" charset="0"/>
              </a:rPr>
              <a:t>SME’s</a:t>
            </a:r>
            <a:r>
              <a:rPr lang="nl-NL" sz="2200" dirty="0" smtClean="0">
                <a:latin typeface="Helvetica" charset="0"/>
              </a:rPr>
              <a:t> as well as multinationals</a:t>
            </a:r>
          </a:p>
          <a:p>
            <a:pPr marL="457200" indent="-457200" eaLnBrk="1" hangingPunct="1"/>
            <a:r>
              <a:rPr lang="nl-NL" sz="2400" dirty="0" err="1" smtClean="0">
                <a:latin typeface="Helvetica" charset="0"/>
              </a:rPr>
              <a:t>Elected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Steering</a:t>
            </a:r>
            <a:r>
              <a:rPr lang="nl-NL" sz="2400" dirty="0" smtClean="0">
                <a:latin typeface="Helvetica" charset="0"/>
              </a:rPr>
              <a:t> Group of 7 </a:t>
            </a:r>
            <a:r>
              <a:rPr lang="nl-NL" sz="2400" dirty="0" err="1" smtClean="0">
                <a:latin typeface="Helvetica" charset="0"/>
              </a:rPr>
              <a:t>representatives</a:t>
            </a:r>
            <a:endParaRPr lang="nl-NL" sz="2400" dirty="0" smtClean="0">
              <a:latin typeface="Helvetica" charset="0"/>
            </a:endParaRP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Most </a:t>
            </a:r>
            <a:r>
              <a:rPr lang="nl-NL" sz="2200" dirty="0" err="1" smtClean="0">
                <a:latin typeface="Helvetica" charset="0"/>
              </a:rPr>
              <a:t>active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industry</a:t>
            </a:r>
            <a:r>
              <a:rPr lang="nl-NL" sz="2200" dirty="0" smtClean="0">
                <a:latin typeface="Helvetica" charset="0"/>
              </a:rPr>
              <a:t> team members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Companies </a:t>
            </a:r>
            <a:r>
              <a:rPr lang="nl-NL" sz="2400" dirty="0" err="1" smtClean="0">
                <a:latin typeface="Helvetica" charset="0"/>
              </a:rPr>
              <a:t>provide</a:t>
            </a:r>
            <a:r>
              <a:rPr lang="nl-NL" sz="2400" dirty="0" smtClean="0">
                <a:latin typeface="Helvetica" charset="0"/>
              </a:rPr>
              <a:t> pro </a:t>
            </a:r>
            <a:r>
              <a:rPr lang="nl-NL" sz="2400" dirty="0" err="1" smtClean="0">
                <a:latin typeface="Helvetica" charset="0"/>
              </a:rPr>
              <a:t>bono</a:t>
            </a:r>
            <a:r>
              <a:rPr lang="nl-NL" sz="2400" dirty="0" smtClean="0">
                <a:latin typeface="Helvetica" charset="0"/>
              </a:rPr>
              <a:t> effort in </a:t>
            </a:r>
            <a:r>
              <a:rPr lang="nl-NL" sz="2400" dirty="0" err="1" smtClean="0">
                <a:latin typeface="Helvetica" charset="0"/>
              </a:rPr>
              <a:t>work</a:t>
            </a:r>
            <a:r>
              <a:rPr lang="nl-NL" sz="2400" dirty="0" smtClean="0">
                <a:latin typeface="Helvetica" charset="0"/>
              </a:rPr>
              <a:t> packages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ROI: </a:t>
            </a:r>
            <a:r>
              <a:rPr lang="nl-NL" sz="2200" dirty="0" err="1" smtClean="0">
                <a:latin typeface="Helvetica" charset="0"/>
              </a:rPr>
              <a:t>knowledge</a:t>
            </a:r>
            <a:r>
              <a:rPr lang="nl-NL" sz="2200" dirty="0" smtClean="0">
                <a:latin typeface="Helvetica" charset="0"/>
              </a:rPr>
              <a:t>, </a:t>
            </a:r>
            <a:r>
              <a:rPr lang="nl-NL" sz="2200" dirty="0" err="1" smtClean="0">
                <a:latin typeface="Helvetica" charset="0"/>
              </a:rPr>
              <a:t>network</a:t>
            </a:r>
            <a:r>
              <a:rPr lang="nl-NL" sz="2200" dirty="0" smtClean="0">
                <a:latin typeface="Helvetica" charset="0"/>
              </a:rPr>
              <a:t>, business </a:t>
            </a:r>
            <a:r>
              <a:rPr lang="nl-NL" sz="2200" dirty="0" err="1" smtClean="0">
                <a:latin typeface="Helvetica" charset="0"/>
              </a:rPr>
              <a:t>opportunities</a:t>
            </a:r>
            <a:endParaRPr lang="nl-NL" sz="2200" dirty="0" smtClean="0">
              <a:latin typeface="Helvetica" charset="0"/>
            </a:endParaRPr>
          </a:p>
          <a:p>
            <a:pPr marL="457200" indent="-457200" eaLnBrk="1" hangingPunct="1"/>
            <a:r>
              <a:rPr lang="nl-NL" sz="2400" dirty="0" err="1" smtClean="0">
                <a:latin typeface="Helvetica" charset="0"/>
              </a:rPr>
              <a:t>Industry</a:t>
            </a:r>
            <a:r>
              <a:rPr lang="nl-NL" sz="2400" dirty="0" smtClean="0">
                <a:latin typeface="Helvetica" charset="0"/>
              </a:rPr>
              <a:t> Team </a:t>
            </a:r>
            <a:r>
              <a:rPr lang="nl-NL" sz="2400" dirty="0" err="1" smtClean="0">
                <a:latin typeface="Helvetica" charset="0"/>
              </a:rPr>
              <a:t>influences</a:t>
            </a:r>
            <a:r>
              <a:rPr lang="nl-NL" sz="2400" dirty="0" smtClean="0">
                <a:latin typeface="Helvetica" charset="0"/>
              </a:rPr>
              <a:t> at the </a:t>
            </a:r>
            <a:r>
              <a:rPr lang="nl-NL" sz="2400" dirty="0" err="1" smtClean="0">
                <a:latin typeface="Helvetica" charset="0"/>
              </a:rPr>
              <a:t>steering</a:t>
            </a:r>
            <a:r>
              <a:rPr lang="nl-NL" sz="2400" dirty="0" smtClean="0">
                <a:latin typeface="Helvetica" charset="0"/>
              </a:rPr>
              <a:t> level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Help drive European </a:t>
            </a:r>
            <a:r>
              <a:rPr lang="nl-NL" sz="2200" dirty="0" err="1" smtClean="0">
                <a:latin typeface="Helvetica" charset="0"/>
              </a:rPr>
              <a:t>eHealth</a:t>
            </a:r>
            <a:r>
              <a:rPr lang="nl-NL" sz="2200" dirty="0" smtClean="0">
                <a:latin typeface="Helvetica" charset="0"/>
              </a:rPr>
              <a:t> in the ‘right’ </a:t>
            </a:r>
            <a:r>
              <a:rPr lang="nl-NL" sz="2200" dirty="0" err="1" smtClean="0">
                <a:latin typeface="Helvetica" charset="0"/>
              </a:rPr>
              <a:t>direction</a:t>
            </a:r>
            <a:endParaRPr lang="nl-NL" sz="2200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1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Industry</a:t>
            </a:r>
            <a:r>
              <a:rPr lang="de-AT" dirty="0" smtClean="0">
                <a:latin typeface="Helvetica Neue" charset="0"/>
              </a:rPr>
              <a:t> Team </a:t>
            </a:r>
            <a:r>
              <a:rPr lang="de-AT" dirty="0" err="1" smtClean="0">
                <a:latin typeface="Helvetica Neue" charset="0"/>
              </a:rPr>
              <a:t>cooperation</a:t>
            </a:r>
            <a:r>
              <a:rPr lang="de-AT" dirty="0" smtClean="0">
                <a:latin typeface="Helvetica Neue" charset="0"/>
              </a:rPr>
              <a:t> in epSOS (2/2)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26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153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Reasons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for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having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an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</a:t>
            </a:r>
            <a:r>
              <a:rPr lang="nl-NL" sz="2400" b="1" dirty="0" err="1" smtClean="0">
                <a:solidFill>
                  <a:srgbClr val="D3031C"/>
                </a:solidFill>
                <a:latin typeface="Helvetica" charset="0"/>
              </a:rPr>
              <a:t>industry</a:t>
            </a:r>
            <a:r>
              <a:rPr lang="nl-NL" sz="2400" b="1" dirty="0" smtClean="0">
                <a:solidFill>
                  <a:srgbClr val="D3031C"/>
                </a:solidFill>
                <a:latin typeface="Helvetica" charset="0"/>
              </a:rPr>
              <a:t> team on board</a:t>
            </a:r>
          </a:p>
          <a:p>
            <a:pPr marL="457200" indent="-457200" eaLnBrk="1" hangingPunct="1"/>
            <a:r>
              <a:rPr lang="nl-NL" sz="2400" dirty="0" err="1" smtClean="0">
                <a:latin typeface="Helvetica" charset="0"/>
              </a:rPr>
              <a:t>Provide</a:t>
            </a:r>
            <a:r>
              <a:rPr lang="nl-NL" sz="2400" dirty="0" smtClean="0">
                <a:latin typeface="Helvetica" charset="0"/>
              </a:rPr>
              <a:t> market view (design </a:t>
            </a:r>
            <a:r>
              <a:rPr lang="nl-NL" sz="2400" dirty="0" err="1" smtClean="0">
                <a:latin typeface="Helvetica" charset="0"/>
              </a:rPr>
              <a:t>and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specification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phase</a:t>
            </a:r>
            <a:r>
              <a:rPr lang="nl-NL" sz="2400" dirty="0" smtClean="0">
                <a:latin typeface="Helvetica" charset="0"/>
              </a:rPr>
              <a:t>)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Re-</a:t>
            </a:r>
            <a:r>
              <a:rPr lang="nl-NL" sz="2200" dirty="0" err="1" smtClean="0">
                <a:latin typeface="Helvetica" charset="0"/>
              </a:rPr>
              <a:t>use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>
                <a:latin typeface="Helvetica" charset="0"/>
              </a:rPr>
              <a:t>best </a:t>
            </a:r>
            <a:r>
              <a:rPr lang="nl-NL" sz="2200" dirty="0" err="1" smtClean="0">
                <a:latin typeface="Helvetica" charset="0"/>
              </a:rPr>
              <a:t>practises</a:t>
            </a:r>
            <a:r>
              <a:rPr lang="nl-NL" sz="2200" dirty="0" smtClean="0">
                <a:latin typeface="Helvetica" charset="0"/>
              </a:rPr>
              <a:t>, </a:t>
            </a:r>
            <a:r>
              <a:rPr lang="nl-NL" sz="2200" dirty="0" err="1" smtClean="0">
                <a:latin typeface="Helvetica" charset="0"/>
              </a:rPr>
              <a:t>existing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standards</a:t>
            </a:r>
            <a:r>
              <a:rPr lang="nl-NL" sz="2200" dirty="0" smtClean="0">
                <a:latin typeface="Helvetica" charset="0"/>
              </a:rPr>
              <a:t>, </a:t>
            </a:r>
            <a:r>
              <a:rPr lang="nl-NL" sz="2200" dirty="0" err="1" smtClean="0">
                <a:latin typeface="Helvetica" charset="0"/>
              </a:rPr>
              <a:t>profiles</a:t>
            </a:r>
            <a:r>
              <a:rPr lang="nl-NL" sz="2200" dirty="0" smtClean="0">
                <a:latin typeface="Helvetica" charset="0"/>
              </a:rPr>
              <a:t> 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Access </a:t>
            </a:r>
            <a:r>
              <a:rPr lang="nl-NL" sz="2400" dirty="0" err="1" smtClean="0">
                <a:latin typeface="Helvetica" charset="0"/>
              </a:rPr>
              <a:t>to</a:t>
            </a:r>
            <a:r>
              <a:rPr lang="nl-NL" sz="2400" dirty="0" smtClean="0">
                <a:latin typeface="Helvetica" charset="0"/>
              </a:rPr>
              <a:t> off-the-</a:t>
            </a:r>
            <a:r>
              <a:rPr lang="nl-NL" sz="2400" dirty="0" err="1" smtClean="0">
                <a:latin typeface="Helvetica" charset="0"/>
              </a:rPr>
              <a:t>shelf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solutions</a:t>
            </a:r>
            <a:r>
              <a:rPr lang="nl-NL" sz="2400" dirty="0" smtClean="0">
                <a:latin typeface="Helvetica" charset="0"/>
              </a:rPr>
              <a:t> (</a:t>
            </a:r>
            <a:r>
              <a:rPr lang="nl-NL" sz="2400" dirty="0" err="1" smtClean="0">
                <a:latin typeface="Helvetica" charset="0"/>
              </a:rPr>
              <a:t>implementation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phase</a:t>
            </a:r>
            <a:r>
              <a:rPr lang="nl-NL" sz="2400" dirty="0" smtClean="0">
                <a:latin typeface="Helvetica" charset="0"/>
              </a:rPr>
              <a:t>)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Short time-</a:t>
            </a:r>
            <a:r>
              <a:rPr lang="nl-NL" sz="2200" dirty="0" err="1" smtClean="0">
                <a:latin typeface="Helvetica" charset="0"/>
              </a:rPr>
              <a:t>to</a:t>
            </a:r>
            <a:r>
              <a:rPr lang="nl-NL" sz="2200" dirty="0" smtClean="0">
                <a:latin typeface="Helvetica" charset="0"/>
              </a:rPr>
              <a:t>-market, </a:t>
            </a:r>
            <a:r>
              <a:rPr lang="nl-NL" sz="2200" dirty="0" err="1" smtClean="0">
                <a:latin typeface="Helvetica" charset="0"/>
              </a:rPr>
              <a:t>connect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to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existing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architectures</a:t>
            </a:r>
            <a:endParaRPr lang="nl-NL" sz="2200" dirty="0" smtClean="0">
              <a:latin typeface="Helvetica" charset="0"/>
            </a:endParaRP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Support </a:t>
            </a:r>
            <a:r>
              <a:rPr lang="nl-NL" sz="2400" dirty="0" err="1" smtClean="0">
                <a:latin typeface="Helvetica" charset="0"/>
              </a:rPr>
              <a:t>and</a:t>
            </a:r>
            <a:r>
              <a:rPr lang="nl-NL" sz="2400" dirty="0" smtClean="0">
                <a:latin typeface="Helvetica" charset="0"/>
              </a:rPr>
              <a:t> maintenance (</a:t>
            </a:r>
            <a:r>
              <a:rPr lang="nl-NL" sz="2400" dirty="0" err="1" smtClean="0">
                <a:latin typeface="Helvetica" charset="0"/>
              </a:rPr>
              <a:t>operational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phase</a:t>
            </a:r>
            <a:r>
              <a:rPr lang="nl-NL" sz="2400" dirty="0" smtClean="0">
                <a:latin typeface="Helvetica" charset="0"/>
              </a:rPr>
              <a:t>)</a:t>
            </a:r>
          </a:p>
          <a:p>
            <a:pPr marL="857250" lvl="1" indent="-457200" eaLnBrk="1" hangingPunct="1"/>
            <a:r>
              <a:rPr lang="nl-NL" sz="2200" dirty="0" err="1" smtClean="0">
                <a:latin typeface="Helvetica" charset="0"/>
              </a:rPr>
              <a:t>Latch</a:t>
            </a:r>
            <a:r>
              <a:rPr lang="nl-NL" sz="2200" dirty="0" smtClean="0">
                <a:latin typeface="Helvetica" charset="0"/>
              </a:rPr>
              <a:t> on </a:t>
            </a:r>
            <a:r>
              <a:rPr lang="nl-NL" sz="2200" dirty="0" err="1" smtClean="0">
                <a:latin typeface="Helvetica" charset="0"/>
              </a:rPr>
              <a:t>to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already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established</a:t>
            </a:r>
            <a:r>
              <a:rPr lang="nl-NL" sz="2200" dirty="0" smtClean="0">
                <a:latin typeface="Helvetica" charset="0"/>
              </a:rPr>
              <a:t> services</a:t>
            </a:r>
          </a:p>
          <a:p>
            <a:pPr marL="857250" lvl="1" indent="-457200" eaLnBrk="1" hangingPunct="1"/>
            <a:r>
              <a:rPr lang="nl-NL" sz="2200" dirty="0" smtClean="0">
                <a:latin typeface="Helvetica" charset="0"/>
              </a:rPr>
              <a:t>Have </a:t>
            </a:r>
            <a:r>
              <a:rPr lang="nl-NL" sz="2200" dirty="0" err="1" smtClean="0">
                <a:latin typeface="Helvetica" charset="0"/>
              </a:rPr>
              <a:t>experienced</a:t>
            </a:r>
            <a:r>
              <a:rPr lang="nl-NL" sz="2200" dirty="0" smtClean="0">
                <a:latin typeface="Helvetica" charset="0"/>
              </a:rPr>
              <a:t> consultancy on OSS</a:t>
            </a:r>
          </a:p>
        </p:txBody>
      </p:sp>
    </p:spTree>
    <p:extLst>
      <p:ext uri="{BB962C8B-B14F-4D97-AF65-F5344CB8AC3E}">
        <p14:creationId xmlns:p14="http://schemas.microsoft.com/office/powerpoint/2010/main" xmlns="" val="38475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(Some of) The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Industry was far more involved in early stages of the project...?</a:t>
            </a:r>
          </a:p>
          <a:p>
            <a:r>
              <a:rPr lang="hr-HR" dirty="0" smtClean="0"/>
              <a:t>Sustainability model – from project into market category?</a:t>
            </a:r>
          </a:p>
          <a:p>
            <a:r>
              <a:rPr lang="hr-HR" dirty="0" smtClean="0"/>
              <a:t>How sizable is the epSOS market, and should it be regulated more then open market competition</a:t>
            </a:r>
          </a:p>
          <a:p>
            <a:r>
              <a:rPr lang="hr-HR" dirty="0" smtClean="0"/>
              <a:t>Open source ≠ open standards </a:t>
            </a:r>
            <a:r>
              <a:rPr lang="hr-HR" dirty="0" smtClean="0"/>
              <a:t>≠</a:t>
            </a:r>
            <a:r>
              <a:rPr lang="hr-HR" dirty="0" smtClean="0"/>
              <a:t> free of charge</a:t>
            </a:r>
          </a:p>
          <a:p>
            <a:r>
              <a:rPr lang="hr-HR" dirty="0" smtClean="0"/>
              <a:t>80% of the work estimated to be done on national level – how realistic is it to expect that you don’t change the national infrastructure?</a:t>
            </a:r>
          </a:p>
          <a:p>
            <a:r>
              <a:rPr lang="hr-HR" dirty="0" smtClean="0"/>
              <a:t>Central governance body after the project will end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Points of Discussion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27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2214563" y="5416570"/>
            <a:ext cx="4714875" cy="941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dirty="0" smtClean="0">
                <a:latin typeface="Helvetica Neue" charset="0"/>
              </a:rPr>
              <a:t>Thanks for</a:t>
            </a:r>
            <a:r>
              <a:rPr dirty="0">
                <a:latin typeface="Helvetica Neue" charset="0"/>
              </a:rPr>
              <a:t/>
            </a:r>
            <a:br>
              <a:rPr dirty="0">
                <a:latin typeface="Helvetica Neue" charset="0"/>
              </a:rPr>
            </a:br>
            <a:r>
              <a:rPr dirty="0" smtClean="0">
                <a:latin typeface="Helvetica Neue" charset="0"/>
              </a:rPr>
              <a:t>your </a:t>
            </a:r>
            <a:r>
              <a:rPr lang="de-AT" dirty="0" smtClean="0">
                <a:latin typeface="Helvetica Neue" charset="0"/>
              </a:rPr>
              <a:t>attention</a:t>
            </a:r>
            <a:r>
              <a:rPr dirty="0" smtClean="0">
                <a:latin typeface="Helvetica Neue" charset="0"/>
              </a:rPr>
              <a:t>! </a:t>
            </a:r>
            <a:endParaRPr dirty="0">
              <a:latin typeface="Helvetica Neue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TextBox 1"/>
          <p:cNvSpPr txBox="1"/>
          <p:nvPr/>
        </p:nvSpPr>
        <p:spPr>
          <a:xfrm>
            <a:off x="2915816" y="2060848"/>
            <a:ext cx="40769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err="1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r>
              <a:rPr lang="nl-NL" sz="60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nl-NL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C53B-B7D7-40C7-AFC9-CD82CB186ECA}" type="slidenum">
              <a:rPr lang="de-AT" smtClean="0"/>
              <a:pPr>
                <a:defRPr/>
              </a:pPr>
              <a:t>28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470025"/>
          </a:xfrm>
        </p:spPr>
        <p:txBody>
          <a:bodyPr/>
          <a:lstStyle/>
          <a:p>
            <a:r>
              <a:rPr lang="en-US" dirty="0" err="1"/>
              <a:t>epSOS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European </a:t>
            </a:r>
            <a:r>
              <a:rPr lang="en-US" dirty="0" err="1"/>
              <a:t>eHealth</a:t>
            </a:r>
            <a:r>
              <a:rPr lang="en-US" dirty="0"/>
              <a:t> Project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743762"/>
            <a:ext cx="8813596" cy="1909374"/>
          </a:xfrm>
        </p:spPr>
        <p:txBody>
          <a:bodyPr/>
          <a:lstStyle/>
          <a:p>
            <a:r>
              <a:rPr lang="en-US" sz="8000" dirty="0" smtClean="0"/>
              <a:t>SPARE SLIDES</a:t>
            </a:r>
            <a:endParaRPr lang="en-US" sz="8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74159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Miroslav </a:t>
            </a:r>
            <a:r>
              <a:rPr lang="de-AT" dirty="0" err="1" smtClean="0">
                <a:latin typeface="Helvetica Neue" charset="0"/>
              </a:rPr>
              <a:t>Koncar</a:t>
            </a:r>
            <a:r>
              <a:rPr lang="de-AT" dirty="0" smtClean="0">
                <a:latin typeface="Helvetica Neue" charset="0"/>
              </a:rPr>
              <a:t> – Oracle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844824"/>
            <a:ext cx="8319268" cy="428133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rgbClr val="D3031C"/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Introduction</a:t>
            </a:r>
          </a:p>
          <a:p>
            <a:pPr eaLnBrk="1" hangingPunct="1"/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Business Development Director,</a:t>
            </a:r>
          </a:p>
          <a:p>
            <a:pPr eaLnBrk="1" hangingPunct="1">
              <a:buNone/>
            </a:pPr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	</a:t>
            </a:r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Healthcare and Education, Oracle</a:t>
            </a:r>
            <a:endParaRPr lang="en-US" sz="2200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eaLnBrk="1" hangingPunct="1"/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HL7 Croatia Chair</a:t>
            </a:r>
            <a:endParaRPr lang="en-US" sz="2400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eaLnBrk="1" hangingPunct="1"/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Honorary Assistant Professor, Medical Informatics</a:t>
            </a:r>
          </a:p>
          <a:p>
            <a:pPr eaLnBrk="1" hangingPunct="1"/>
            <a:r>
              <a:rPr lang="hr-HR" sz="24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Involved in epSOS as the member of industry team, representing Oracle</a:t>
            </a:r>
            <a:endParaRPr lang="en-US" sz="2200" dirty="0" smtClean="0">
              <a:effectLst>
                <a:glow rad="1270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</a:t>
            </a:fld>
            <a:endParaRPr lang="de-A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052736"/>
            <a:ext cx="2380208" cy="238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6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_Duo_266.jpg"/>
          <p:cNvPicPr>
            <a:picLocks noChangeAspect="1"/>
          </p:cNvPicPr>
          <p:nvPr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urpleGlob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53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241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5A4099"/>
                </a:solidFill>
                <a:latin typeface="Arial"/>
                <a:cs typeface="Arial"/>
              </a:rPr>
              <a:t>IHE and </a:t>
            </a:r>
            <a:r>
              <a:rPr lang="en-US" dirty="0" err="1" smtClean="0">
                <a:solidFill>
                  <a:srgbClr val="5A4099"/>
                </a:solidFill>
                <a:latin typeface="Arial"/>
                <a:cs typeface="Arial"/>
              </a:rPr>
              <a:t>epSOS</a:t>
            </a:r>
            <a:endParaRPr lang="en-US" dirty="0">
              <a:solidFill>
                <a:srgbClr val="5A4099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0895"/>
            <a:ext cx="6400800" cy="1053231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utual beneficial influencing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 descr="ihe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2485" y="1609258"/>
            <a:ext cx="4429454" cy="120828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May 14, 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epSOS overview, organization and architecture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07176-4D28-144C-AB30-ACED7F44A3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2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Goals of IHE involvement in epSOS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153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Involvement of IHE at European eHealth developments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Having IHE methodology adopted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both Industry and European eHealth organisations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Organize involvement/influence of industry in epSOS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Coordination of the Industry Team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Adoption of specific IHE profiles European eHealth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Having epSOS work incorporated in IHE-</a:t>
            </a:r>
            <a:r>
              <a:rPr lang="nl-NL" sz="2400" dirty="0" err="1" smtClean="0">
                <a:latin typeface="Helvetica" charset="0"/>
              </a:rPr>
              <a:t>profiles</a:t>
            </a:r>
            <a:endParaRPr lang="nl-NL" sz="2400" dirty="0" smtClean="0">
              <a:latin typeface="Helvetica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31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9" name="Picture 8" descr="shout-megaphone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4123854"/>
            <a:ext cx="4114938" cy="2734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4509120"/>
            <a:ext cx="4419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449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Influence of IHE in epSOS (1)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7106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IHE and industry: </a:t>
            </a:r>
            <a:r>
              <a:rPr lang="nl-NL" sz="2400" dirty="0" err="1" smtClean="0">
                <a:latin typeface="Helvetica" charset="0"/>
              </a:rPr>
              <a:t>influence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epSOS</a:t>
            </a:r>
            <a:r>
              <a:rPr lang="nl-NL" sz="2400" dirty="0" smtClean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technical</a:t>
            </a:r>
            <a:r>
              <a:rPr lang="nl-NL" sz="2400" dirty="0" smtClean="0">
                <a:latin typeface="Helvetica" charset="0"/>
              </a:rPr>
              <a:t> design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“Both feet on the ground”: practical</a:t>
            </a:r>
            <a:r>
              <a:rPr lang="nl-NL" sz="2400" dirty="0">
                <a:latin typeface="Helvetica" charset="0"/>
              </a:rPr>
              <a:t> </a:t>
            </a:r>
            <a:r>
              <a:rPr lang="nl-NL" sz="2400" dirty="0" err="1" smtClean="0">
                <a:latin typeface="Helvetica" charset="0"/>
              </a:rPr>
              <a:t>solutions</a:t>
            </a:r>
            <a:endParaRPr lang="nl-NL" sz="2400" dirty="0" smtClean="0">
              <a:latin typeface="Helvetica" charset="0"/>
            </a:endParaRPr>
          </a:p>
          <a:p>
            <a:pPr marL="857250" lvl="1" indent="-457200" eaLnBrk="1" hangingPunct="1"/>
            <a:r>
              <a:rPr lang="nl-NL" sz="2000" dirty="0" err="1" smtClean="0">
                <a:latin typeface="Helvetica" charset="0"/>
              </a:rPr>
              <a:t>Many</a:t>
            </a:r>
            <a:r>
              <a:rPr lang="nl-NL" sz="2000" dirty="0" smtClean="0">
                <a:latin typeface="Helvetica" charset="0"/>
              </a:rPr>
              <a:t> products and projects are IHE based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Report real-life </a:t>
            </a:r>
            <a:r>
              <a:rPr lang="nl-NL" sz="2000" dirty="0" err="1" smtClean="0">
                <a:latin typeface="Helvetica" charset="0"/>
              </a:rPr>
              <a:t>implementations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with</a:t>
            </a:r>
            <a:r>
              <a:rPr lang="nl-NL" sz="2000" dirty="0" smtClean="0">
                <a:latin typeface="Helvetica" charset="0"/>
              </a:rPr>
              <a:t> IHE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IHE profiles have been chosen in favor of OMG standards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IHE XCA instead of OMG RLUS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IHE XCPD instead of OMG EIS 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Incorporate epSOS work in IHE </a:t>
            </a:r>
            <a:r>
              <a:rPr lang="nl-NL" sz="2400" dirty="0" err="1" smtClean="0">
                <a:latin typeface="Helvetica" charset="0"/>
              </a:rPr>
              <a:t>and</a:t>
            </a:r>
            <a:r>
              <a:rPr lang="nl-NL" sz="2400" dirty="0" smtClean="0">
                <a:latin typeface="Helvetica" charset="0"/>
              </a:rPr>
              <a:t> HL7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IHE: extensions on e.g. PCC and XCA profiles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32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8" name="Picture 7" descr="shout-megaphone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4123854"/>
            <a:ext cx="4114938" cy="273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4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Influence of IHE in epSOS (2)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C9A4BE90-EC4D-481A-B453-4580E9047A54}" type="slidenum">
              <a:rPr lang="de-AT" smtClean="0"/>
              <a:pPr>
                <a:defRPr/>
              </a:pPr>
              <a:t>33</a:t>
            </a:fld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pic>
        <p:nvPicPr>
          <p:cNvPr id="8" name="Picture 7" descr="shout-megaphone.png"/>
          <p:cNvPicPr>
            <a:picLocks noChangeAspect="1"/>
          </p:cNvPicPr>
          <p:nvPr/>
        </p:nvPicPr>
        <p:blipFill>
          <a:blip r:embed="rId2" cstate="print">
            <a:alphaModFix amt="30000"/>
          </a:blip>
          <a:stretch>
            <a:fillRect/>
          </a:stretch>
        </p:blipFill>
        <p:spPr>
          <a:xfrm>
            <a:off x="0" y="4123854"/>
            <a:ext cx="4114938" cy="2734146"/>
          </a:xfrm>
          <a:prstGeom prst="rect">
            <a:avLst/>
          </a:prstGeom>
        </p:spPr>
      </p:pic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15312" cy="462598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IHE Europe builds the test tools for epSOS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Eric </a:t>
            </a:r>
            <a:r>
              <a:rPr lang="nl-NL" sz="2000" dirty="0" err="1" smtClean="0">
                <a:latin typeface="Helvetica" charset="0"/>
              </a:rPr>
              <a:t>Poiseau</a:t>
            </a:r>
            <a:r>
              <a:rPr lang="nl-NL" sz="2000" dirty="0" smtClean="0">
                <a:latin typeface="Helvetica" charset="0"/>
              </a:rPr>
              <a:t>, </a:t>
            </a:r>
            <a:r>
              <a:rPr lang="nl-NL" sz="2000" dirty="0" err="1" smtClean="0">
                <a:latin typeface="Helvetica" charset="0"/>
              </a:rPr>
              <a:t>Karima</a:t>
            </a:r>
            <a:r>
              <a:rPr lang="nl-NL" sz="2000" dirty="0" smtClean="0">
                <a:latin typeface="Helvetica" charset="0"/>
              </a:rPr>
              <a:t> Bourquard + team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IHE Connectathon tools, </a:t>
            </a:r>
            <a:r>
              <a:rPr lang="nl-NL" sz="2000" dirty="0" err="1" smtClean="0">
                <a:latin typeface="Helvetica" charset="0"/>
              </a:rPr>
              <a:t>adapted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to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epSOS</a:t>
            </a:r>
            <a:r>
              <a:rPr lang="nl-NL" sz="2000" dirty="0" smtClean="0">
                <a:latin typeface="Helvetica" charset="0"/>
              </a:rPr>
              <a:t> where necessary</a:t>
            </a:r>
          </a:p>
          <a:p>
            <a:pPr marL="457200" indent="-457200" eaLnBrk="1" hangingPunct="1"/>
            <a:r>
              <a:rPr lang="nl-NL" sz="2400" dirty="0" smtClean="0">
                <a:latin typeface="Helvetica" charset="0"/>
              </a:rPr>
              <a:t>IHE Europe helps organizing the Projectathon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Projectathon = Project Connectathon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Bratislava (Slovakia), November 23-28, 2010</a:t>
            </a: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Pisa (Italy), April 11-15, 2011 </a:t>
            </a:r>
            <a:r>
              <a:rPr lang="nl-NL" sz="2000" dirty="0" err="1" smtClean="0">
                <a:latin typeface="Helvetica" charset="0"/>
              </a:rPr>
              <a:t>alongside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Connectathon</a:t>
            </a:r>
            <a:endParaRPr lang="nl-NL" sz="2000" dirty="0" smtClean="0">
              <a:latin typeface="Helvetica" charset="0"/>
            </a:endParaRPr>
          </a:p>
          <a:p>
            <a:pPr marL="857250" lvl="1" indent="-457200" eaLnBrk="1" hangingPunct="1"/>
            <a:r>
              <a:rPr lang="nl-NL" sz="2000" dirty="0" smtClean="0">
                <a:latin typeface="Helvetica" charset="0"/>
              </a:rPr>
              <a:t>Bern (Switzerland), May 21-25, 2012 </a:t>
            </a:r>
            <a:r>
              <a:rPr lang="nl-NL" sz="2000" dirty="0" err="1" smtClean="0">
                <a:latin typeface="Helvetica" charset="0"/>
              </a:rPr>
              <a:t>alongside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Connectathon</a:t>
            </a:r>
            <a:endParaRPr lang="nl-NL" sz="2000" dirty="0" smtClean="0">
              <a:latin typeface="Helvetica" charset="0"/>
            </a:endParaRPr>
          </a:p>
          <a:p>
            <a:pPr marL="857250" lvl="1" indent="-457200" eaLnBrk="1" hangingPunct="1"/>
            <a:r>
              <a:rPr lang="nl-NL" sz="2000" dirty="0">
                <a:latin typeface="Helvetica" charset="0"/>
              </a:rPr>
              <a:t>Istanbul </a:t>
            </a:r>
            <a:r>
              <a:rPr lang="nl-NL" sz="2000" dirty="0" smtClean="0">
                <a:latin typeface="Helvetica" charset="0"/>
              </a:rPr>
              <a:t>(Turkey), April </a:t>
            </a:r>
            <a:r>
              <a:rPr lang="nl-NL" sz="2000" dirty="0">
                <a:latin typeface="Helvetica" charset="0"/>
              </a:rPr>
              <a:t>15-</a:t>
            </a:r>
            <a:r>
              <a:rPr lang="nl-NL" sz="2000" dirty="0" smtClean="0">
                <a:latin typeface="Helvetica" charset="0"/>
              </a:rPr>
              <a:t>19, 2013 </a:t>
            </a:r>
            <a:r>
              <a:rPr lang="nl-NL" sz="2000" dirty="0" err="1" smtClean="0">
                <a:latin typeface="Helvetica" charset="0"/>
              </a:rPr>
              <a:t>alongside</a:t>
            </a:r>
            <a:r>
              <a:rPr lang="nl-NL" sz="2000" dirty="0" smtClean="0">
                <a:latin typeface="Helvetica" charset="0"/>
              </a:rPr>
              <a:t> </a:t>
            </a:r>
            <a:r>
              <a:rPr lang="nl-NL" sz="2000" dirty="0" err="1" smtClean="0">
                <a:latin typeface="Helvetica" charset="0"/>
              </a:rPr>
              <a:t>Connectathon</a:t>
            </a:r>
            <a:endParaRPr lang="nl-NL" sz="2000" dirty="0" smtClean="0">
              <a:latin typeface="Helvetica" charset="0"/>
            </a:endParaRPr>
          </a:p>
          <a:p>
            <a:pPr marL="457200" indent="-457200" eaLnBrk="1" hangingPunct="1"/>
            <a:r>
              <a:rPr lang="nl-NL" sz="2200" dirty="0" smtClean="0">
                <a:latin typeface="Helvetica" charset="0"/>
              </a:rPr>
              <a:t>Pre-pilot </a:t>
            </a:r>
            <a:r>
              <a:rPr lang="nl-NL" sz="2200" dirty="0" err="1" smtClean="0">
                <a:latin typeface="Helvetica" charset="0"/>
              </a:rPr>
              <a:t>testing</a:t>
            </a:r>
            <a:r>
              <a:rPr lang="nl-NL" sz="2200" dirty="0" smtClean="0">
                <a:latin typeface="Helvetica" charset="0"/>
              </a:rPr>
              <a:t> </a:t>
            </a:r>
            <a:r>
              <a:rPr lang="nl-NL" sz="2200" dirty="0" err="1" smtClean="0">
                <a:latin typeface="Helvetica" charset="0"/>
              </a:rPr>
              <a:t>slots</a:t>
            </a:r>
            <a:endParaRPr lang="nl-NL" sz="2200" dirty="0" smtClean="0">
              <a:latin typeface="Helvetica" charset="0"/>
            </a:endParaRPr>
          </a:p>
          <a:p>
            <a:pPr marL="857250" lvl="1" indent="-457200" eaLnBrk="1" hangingPunct="1"/>
            <a:r>
              <a:rPr lang="nl-NL" dirty="0" err="1" smtClean="0">
                <a:latin typeface="Helvetica" charset="0"/>
              </a:rPr>
              <a:t>On-line</a:t>
            </a:r>
            <a:r>
              <a:rPr lang="nl-NL" dirty="0" smtClean="0">
                <a:latin typeface="Helvetica" charset="0"/>
              </a:rPr>
              <a:t> </a:t>
            </a:r>
            <a:r>
              <a:rPr lang="nl-NL" dirty="0" err="1" smtClean="0">
                <a:latin typeface="Helvetica" charset="0"/>
              </a:rPr>
              <a:t>Projectathons</a:t>
            </a:r>
            <a:r>
              <a:rPr lang="nl-NL" dirty="0" smtClean="0">
                <a:latin typeface="Helvetica" charset="0"/>
              </a:rPr>
              <a:t>, </a:t>
            </a:r>
            <a:r>
              <a:rPr lang="nl-NL" dirty="0" err="1" smtClean="0">
                <a:latin typeface="Helvetica" charset="0"/>
              </a:rPr>
              <a:t>to</a:t>
            </a:r>
            <a:r>
              <a:rPr lang="nl-NL" dirty="0" smtClean="0">
                <a:latin typeface="Helvetica" charset="0"/>
              </a:rPr>
              <a:t> speed up </a:t>
            </a:r>
            <a:r>
              <a:rPr lang="nl-NL" dirty="0" err="1" smtClean="0">
                <a:latin typeface="Helvetica" charset="0"/>
              </a:rPr>
              <a:t>embarking</a:t>
            </a:r>
            <a:r>
              <a:rPr lang="nl-NL" dirty="0" smtClean="0">
                <a:latin typeface="Helvetica" charset="0"/>
              </a:rPr>
              <a:t> </a:t>
            </a:r>
            <a:r>
              <a:rPr lang="nl-NL" dirty="0" err="1" smtClean="0">
                <a:latin typeface="Helvetica" charset="0"/>
              </a:rPr>
              <a:t>process</a:t>
            </a:r>
            <a:endParaRPr lang="nl-NL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68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Helvetica Neue" charset="0"/>
              </a:rPr>
              <a:t>epSOS profiles versus IHE profiles (1)</a:t>
            </a:r>
            <a:endParaRPr lang="nl-NL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57188" y="1524001"/>
          <a:ext cx="853529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48"/>
                <a:gridCol w="3024336"/>
                <a:gridCol w="1080120"/>
                <a:gridCol w="792088"/>
              </a:tblGrid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</a:t>
                      </a:r>
                      <a:endParaRPr lang="en-US" dirty="0"/>
                    </a:p>
                  </a:txBody>
                  <a:tcPr/>
                </a:tc>
              </a:tr>
              <a:tr h="315103">
                <a:tc>
                  <a:txBody>
                    <a:bodyPr/>
                    <a:lstStyle/>
                    <a:p>
                      <a:r>
                        <a:rPr lang="en-US" dirty="0" smtClean="0"/>
                        <a:t>Establish mutual 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Circle of 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ITI-19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Get Resource URL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Circle of Trust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Maintain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Consistent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Get Resource URL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Loc/</a:t>
                      </a:r>
                      <a:r>
                        <a:rPr lang="en-US" dirty="0" err="1" smtClean="0"/>
                        <a:t>Retrv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Shared Object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Format Audit Trail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Audit Trail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ATNA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Identity Assertion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HCP Identity Assertion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XUA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Query Medical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 Data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XCA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Retrieve Medical</a:t>
                      </a:r>
                      <a:r>
                        <a:rPr lang="en-US" baseline="0" dirty="0" smtClean="0"/>
                        <a:t>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Data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XCA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Notify Medical</a:t>
                      </a:r>
                      <a:r>
                        <a:rPr lang="en-US" baseline="0" dirty="0" smtClean="0"/>
                        <a:t> Data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Data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XDR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Attest Authenticity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Attest Authenticity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DSIG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3680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Helvetica Neue" charset="0"/>
              </a:rPr>
              <a:t>epSOS profiles versus IHE profiles (2)</a:t>
            </a:r>
            <a:endParaRPr lang="nl-NL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357188" y="1524001"/>
          <a:ext cx="853529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748"/>
                <a:gridCol w="3024336"/>
                <a:gridCol w="1080120"/>
                <a:gridCol w="792088"/>
              </a:tblGrid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epSOS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Adapt</a:t>
                      </a:r>
                      <a:endParaRPr lang="en-US" dirty="0"/>
                    </a:p>
                  </a:txBody>
                  <a:tcPr/>
                </a:tc>
              </a:tr>
              <a:tr h="315103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ID discovery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 and Location Handshake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XCPD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 Data Location Query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 and Location Handshake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XCPD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Authorization Assertion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Authorization Assertion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BPPC 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Request Authorization</a:t>
                      </a:r>
                      <a:r>
                        <a:rPr lang="en-US" baseline="0" dirty="0" smtClean="0"/>
                        <a:t> Assertion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Authorization Handshake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BPPC 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CRL Retrieval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PKI Operational Protocols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Certificate Status 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PKI Operational Protocols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CDA Prescription</a:t>
                      </a:r>
                      <a:r>
                        <a:rPr lang="en-US" baseline="0" dirty="0" smtClean="0"/>
                        <a:t>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PCC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CDA Dispensation Document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PCC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CDA Patient 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PCC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Terminology</a:t>
                      </a:r>
                      <a:r>
                        <a:rPr lang="en-US" baseline="0" dirty="0" smtClean="0"/>
                        <a:t> Access 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52153">
                <a:tc>
                  <a:txBody>
                    <a:bodyPr/>
                    <a:lstStyle/>
                    <a:p>
                      <a:r>
                        <a:rPr lang="en-US" dirty="0" smtClean="0"/>
                        <a:t>PDF Original Documents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dirty="0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xmlns="" val="21123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893961"/>
          </a:xfrm>
        </p:spPr>
        <p:txBody>
          <a:bodyPr/>
          <a:lstStyle/>
          <a:p>
            <a:r>
              <a:rPr lang="en-US" dirty="0"/>
              <a:t>The epSOS overarching goal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060848"/>
            <a:ext cx="8813596" cy="1909374"/>
          </a:xfrm>
        </p:spPr>
        <p:txBody>
          <a:bodyPr/>
          <a:lstStyle/>
          <a:p>
            <a:r>
              <a:rPr lang="en-US" b="0" dirty="0" err="1"/>
              <a:t>epSOS</a:t>
            </a:r>
            <a:r>
              <a:rPr lang="en-US" b="0" dirty="0"/>
              <a:t> aims to design, build and evaluate </a:t>
            </a:r>
          </a:p>
          <a:p>
            <a:r>
              <a:rPr lang="en-US" b="0" dirty="0"/>
              <a:t>a service infrastructure that demonstrates</a:t>
            </a:r>
          </a:p>
          <a:p>
            <a:r>
              <a:rPr lang="en-US" dirty="0" smtClean="0"/>
              <a:t>secure </a:t>
            </a:r>
            <a:r>
              <a:rPr lang="en-US" b="0" dirty="0" smtClean="0"/>
              <a:t>cross</a:t>
            </a:r>
            <a:r>
              <a:rPr lang="en-US" b="0" dirty="0"/>
              <a:t>-border interoperability</a:t>
            </a:r>
          </a:p>
          <a:p>
            <a:r>
              <a:rPr lang="en-US" b="0" dirty="0"/>
              <a:t>between electronic health record systems in Europe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527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epSOS</a:t>
            </a:r>
            <a:r>
              <a:rPr lang="en-US" dirty="0" smtClean="0"/>
              <a:t> security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628800"/>
            <a:ext cx="8679338" cy="4497363"/>
          </a:xfrm>
        </p:spPr>
        <p:txBody>
          <a:bodyPr/>
          <a:lstStyle/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Different security levels: no obstacle for EU data exchange</a:t>
            </a: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Art</a:t>
            </a:r>
            <a:r>
              <a:rPr lang="en-US" sz="22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.1 §2 Data Protection </a:t>
            </a:r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Directive</a:t>
            </a: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To pursue: realistic acceptable security level</a:t>
            </a: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to be gradually enhanced</a:t>
            </a:r>
          </a:p>
          <a:p>
            <a:r>
              <a:rPr lang="en-US" sz="2400" dirty="0" err="1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epSOS</a:t>
            </a:r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 security policy, part of the Framework Agreement</a:t>
            </a: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allows for basic cross-border services</a:t>
            </a:r>
            <a:endParaRPr lang="en-US" sz="22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en-US" sz="24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Mutually accepted appropriate security and privacy policies</a:t>
            </a: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protection </a:t>
            </a:r>
            <a:r>
              <a:rPr lang="en-US" sz="22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of personal </a:t>
            </a:r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data</a:t>
            </a:r>
            <a:endParaRPr lang="en-US" sz="22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integrity </a:t>
            </a:r>
            <a:r>
              <a:rPr lang="en-US" sz="22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and authorship of </a:t>
            </a:r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documents</a:t>
            </a:r>
            <a:endParaRPr lang="en-US" sz="2200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  <a:p>
            <a:pPr lvl="1"/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access </a:t>
            </a:r>
            <a:r>
              <a:rPr lang="en-US" sz="22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control and role mandate </a:t>
            </a:r>
            <a:r>
              <a:rPr lang="en-US" sz="2200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management</a:t>
            </a:r>
          </a:p>
          <a:p>
            <a:pPr lvl="1"/>
            <a:r>
              <a:rPr lang="en-US" sz="2200" b="1" dirty="0" smtClean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patient consent mechanism</a:t>
            </a:r>
            <a:endParaRPr lang="en-US" sz="2200" b="1" dirty="0">
              <a:effectLst>
                <a:glow rad="1397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13685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</a:t>
            </a:r>
            <a:r>
              <a:rPr lang="en-US" dirty="0" err="1" smtClean="0"/>
              <a:t>epSOS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078" y="1988840"/>
            <a:ext cx="8215370" cy="3768733"/>
          </a:xfrm>
        </p:spPr>
        <p:txBody>
          <a:bodyPr/>
          <a:lstStyle/>
          <a:p>
            <a:r>
              <a:rPr lang="en-US" sz="2400" dirty="0"/>
              <a:t>Two reference implementations of NCP</a:t>
            </a:r>
          </a:p>
          <a:p>
            <a:pPr lvl="1"/>
            <a:r>
              <a:rPr lang="en-US" sz="2200" dirty="0"/>
              <a:t>NCP-in-a-Box: collection of software components</a:t>
            </a:r>
          </a:p>
          <a:p>
            <a:pPr lvl="1"/>
            <a:r>
              <a:rPr lang="en-US" sz="2200" dirty="0" err="1"/>
              <a:t>OpenNCP</a:t>
            </a:r>
            <a:r>
              <a:rPr lang="en-US" sz="2200" dirty="0"/>
              <a:t>: open source NCP implementation</a:t>
            </a:r>
          </a:p>
          <a:p>
            <a:r>
              <a:rPr lang="en-US" sz="2400" dirty="0"/>
              <a:t>Currently piloting</a:t>
            </a:r>
          </a:p>
          <a:p>
            <a:pPr lvl="1"/>
            <a:r>
              <a:rPr lang="en-US" sz="2200" b="1" dirty="0"/>
              <a:t>Patient Summary:</a:t>
            </a:r>
            <a:r>
              <a:rPr lang="en-US" sz="2200" dirty="0"/>
              <a:t> Austria, Estonia, France, Hungary, Italy, Luxembourg, Malta, Portugal, Slovenia, Spain, Switzerland</a:t>
            </a:r>
          </a:p>
          <a:p>
            <a:pPr lvl="1"/>
            <a:r>
              <a:rPr lang="en-US" sz="2200" b="1" dirty="0" err="1"/>
              <a:t>ePrescription</a:t>
            </a:r>
            <a:r>
              <a:rPr lang="en-US" sz="2200" b="1" dirty="0"/>
              <a:t>:</a:t>
            </a:r>
            <a:r>
              <a:rPr lang="en-US" sz="2200" dirty="0"/>
              <a:t> Croatia, Denmark, Hungary, Finland, Greece, Italy, Spain, Sweden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good,…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360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</a:t>
            </a:r>
            <a:r>
              <a:rPr lang="en-US" dirty="0" err="1" smtClean="0"/>
              <a:t>epSOS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9078" y="1988840"/>
            <a:ext cx="8215370" cy="3768733"/>
          </a:xfrm>
        </p:spPr>
        <p:txBody>
          <a:bodyPr/>
          <a:lstStyle/>
          <a:p>
            <a:r>
              <a:rPr lang="en-US" sz="2400" dirty="0" smtClean="0"/>
              <a:t>Use cases from </a:t>
            </a:r>
            <a:r>
              <a:rPr lang="en-US" sz="2400" dirty="0" err="1" smtClean="0"/>
              <a:t>epSOS</a:t>
            </a:r>
            <a:r>
              <a:rPr lang="en-US" sz="2400" dirty="0" smtClean="0"/>
              <a:t> phase 2 not implemented</a:t>
            </a:r>
            <a:endParaRPr lang="en-US" dirty="0" smtClean="0"/>
          </a:p>
          <a:p>
            <a:pPr lvl="1"/>
            <a:r>
              <a:rPr lang="en-US" sz="2200" dirty="0" smtClean="0"/>
              <a:t>Healthcare encounter report, medication related overview, patient access use case, emergency access</a:t>
            </a:r>
          </a:p>
          <a:p>
            <a:r>
              <a:rPr lang="en-US" sz="2400" dirty="0" smtClean="0"/>
              <a:t>Very low number of actual encounters</a:t>
            </a:r>
          </a:p>
          <a:p>
            <a:pPr lvl="1"/>
            <a:r>
              <a:rPr lang="en-US" sz="2200" dirty="0" smtClean="0"/>
              <a:t>Mitigation: virtual encounters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…the bad and the ugly.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39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6965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470025"/>
          </a:xfrm>
        </p:spPr>
        <p:txBody>
          <a:bodyPr/>
          <a:lstStyle/>
          <a:p>
            <a:r>
              <a:rPr lang="en-US" dirty="0" err="1"/>
              <a:t>epSOS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European </a:t>
            </a:r>
            <a:r>
              <a:rPr lang="en-US" dirty="0" err="1"/>
              <a:t>eHealth</a:t>
            </a:r>
            <a:r>
              <a:rPr lang="en-US" dirty="0"/>
              <a:t> Project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743762"/>
            <a:ext cx="8813596" cy="1909374"/>
          </a:xfrm>
        </p:spPr>
        <p:txBody>
          <a:bodyPr/>
          <a:lstStyle/>
          <a:p>
            <a:r>
              <a:rPr lang="en-US" sz="8000" dirty="0" smtClean="0"/>
              <a:t>OVERVIEW</a:t>
            </a:r>
            <a:endParaRPr lang="en-US" sz="8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4036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à coins arrondis 88"/>
          <p:cNvSpPr/>
          <p:nvPr/>
        </p:nvSpPr>
        <p:spPr>
          <a:xfrm>
            <a:off x="5651500" y="2708275"/>
            <a:ext cx="2808288" cy="1081088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8" name="Rectangle à coins arrondis 87"/>
          <p:cNvSpPr/>
          <p:nvPr/>
        </p:nvSpPr>
        <p:spPr>
          <a:xfrm>
            <a:off x="5651500" y="1341438"/>
            <a:ext cx="2808288" cy="1150937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260350"/>
            <a:ext cx="6624638" cy="504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epSOS overview, organization and architecture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5365" name="Image 6" descr="Carte_europe_vierg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5" r="29820" b="9724"/>
          <a:stretch>
            <a:fillRect/>
          </a:stretch>
        </p:blipFill>
        <p:spPr bwMode="auto">
          <a:xfrm>
            <a:off x="334963" y="908050"/>
            <a:ext cx="50784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à coins arrondis 11"/>
          <p:cNvSpPr/>
          <p:nvPr/>
        </p:nvSpPr>
        <p:spPr>
          <a:xfrm>
            <a:off x="2089150" y="4230688"/>
            <a:ext cx="73025" cy="71437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589213" y="4292600"/>
            <a:ext cx="63500" cy="635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328863" y="4392613"/>
            <a:ext cx="63500" cy="635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400425" y="4437063"/>
            <a:ext cx="63500" cy="635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6227763" y="3509963"/>
            <a:ext cx="63500" cy="63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2" name="Groupe 33"/>
          <p:cNvGrpSpPr>
            <a:grpSpLocks/>
          </p:cNvGrpSpPr>
          <p:nvPr/>
        </p:nvGrpSpPr>
        <p:grpSpPr bwMode="auto">
          <a:xfrm>
            <a:off x="1711325" y="5554663"/>
            <a:ext cx="158750" cy="128587"/>
            <a:chOff x="7063020" y="4013448"/>
            <a:chExt cx="158646" cy="128317"/>
          </a:xfrm>
        </p:grpSpPr>
        <p:sp>
          <p:nvSpPr>
            <p:cNvPr id="23" name="Rectangle à coins arrondis 22"/>
            <p:cNvSpPr/>
            <p:nvPr/>
          </p:nvSpPr>
          <p:spPr>
            <a:xfrm>
              <a:off x="7150276" y="4070478"/>
              <a:ext cx="71390" cy="71287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1F82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7101095" y="4013448"/>
              <a:ext cx="71391" cy="71287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1F82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7063020" y="4070478"/>
              <a:ext cx="71391" cy="71287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rgbClr val="1F82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" name="Rectangle à coins arrondis 25"/>
          <p:cNvSpPr/>
          <p:nvPr/>
        </p:nvSpPr>
        <p:spPr>
          <a:xfrm>
            <a:off x="6227763" y="2286000"/>
            <a:ext cx="73025" cy="73025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1F82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3" name="Groupe 36"/>
          <p:cNvGrpSpPr>
            <a:grpSpLocks/>
          </p:cNvGrpSpPr>
          <p:nvPr/>
        </p:nvGrpSpPr>
        <p:grpSpPr bwMode="auto">
          <a:xfrm>
            <a:off x="1350963" y="5564188"/>
            <a:ext cx="134937" cy="122237"/>
            <a:chOff x="1187624" y="4955798"/>
            <a:chExt cx="135632" cy="12100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1209963" y="4955798"/>
              <a:ext cx="63827" cy="62858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1259429" y="5013942"/>
              <a:ext cx="63827" cy="62858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angle à coins arrondis 15"/>
            <p:cNvSpPr/>
            <p:nvPr/>
          </p:nvSpPr>
          <p:spPr>
            <a:xfrm>
              <a:off x="1187624" y="5013942"/>
              <a:ext cx="63827" cy="62858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Rectangle à coins arrondis 27"/>
          <p:cNvSpPr/>
          <p:nvPr/>
        </p:nvSpPr>
        <p:spPr>
          <a:xfrm>
            <a:off x="6227763" y="1801813"/>
            <a:ext cx="63500" cy="63500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4" name="Groupe 35"/>
          <p:cNvGrpSpPr>
            <a:grpSpLocks/>
          </p:cNvGrpSpPr>
          <p:nvPr/>
        </p:nvGrpSpPr>
        <p:grpSpPr bwMode="auto">
          <a:xfrm>
            <a:off x="931863" y="5386388"/>
            <a:ext cx="134937" cy="120650"/>
            <a:chOff x="835968" y="4869160"/>
            <a:chExt cx="135632" cy="121002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858307" y="4869160"/>
              <a:ext cx="63827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907773" y="4926477"/>
              <a:ext cx="63827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835968" y="4926477"/>
              <a:ext cx="63827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e 37"/>
          <p:cNvGrpSpPr>
            <a:grpSpLocks/>
          </p:cNvGrpSpPr>
          <p:nvPr/>
        </p:nvGrpSpPr>
        <p:grpSpPr bwMode="auto">
          <a:xfrm>
            <a:off x="2770188" y="4759325"/>
            <a:ext cx="136525" cy="120650"/>
            <a:chOff x="7100664" y="5108198"/>
            <a:chExt cx="135632" cy="121002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7122744" y="5108198"/>
              <a:ext cx="63085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7173211" y="5165515"/>
              <a:ext cx="63085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7100664" y="5165515"/>
              <a:ext cx="63085" cy="63685"/>
            </a:xfrm>
            <a:prstGeom prst="roundRect">
              <a:avLst/>
            </a:prstGeom>
            <a:solidFill>
              <a:srgbClr val="92D050"/>
            </a:solidFill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377" name="ZoneTexte 48"/>
          <p:cNvSpPr txBox="1">
            <a:spLocks noChangeArrowheads="1"/>
          </p:cNvSpPr>
          <p:nvPr/>
        </p:nvSpPr>
        <p:spPr bwMode="auto">
          <a:xfrm>
            <a:off x="6249988" y="1728788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PS-A + PS-B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PS-A </a:t>
            </a: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PS-B 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2503488" y="4600575"/>
            <a:ext cx="63500" cy="63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3211513" y="6389688"/>
            <a:ext cx="65087" cy="635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4313238" y="2762250"/>
            <a:ext cx="63500" cy="635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6227763" y="2046288"/>
            <a:ext cx="73025" cy="73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3851275" y="4581525"/>
            <a:ext cx="73025" cy="71438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5383" name="ZoneTexte 63"/>
          <p:cNvSpPr txBox="1">
            <a:spLocks noChangeArrowheads="1"/>
          </p:cNvSpPr>
          <p:nvPr/>
        </p:nvSpPr>
        <p:spPr bwMode="auto">
          <a:xfrm>
            <a:off x="6251575" y="3206750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PS-A + PS-B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PS-A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438150" y="5453063"/>
            <a:ext cx="63500" cy="635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3338513" y="4752975"/>
            <a:ext cx="63500" cy="65088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5386" name="ZoneTexte 66"/>
          <p:cNvSpPr txBox="1">
            <a:spLocks noChangeArrowheads="1"/>
          </p:cNvSpPr>
          <p:nvPr/>
        </p:nvSpPr>
        <p:spPr bwMode="auto">
          <a:xfrm>
            <a:off x="5867400" y="1441450"/>
            <a:ext cx="2160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In Operation</a:t>
            </a:r>
          </a:p>
        </p:txBody>
      </p:sp>
      <p:sp>
        <p:nvSpPr>
          <p:cNvPr id="15387" name="ZoneTexte 67"/>
          <p:cNvSpPr txBox="1">
            <a:spLocks noChangeArrowheads="1"/>
          </p:cNvSpPr>
          <p:nvPr/>
        </p:nvSpPr>
        <p:spPr bwMode="auto">
          <a:xfrm>
            <a:off x="5867400" y="2978150"/>
            <a:ext cx="2592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Starting in Q2 2013</a:t>
            </a: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7019925" y="1728788"/>
            <a:ext cx="136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(AT, ES, FR, IT)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6588125" y="2224088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(ES)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2" name="ZoneTexte 71"/>
          <p:cNvSpPr txBox="1">
            <a:spLocks noChangeArrowheads="1"/>
          </p:cNvSpPr>
          <p:nvPr/>
        </p:nvSpPr>
        <p:spPr bwMode="auto">
          <a:xfrm>
            <a:off x="6978650" y="3448050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(CH)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91" name="ZoneTexte 73"/>
          <p:cNvSpPr txBox="1">
            <a:spLocks noChangeArrowheads="1"/>
          </p:cNvSpPr>
          <p:nvPr/>
        </p:nvSpPr>
        <p:spPr bwMode="auto">
          <a:xfrm>
            <a:off x="5867400" y="4076700"/>
            <a:ext cx="2592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Starting in Q3 2013</a:t>
            </a:r>
          </a:p>
        </p:txBody>
      </p:sp>
      <p:sp>
        <p:nvSpPr>
          <p:cNvPr id="76" name="Ellipse 75"/>
          <p:cNvSpPr/>
          <p:nvPr/>
        </p:nvSpPr>
        <p:spPr>
          <a:xfrm>
            <a:off x="6227763" y="4402138"/>
            <a:ext cx="63500" cy="63500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77" name="Ellipse 76"/>
          <p:cNvSpPr/>
          <p:nvPr/>
        </p:nvSpPr>
        <p:spPr>
          <a:xfrm>
            <a:off x="6227763" y="4652963"/>
            <a:ext cx="73025" cy="71437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5394" name="ZoneTexte 77"/>
          <p:cNvSpPr txBox="1">
            <a:spLocks noChangeArrowheads="1"/>
          </p:cNvSpPr>
          <p:nvPr/>
        </p:nvSpPr>
        <p:spPr bwMode="auto">
          <a:xfrm>
            <a:off x="6251575" y="4333875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PS-A + PS-B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PS-B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000875" y="4337050"/>
            <a:ext cx="108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(EE, PT, SI)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1" name="ZoneTexte 80"/>
          <p:cNvSpPr txBox="1">
            <a:spLocks noChangeArrowheads="1"/>
          </p:cNvSpPr>
          <p:nvPr/>
        </p:nvSpPr>
        <p:spPr bwMode="auto">
          <a:xfrm>
            <a:off x="6630988" y="4581525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(HU)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2" name="Flèche droite 81"/>
          <p:cNvSpPr/>
          <p:nvPr/>
        </p:nvSpPr>
        <p:spPr>
          <a:xfrm rot="20764425">
            <a:off x="2038350" y="4659313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3" name="Flèche droite 82"/>
          <p:cNvSpPr/>
          <p:nvPr/>
        </p:nvSpPr>
        <p:spPr>
          <a:xfrm rot="20764425">
            <a:off x="2784475" y="6430963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4" name="Flèche droite 83"/>
          <p:cNvSpPr/>
          <p:nvPr/>
        </p:nvSpPr>
        <p:spPr>
          <a:xfrm rot="20764425">
            <a:off x="2928938" y="4846638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5" name="Flèche droite 84"/>
          <p:cNvSpPr/>
          <p:nvPr/>
        </p:nvSpPr>
        <p:spPr>
          <a:xfrm rot="20764425">
            <a:off x="3865563" y="2759075"/>
            <a:ext cx="431800" cy="1603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6" name="Flèche droite 85"/>
          <p:cNvSpPr/>
          <p:nvPr/>
        </p:nvSpPr>
        <p:spPr>
          <a:xfrm rot="20764425">
            <a:off x="12700" y="5494338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7" name="Flèche droite 86"/>
          <p:cNvSpPr/>
          <p:nvPr/>
        </p:nvSpPr>
        <p:spPr>
          <a:xfrm rot="20764425">
            <a:off x="3432175" y="4630738"/>
            <a:ext cx="433388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0" name="Rectangle à coins arrondis 89"/>
          <p:cNvSpPr/>
          <p:nvPr/>
        </p:nvSpPr>
        <p:spPr>
          <a:xfrm>
            <a:off x="5651500" y="4005263"/>
            <a:ext cx="2808288" cy="93662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6227763" y="3265488"/>
            <a:ext cx="63500" cy="63500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7" name="ZoneTexte 56"/>
          <p:cNvSpPr txBox="1">
            <a:spLocks noChangeArrowheads="1"/>
          </p:cNvSpPr>
          <p:nvPr/>
        </p:nvSpPr>
        <p:spPr bwMode="auto">
          <a:xfrm>
            <a:off x="6977063" y="3203575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(MT)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406" name="Platshållare för bildnumm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E297DE-13F6-4458-8C33-3E1BF90A208C}" type="slidenum">
              <a:rPr lang="de-DE" smtClean="0">
                <a:solidFill>
                  <a:srgbClr val="000000"/>
                </a:solidFill>
              </a:rPr>
              <a:pPr eaLnBrk="1" hangingPunct="1"/>
              <a:t>40</a:t>
            </a:fld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9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89" grpId="2" animBg="1"/>
      <p:bldP spid="89" grpId="3" animBg="1"/>
      <p:bldP spid="88" grpId="0" animBg="1"/>
      <p:bldP spid="88" grpId="1" animBg="1"/>
      <p:bldP spid="12" grpId="0" animBg="1"/>
      <p:bldP spid="13" grpId="0" animBg="1"/>
      <p:bldP spid="14" grpId="0" animBg="1"/>
      <p:bldP spid="15" grpId="0" animBg="1"/>
      <p:bldP spid="51" grpId="0" animBg="1"/>
      <p:bldP spid="53" grpId="0" animBg="1"/>
      <p:bldP spid="54" grpId="0" animBg="1"/>
      <p:bldP spid="63" grpId="0" animBg="1"/>
      <p:bldP spid="65" grpId="0" animBg="1"/>
      <p:bldP spid="66" grpId="0" animBg="1"/>
      <p:bldP spid="69" grpId="0"/>
      <p:bldP spid="70" grpId="0"/>
      <p:bldP spid="72" grpId="0"/>
      <p:bldP spid="79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90" grpId="0" animBg="1"/>
      <p:bldP spid="90" grpId="1" animBg="1"/>
      <p:bldP spid="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23850" y="260350"/>
            <a:ext cx="6624638" cy="5048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smtClean="0">
                <a:solidFill>
                  <a:srgbClr val="0070C0"/>
                </a:solidFill>
                <a:ea typeface="ＭＳ Ｐゴシック" pitchFamily="34" charset="-128"/>
              </a:rPr>
              <a:t>epSOS overview, organization and architecture</a:t>
            </a:r>
            <a:endParaRPr lang="de-DE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6387" name="Image 6" descr="Carte_europe_vierg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5" r="29820" b="9724"/>
          <a:stretch>
            <a:fillRect/>
          </a:stretch>
        </p:blipFill>
        <p:spPr bwMode="auto">
          <a:xfrm>
            <a:off x="334963" y="908050"/>
            <a:ext cx="50784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6227763" y="2286000"/>
            <a:ext cx="73025" cy="73025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1F82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pSp>
        <p:nvGrpSpPr>
          <p:cNvPr id="2" name="Groupe 37"/>
          <p:cNvGrpSpPr>
            <a:grpSpLocks/>
          </p:cNvGrpSpPr>
          <p:nvPr/>
        </p:nvGrpSpPr>
        <p:grpSpPr bwMode="auto">
          <a:xfrm>
            <a:off x="2770188" y="4759325"/>
            <a:ext cx="136525" cy="120650"/>
            <a:chOff x="7100664" y="5108198"/>
            <a:chExt cx="135632" cy="121002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7122744" y="5108198"/>
              <a:ext cx="63085" cy="636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7173211" y="5165515"/>
              <a:ext cx="63085" cy="636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7100664" y="5165515"/>
              <a:ext cx="63085" cy="6368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390" name="ZoneTexte 48"/>
          <p:cNvSpPr txBox="1">
            <a:spLocks noChangeArrowheads="1"/>
          </p:cNvSpPr>
          <p:nvPr/>
        </p:nvSpPr>
        <p:spPr bwMode="auto">
          <a:xfrm>
            <a:off x="6249988" y="1728788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eP-A </a:t>
            </a: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eP-B 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3195638" y="3270250"/>
            <a:ext cx="65087" cy="635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6227763" y="2046288"/>
            <a:ext cx="73025" cy="730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3851275" y="4581525"/>
            <a:ext cx="73025" cy="71438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6394" name="ZoneTexte 66"/>
          <p:cNvSpPr txBox="1">
            <a:spLocks noChangeArrowheads="1"/>
          </p:cNvSpPr>
          <p:nvPr/>
        </p:nvSpPr>
        <p:spPr bwMode="auto">
          <a:xfrm>
            <a:off x="5867400" y="1582738"/>
            <a:ext cx="21605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In Operation</a:t>
            </a:r>
          </a:p>
        </p:txBody>
      </p:sp>
      <p:sp>
        <p:nvSpPr>
          <p:cNvPr id="69" name="ZoneTexte 68"/>
          <p:cNvSpPr txBox="1">
            <a:spLocks noChangeArrowheads="1"/>
          </p:cNvSpPr>
          <p:nvPr/>
        </p:nvSpPr>
        <p:spPr bwMode="auto">
          <a:xfrm>
            <a:off x="6588125" y="1973263"/>
            <a:ext cx="13684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(IT)</a:t>
            </a:r>
          </a:p>
        </p:txBody>
      </p:sp>
      <p:sp>
        <p:nvSpPr>
          <p:cNvPr id="70" name="ZoneTexte 69"/>
          <p:cNvSpPr txBox="1">
            <a:spLocks noChangeArrowheads="1"/>
          </p:cNvSpPr>
          <p:nvPr/>
        </p:nvSpPr>
        <p:spPr bwMode="auto">
          <a:xfrm>
            <a:off x="6588125" y="2233613"/>
            <a:ext cx="504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(GR)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397" name="ZoneTexte 73"/>
          <p:cNvSpPr txBox="1">
            <a:spLocks noChangeArrowheads="1"/>
          </p:cNvSpPr>
          <p:nvPr/>
        </p:nvSpPr>
        <p:spPr bwMode="auto">
          <a:xfrm>
            <a:off x="5867400" y="2781300"/>
            <a:ext cx="25923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Starting in Q2 2013</a:t>
            </a:r>
          </a:p>
        </p:txBody>
      </p:sp>
      <p:sp>
        <p:nvSpPr>
          <p:cNvPr id="76" name="Ellipse 75"/>
          <p:cNvSpPr/>
          <p:nvPr/>
        </p:nvSpPr>
        <p:spPr>
          <a:xfrm>
            <a:off x="6227763" y="3105150"/>
            <a:ext cx="63500" cy="65088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6399" name="ZoneTexte 77"/>
          <p:cNvSpPr txBox="1">
            <a:spLocks noChangeArrowheads="1"/>
          </p:cNvSpPr>
          <p:nvPr/>
        </p:nvSpPr>
        <p:spPr bwMode="auto">
          <a:xfrm>
            <a:off x="6251575" y="3038475"/>
            <a:ext cx="1800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eP-A + eP-B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9" name="ZoneTexte 78"/>
          <p:cNvSpPr txBox="1">
            <a:spLocks noChangeArrowheads="1"/>
          </p:cNvSpPr>
          <p:nvPr/>
        </p:nvSpPr>
        <p:spPr bwMode="auto">
          <a:xfrm>
            <a:off x="7000875" y="3040063"/>
            <a:ext cx="108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(DK)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pSp>
        <p:nvGrpSpPr>
          <p:cNvPr id="3" name="Groupe 37"/>
          <p:cNvGrpSpPr/>
          <p:nvPr/>
        </p:nvGrpSpPr>
        <p:grpSpPr>
          <a:xfrm>
            <a:off x="4355976" y="6021288"/>
            <a:ext cx="135632" cy="121002"/>
            <a:chOff x="7100664" y="5108198"/>
            <a:chExt cx="135632" cy="121002"/>
          </a:xfrm>
          <a:solidFill>
            <a:schemeClr val="accent5"/>
          </a:solidFill>
        </p:grpSpPr>
        <p:sp>
          <p:nvSpPr>
            <p:cNvPr id="48" name="Rectangle à coins arrondis 47"/>
            <p:cNvSpPr/>
            <p:nvPr/>
          </p:nvSpPr>
          <p:spPr>
            <a:xfrm>
              <a:off x="7122609" y="5108198"/>
              <a:ext cx="63624" cy="63624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à coins arrondis 49"/>
            <p:cNvSpPr/>
            <p:nvPr/>
          </p:nvSpPr>
          <p:spPr>
            <a:xfrm>
              <a:off x="7172672" y="5165576"/>
              <a:ext cx="63624" cy="63624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7100664" y="5165576"/>
              <a:ext cx="63624" cy="63624"/>
            </a:xfrm>
            <a:prstGeom prst="roundRect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700" b="1" dirty="0">
                <a:solidFill>
                  <a:srgbClr val="00B05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6" name="Ellipse 55"/>
          <p:cNvSpPr/>
          <p:nvPr/>
        </p:nvSpPr>
        <p:spPr>
          <a:xfrm>
            <a:off x="4292600" y="2492375"/>
            <a:ext cx="63500" cy="63500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692525" y="2732088"/>
            <a:ext cx="63500" cy="65087"/>
          </a:xfrm>
          <a:prstGeom prst="ellipse">
            <a:avLst/>
          </a:prstGeom>
          <a:solidFill>
            <a:srgbClr val="92D050"/>
          </a:solidFill>
          <a:ln w="31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755650" y="5661025"/>
            <a:ext cx="71438" cy="71438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59" name="Flèche droite 58"/>
          <p:cNvSpPr/>
          <p:nvPr/>
        </p:nvSpPr>
        <p:spPr>
          <a:xfrm rot="20764425">
            <a:off x="2784475" y="3335338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0" name="Flèche droite 59"/>
          <p:cNvSpPr/>
          <p:nvPr/>
        </p:nvSpPr>
        <p:spPr>
          <a:xfrm rot="20764425">
            <a:off x="3216275" y="2759075"/>
            <a:ext cx="431800" cy="1603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1" name="Flèche droite 60"/>
          <p:cNvSpPr/>
          <p:nvPr/>
        </p:nvSpPr>
        <p:spPr>
          <a:xfrm rot="20764425">
            <a:off x="3865563" y="2543175"/>
            <a:ext cx="431800" cy="1603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2" name="Flèche droite 61"/>
          <p:cNvSpPr/>
          <p:nvPr/>
        </p:nvSpPr>
        <p:spPr>
          <a:xfrm rot="20764425">
            <a:off x="3432175" y="4630738"/>
            <a:ext cx="433388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1" name="Flèche droite 70"/>
          <p:cNvSpPr/>
          <p:nvPr/>
        </p:nvSpPr>
        <p:spPr>
          <a:xfrm rot="20764425">
            <a:off x="265113" y="5710238"/>
            <a:ext cx="431800" cy="1603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5724525" y="1557338"/>
            <a:ext cx="2808288" cy="935037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5724525" y="2708275"/>
            <a:ext cx="2808288" cy="72072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12" name="ZoneTexte 73"/>
          <p:cNvSpPr txBox="1">
            <a:spLocks noChangeArrowheads="1"/>
          </p:cNvSpPr>
          <p:nvPr/>
        </p:nvSpPr>
        <p:spPr bwMode="auto">
          <a:xfrm>
            <a:off x="5867400" y="3789363"/>
            <a:ext cx="25923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100" b="1">
                <a:solidFill>
                  <a:srgbClr val="000000"/>
                </a:solidFill>
                <a:ea typeface="ＭＳ Ｐゴシック" pitchFamily="34" charset="-128"/>
              </a:rPr>
              <a:t>Starting in Q3 2013</a:t>
            </a:r>
          </a:p>
        </p:txBody>
      </p:sp>
      <p:sp>
        <p:nvSpPr>
          <p:cNvPr id="37" name="Ellipse 36"/>
          <p:cNvSpPr/>
          <p:nvPr/>
        </p:nvSpPr>
        <p:spPr>
          <a:xfrm>
            <a:off x="6227763" y="4113213"/>
            <a:ext cx="63500" cy="65087"/>
          </a:xfrm>
          <a:prstGeom prst="ellipse">
            <a:avLst/>
          </a:prstGeom>
          <a:solidFill>
            <a:srgbClr val="92D050"/>
          </a:solidFill>
          <a:ln w="63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6227763" y="4365625"/>
            <a:ext cx="73025" cy="71438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6415" name="ZoneTexte 77"/>
          <p:cNvSpPr txBox="1">
            <a:spLocks noChangeArrowheads="1"/>
          </p:cNvSpPr>
          <p:nvPr/>
        </p:nvSpPr>
        <p:spPr bwMode="auto">
          <a:xfrm>
            <a:off x="6251575" y="4046538"/>
            <a:ext cx="1800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eP-A + eP-B</a:t>
            </a:r>
            <a:endParaRPr lang="fr-FR" sz="80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endParaRPr lang="fr-FR" sz="800" b="1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/>
            <a:r>
              <a:rPr lang="fr-FR" sz="800" b="1">
                <a:solidFill>
                  <a:srgbClr val="000000"/>
                </a:solidFill>
                <a:ea typeface="ＭＳ Ｐゴシック" pitchFamily="34" charset="-128"/>
              </a:rPr>
              <a:t>eP-B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3" name="ZoneTexte 42"/>
          <p:cNvSpPr txBox="1">
            <a:spLocks noChangeArrowheads="1"/>
          </p:cNvSpPr>
          <p:nvPr/>
        </p:nvSpPr>
        <p:spPr bwMode="auto">
          <a:xfrm>
            <a:off x="7000875" y="4048125"/>
            <a:ext cx="1081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(FI, SE)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" name="ZoneTexte 43"/>
          <p:cNvSpPr txBox="1">
            <a:spLocks noChangeArrowheads="1"/>
          </p:cNvSpPr>
          <p:nvPr/>
        </p:nvSpPr>
        <p:spPr bwMode="auto">
          <a:xfrm>
            <a:off x="6630988" y="4292600"/>
            <a:ext cx="8207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800">
                <a:solidFill>
                  <a:srgbClr val="000000"/>
                </a:solidFill>
                <a:ea typeface="ＭＳ Ｐゴシック" pitchFamily="34" charset="-128"/>
              </a:rPr>
              <a:t>(ES, HR, HU)</a:t>
            </a:r>
            <a:endParaRPr lang="fr-FR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5724525" y="3716338"/>
            <a:ext cx="2808288" cy="936625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3395663" y="4951413"/>
            <a:ext cx="73025" cy="71437"/>
          </a:xfrm>
          <a:prstGeom prst="ellipse">
            <a:avLst/>
          </a:prstGeom>
          <a:solidFill>
            <a:srgbClr val="00B0F0"/>
          </a:solidFill>
          <a:ln w="3175">
            <a:solidFill>
              <a:srgbClr val="1F82C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700" b="1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47" name="Flèche droite 46"/>
          <p:cNvSpPr/>
          <p:nvPr/>
        </p:nvSpPr>
        <p:spPr>
          <a:xfrm rot="20764425">
            <a:off x="2928938" y="5019675"/>
            <a:ext cx="433387" cy="1603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421" name="Platshållare för bildnumm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3464D0-8BA2-4C8F-A011-F94910A57C87}" type="slidenum">
              <a:rPr lang="de-DE" smtClean="0">
                <a:solidFill>
                  <a:srgbClr val="000000"/>
                </a:solidFill>
              </a:rPr>
              <a:pPr eaLnBrk="1" hangingPunct="1"/>
              <a:t>41</a:t>
            </a:fld>
            <a:endParaRPr 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6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 animBg="1"/>
      <p:bldP spid="69" grpId="0"/>
      <p:bldP spid="70" grpId="0"/>
      <p:bldP spid="79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71" grpId="0" animBg="1"/>
      <p:bldP spid="73" grpId="0" animBg="1"/>
      <p:bldP spid="73" grpId="1" animBg="1"/>
      <p:bldP spid="75" grpId="0" animBg="1"/>
      <p:bldP spid="43" grpId="0"/>
      <p:bldP spid="44" grpId="0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821953"/>
          </a:xfrm>
        </p:spPr>
        <p:txBody>
          <a:bodyPr/>
          <a:lstStyle/>
          <a:p>
            <a:r>
              <a:rPr lang="en-US" dirty="0" smtClean="0"/>
              <a:t>The epSOS overarching goal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060848"/>
            <a:ext cx="8813596" cy="1909374"/>
          </a:xfrm>
        </p:spPr>
        <p:txBody>
          <a:bodyPr/>
          <a:lstStyle/>
          <a:p>
            <a:r>
              <a:rPr lang="en-US" dirty="0" err="1"/>
              <a:t>epSOS</a:t>
            </a:r>
            <a:r>
              <a:rPr lang="en-US" dirty="0"/>
              <a:t> aims to design, build and evaluate </a:t>
            </a:r>
          </a:p>
          <a:p>
            <a:r>
              <a:rPr lang="en-US" dirty="0"/>
              <a:t>a service infrastructure that demonstrates</a:t>
            </a:r>
          </a:p>
          <a:p>
            <a:r>
              <a:rPr lang="en-US" dirty="0"/>
              <a:t>cross-border interoperability</a:t>
            </a:r>
          </a:p>
          <a:p>
            <a:r>
              <a:rPr lang="en-US" dirty="0"/>
              <a:t>between electronic health record systems in Europe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5069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psos.eu/typo3temp/pics/cd8af099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843" y="908720"/>
            <a:ext cx="7065157" cy="5945434"/>
          </a:xfrm>
          <a:prstGeom prst="rect">
            <a:avLst/>
          </a:prstGeom>
          <a:noFill/>
        </p:spPr>
      </p:pic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00174"/>
            <a:ext cx="8247260" cy="51691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Abbreviation: </a:t>
            </a:r>
            <a:r>
              <a:rPr lang="nl-NL" b="1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mart </a:t>
            </a:r>
            <a:r>
              <a:rPr lang="nl-NL" b="1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O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pen </a:t>
            </a:r>
            <a:r>
              <a:rPr lang="nl-NL" b="1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ervices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for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b="1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</a:t>
            </a:r>
            <a:r>
              <a:rPr lang="nl-NL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uropean </a:t>
            </a:r>
            <a:r>
              <a:rPr lang="nl-NL" b="1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atients</a:t>
            </a:r>
            <a:endParaRPr lang="nl-NL" dirty="0" smtClean="0">
              <a:effectLst>
                <a:glow rad="1524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Goal: supporting patient mobility in the EU, using IT solutions</a:t>
            </a: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Means: implementing cross-border interoperability</a:t>
            </a: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Involved: 21 of the 27 member states, plus 3</a:t>
            </a:r>
          </a:p>
          <a:p>
            <a:pPr marL="857250" lvl="1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Austria, Croatia, </a:t>
            </a:r>
            <a:r>
              <a:rPr lang="nl-NL" dirty="0" err="1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Czech</a:t>
            </a:r>
            <a:r>
              <a:rPr lang="nl-NL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Republic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, Denmark, Estonia, Finland, France, Germany, Greece, Hungary, Italy, Luxembourg, Malta, the Netherlands, Poland, Portugal, Slovenia, </a:t>
            </a:r>
            <a:r>
              <a:rPr lang="nl-NL" dirty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Slovakia, Spain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, Sweden, United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Kingdom</a:t>
            </a:r>
            <a:endParaRPr lang="nl-NL" dirty="0">
              <a:effectLst>
                <a:glow rad="1524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marL="857250" lvl="1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Norway, Switzerland and Turkey</a:t>
            </a: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Methods: develop, build and test an infrastructure</a:t>
            </a: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Exchange: (1) patient summary (2)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prescription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data</a:t>
            </a: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Prerequisites:</a:t>
            </a:r>
          </a:p>
          <a:p>
            <a:pPr marL="857250" lvl="1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epSOS doesn’t change national regulations or eHealth infra</a:t>
            </a:r>
          </a:p>
          <a:p>
            <a:pPr marL="857250" lvl="1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epSOS will not require a centrally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managed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infrastructure</a:t>
            </a:r>
            <a:endParaRPr lang="nl-NL" dirty="0" smtClean="0">
              <a:effectLst>
                <a:glow rad="152400">
                  <a:schemeClr val="bg1">
                    <a:alpha val="75000"/>
                  </a:schemeClr>
                </a:glow>
              </a:effectLst>
              <a:latin typeface="Helvetica" charset="0"/>
            </a:endParaRPr>
          </a:p>
          <a:p>
            <a:pPr marL="457200" indent="-457200" eaLnBrk="1" hangingPunct="1"/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Running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from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July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2008 up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until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</a:t>
            </a:r>
            <a:r>
              <a:rPr lang="nl-NL" dirty="0" err="1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June</a:t>
            </a:r>
            <a:r>
              <a:rPr lang="nl-NL" dirty="0" smtClean="0">
                <a:effectLst>
                  <a:glow rad="1524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2014</a:t>
            </a:r>
          </a:p>
        </p:txBody>
      </p:sp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smtClean="0">
                <a:latin typeface="Helvetica Neue" charset="0"/>
              </a:rPr>
              <a:t>epSOS in one slide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357188" y="928688"/>
            <a:ext cx="822960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AT" dirty="0" err="1" smtClean="0">
                <a:latin typeface="Helvetica Neue" charset="0"/>
              </a:rPr>
              <a:t>Why</a:t>
            </a:r>
            <a:r>
              <a:rPr lang="de-AT" dirty="0" smtClean="0">
                <a:latin typeface="Helvetica Neue" charset="0"/>
              </a:rPr>
              <a:t> epSOS?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357188" y="1556792"/>
            <a:ext cx="8319268" cy="456937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200" dirty="0" err="1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eHealth</a:t>
            </a:r>
            <a:r>
              <a:rPr lang="en-US" sz="22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as an enabler for cross-border health care</a:t>
            </a:r>
          </a:p>
          <a:p>
            <a:pPr lvl="1" eaLnBrk="1" hangingPunct="1"/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a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nswering to Directive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2011/24/EU of the European Parliament and of the Council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dated 9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March 2011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regarding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the application of patients’ rights in cross-border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healthcare</a:t>
            </a:r>
          </a:p>
          <a:p>
            <a:pPr eaLnBrk="1" hangingPunct="1"/>
            <a:r>
              <a:rPr lang="en-US" sz="22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Improve the </a:t>
            </a:r>
            <a:r>
              <a:rPr lang="en-US" sz="2200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quality and safety of healthcare for </a:t>
            </a:r>
            <a:r>
              <a:rPr lang="en-US" sz="2200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citizens</a:t>
            </a:r>
          </a:p>
          <a:p>
            <a:pPr lvl="1"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reduce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the frequency of medical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errors in cross-border health care</a:t>
            </a:r>
          </a:p>
          <a:p>
            <a:pPr lvl="1"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provide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quick access to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patient medical record from another country</a:t>
            </a:r>
          </a:p>
          <a:p>
            <a:pPr lvl="1"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provide access to prescriptions from home when abroad</a:t>
            </a:r>
          </a:p>
          <a:p>
            <a:pPr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Develop a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practical </a:t>
            </a:r>
            <a:r>
              <a:rPr lang="en-US" dirty="0" err="1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eHealth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 framework and ICT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infrastructure</a:t>
            </a:r>
          </a:p>
          <a:p>
            <a:pPr lvl="1" eaLnBrk="1" hangingPunct="1"/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nabling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secure access to patient health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information</a:t>
            </a:r>
          </a:p>
          <a:p>
            <a:pPr lvl="1"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make different </a:t>
            </a:r>
            <a:r>
              <a:rPr lang="en-US" dirty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European healthcare </a:t>
            </a:r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systems interoperable</a:t>
            </a:r>
          </a:p>
          <a:p>
            <a:pPr lvl="1" eaLnBrk="1" hangingPunct="1"/>
            <a:r>
              <a:rPr lang="en-US" dirty="0" smtClean="0">
                <a:effectLst>
                  <a:glow rad="127000">
                    <a:schemeClr val="bg1">
                      <a:alpha val="75000"/>
                    </a:schemeClr>
                  </a:glow>
                </a:effectLst>
                <a:latin typeface="Helvetica" charset="0"/>
              </a:rPr>
              <a:t>cross the language barrier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4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C37C0B8-FF92-4352-B799-53FAB23D5844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9682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1470025"/>
          </a:xfrm>
        </p:spPr>
        <p:txBody>
          <a:bodyPr/>
          <a:lstStyle/>
          <a:p>
            <a:r>
              <a:rPr lang="en-US" dirty="0" err="1"/>
              <a:t>epSOS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European </a:t>
            </a:r>
            <a:r>
              <a:rPr lang="en-US" dirty="0" err="1"/>
              <a:t>eHealth</a:t>
            </a:r>
            <a:r>
              <a:rPr lang="en-US" dirty="0"/>
              <a:t> Project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743762"/>
            <a:ext cx="8813596" cy="1909374"/>
          </a:xfrm>
        </p:spPr>
        <p:txBody>
          <a:bodyPr/>
          <a:lstStyle/>
          <a:p>
            <a:r>
              <a:rPr lang="en-US" sz="8000" dirty="0" smtClean="0"/>
              <a:t>ARCHITECTURE</a:t>
            </a:r>
            <a:endParaRPr lang="en-US" sz="8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28489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950863"/>
            <a:ext cx="7772400" cy="821953"/>
          </a:xfrm>
        </p:spPr>
        <p:txBody>
          <a:bodyPr/>
          <a:lstStyle/>
          <a:p>
            <a:r>
              <a:rPr lang="en-US" dirty="0"/>
              <a:t>The epSOS overarching goal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0892" y="2060848"/>
            <a:ext cx="8813596" cy="1909374"/>
          </a:xfrm>
        </p:spPr>
        <p:txBody>
          <a:bodyPr/>
          <a:lstStyle/>
          <a:p>
            <a:r>
              <a:rPr lang="en-US" b="0" dirty="0" err="1"/>
              <a:t>epSOS</a:t>
            </a:r>
            <a:r>
              <a:rPr lang="en-US" b="0" dirty="0"/>
              <a:t> aims to </a:t>
            </a:r>
            <a:r>
              <a:rPr lang="en-US" dirty="0"/>
              <a:t>design, build </a:t>
            </a:r>
            <a:r>
              <a:rPr lang="en-US" b="0" dirty="0"/>
              <a:t>and</a:t>
            </a:r>
            <a:r>
              <a:rPr lang="en-US" dirty="0"/>
              <a:t> evaluate </a:t>
            </a:r>
          </a:p>
          <a:p>
            <a:r>
              <a:rPr lang="en-US" b="0" dirty="0"/>
              <a:t>a service infrastructure that demonstrates</a:t>
            </a:r>
          </a:p>
          <a:p>
            <a:r>
              <a:rPr lang="en-US" b="0" dirty="0"/>
              <a:t>cross-border interoperability</a:t>
            </a:r>
          </a:p>
          <a:p>
            <a:r>
              <a:rPr lang="en-US" b="0" dirty="0"/>
              <a:t>between electronic health record systems in Europe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May 14, 2014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epSOS overview, organization and architecture</a:t>
            </a:r>
            <a:endParaRPr lang="de-A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59807943-10C4-4EF4-9502-0D9D1A0FA69B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3964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PowerPoint_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Info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fo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fo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epsos-PowerPoint_template</Template>
  <TotalTime>16395</TotalTime>
  <Words>2465</Words>
  <Application>Microsoft Office PowerPoint</Application>
  <PresentationFormat>On-screen Show (4:3)</PresentationFormat>
  <Paragraphs>508</Paragraphs>
  <Slides>41</Slides>
  <Notes>25</Notes>
  <HiddenSlides>6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epsos-PowerPoint_template</vt:lpstr>
      <vt:lpstr>epSOS-Design</vt:lpstr>
      <vt:lpstr>Info Slide</vt:lpstr>
      <vt:lpstr>Office Theme</vt:lpstr>
      <vt:lpstr>Slide 1</vt:lpstr>
      <vt:lpstr>epSOS: Smart Open Services for European Patients</vt:lpstr>
      <vt:lpstr>Miroslav Koncar – Oracle</vt:lpstr>
      <vt:lpstr>epSOS The European eHealth Project</vt:lpstr>
      <vt:lpstr>The epSOS overarching goal</vt:lpstr>
      <vt:lpstr>epSOS in one slide</vt:lpstr>
      <vt:lpstr>Why epSOS?</vt:lpstr>
      <vt:lpstr>epSOS The European eHealth Project</vt:lpstr>
      <vt:lpstr>The epSOS overarching goal</vt:lpstr>
      <vt:lpstr>epSOS Design Prerequisites</vt:lpstr>
      <vt:lpstr>epSOS Building Prerequisite</vt:lpstr>
      <vt:lpstr>epSOS Evaluation Set-Up</vt:lpstr>
      <vt:lpstr>epSOS envisioned end results</vt:lpstr>
      <vt:lpstr>The epSOS overarching goal</vt:lpstr>
      <vt:lpstr>Cross-Border eHealth Service Infrastructure ...</vt:lpstr>
      <vt:lpstr>... between (existing) EU eHealth systems</vt:lpstr>
      <vt:lpstr>epSOS Circle of Trust</vt:lpstr>
      <vt:lpstr>Oh, yeah, right. Languages!</vt:lpstr>
      <vt:lpstr>epSOS and semantic transcoding</vt:lpstr>
      <vt:lpstr>The resulting architecture of epSOS</vt:lpstr>
      <vt:lpstr>epSOS The European eHealth Project</vt:lpstr>
      <vt:lpstr>Project Structure</vt:lpstr>
      <vt:lpstr>Project Organisation</vt:lpstr>
      <vt:lpstr>Project Organisation</vt:lpstr>
      <vt:lpstr>Industry Team cooperation in epSOS (1/2)</vt:lpstr>
      <vt:lpstr>Industry Team cooperation in epSOS (2/2)</vt:lpstr>
      <vt:lpstr>(Some of) The Lessons Learned</vt:lpstr>
      <vt:lpstr>Thanks for your attention! </vt:lpstr>
      <vt:lpstr>epSOS The European eHealth Project</vt:lpstr>
      <vt:lpstr>IHE and epSOS</vt:lpstr>
      <vt:lpstr>Goals of IHE involvement in epSOS</vt:lpstr>
      <vt:lpstr>Influence of IHE in epSOS (1)</vt:lpstr>
      <vt:lpstr>Influence of IHE in epSOS (2)</vt:lpstr>
      <vt:lpstr>epSOS profiles versus IHE profiles (1)</vt:lpstr>
      <vt:lpstr>epSOS profiles versus IHE profiles (2)</vt:lpstr>
      <vt:lpstr>The epSOS overarching goal</vt:lpstr>
      <vt:lpstr>epSOS security and privacy</vt:lpstr>
      <vt:lpstr>Current status of epSOS</vt:lpstr>
      <vt:lpstr>Current status of epSOS</vt:lpstr>
      <vt:lpstr>Slide 40</vt:lpstr>
      <vt:lpstr>Slide 41</vt:lpstr>
    </vt:vector>
  </TitlesOfParts>
  <Company>Forcare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ITSG 2010-07-29</dc:title>
  <dc:subject>ITSG TCON</dc:subject>
  <dc:creator>Maarten Festen</dc:creator>
  <cp:lastModifiedBy>mkoncar</cp:lastModifiedBy>
  <cp:revision>193</cp:revision>
  <dcterms:created xsi:type="dcterms:W3CDTF">2011-04-01T07:31:38Z</dcterms:created>
  <dcterms:modified xsi:type="dcterms:W3CDTF">2014-05-13T20:08:35Z</dcterms:modified>
</cp:coreProperties>
</file>