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pt" ContentType="application/vnd.ms-powerpoint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732" r:id="rId3"/>
    <p:sldId id="712" r:id="rId4"/>
    <p:sldId id="265" r:id="rId5"/>
    <p:sldId id="446" r:id="rId6"/>
    <p:sldId id="701" r:id="rId7"/>
    <p:sldId id="753" r:id="rId8"/>
    <p:sldId id="734" r:id="rId9"/>
    <p:sldId id="705" r:id="rId10"/>
    <p:sldId id="736" r:id="rId11"/>
    <p:sldId id="571" r:id="rId12"/>
    <p:sldId id="573" r:id="rId13"/>
    <p:sldId id="689" r:id="rId14"/>
    <p:sldId id="739" r:id="rId15"/>
    <p:sldId id="614" r:id="rId16"/>
    <p:sldId id="737" r:id="rId17"/>
    <p:sldId id="741" r:id="rId18"/>
    <p:sldId id="742" r:id="rId19"/>
    <p:sldId id="758" r:id="rId20"/>
    <p:sldId id="752" r:id="rId21"/>
    <p:sldId id="759" r:id="rId22"/>
    <p:sldId id="743" r:id="rId23"/>
    <p:sldId id="750" r:id="rId24"/>
    <p:sldId id="761" r:id="rId25"/>
    <p:sldId id="760" r:id="rId26"/>
    <p:sldId id="745" r:id="rId27"/>
    <p:sldId id="744" r:id="rId28"/>
    <p:sldId id="746" r:id="rId29"/>
    <p:sldId id="749" r:id="rId30"/>
    <p:sldId id="748" r:id="rId31"/>
    <p:sldId id="756" r:id="rId32"/>
    <p:sldId id="754" r:id="rId33"/>
    <p:sldId id="256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BA3"/>
    <a:srgbClr val="FBC99F"/>
    <a:srgbClr val="000000"/>
    <a:srgbClr val="FF9999"/>
    <a:srgbClr val="FF9900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89988" autoAdjust="0"/>
  </p:normalViewPr>
  <p:slideViewPr>
    <p:cSldViewPr>
      <p:cViewPr varScale="1">
        <p:scale>
          <a:sx n="128" d="100"/>
          <a:sy n="128" d="100"/>
        </p:scale>
        <p:origin x="-18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t>18/11/2013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18/11/2013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Practical implementation is the Goal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eCRTS = epSOS Central Reference Terminology Server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02C02-EAC1-433C-8871-3BD1F80253EA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Practical implementation is the Goal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Practical implementation is the Goal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Common constraint </a:t>
            </a:r>
            <a:r>
              <a:rPr lang="en-US" baseline="0" dirty="0" smtClean="0"/>
              <a:t>on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Interoperability</a:t>
            </a:r>
            <a:endParaRPr lang="en-US" dirty="0" smtClean="0"/>
          </a:p>
          <a:p>
            <a:pPr eaLnBrk="1" hangingPunct="1"/>
            <a:r>
              <a:rPr lang="en-US" dirty="0" smtClean="0"/>
              <a:t>Cooperation from as early as possible is essential, now is a good time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000" dirty="0" smtClean="0">
                <a:latin typeface="Helvetica Neue"/>
              </a:rPr>
              <a:t>Maven – main reasons: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code distribution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 of inter-component version management and ease of build, test and release/publication processes.</a:t>
            </a:r>
            <a:r>
              <a:rPr lang="en-US" sz="2000" dirty="0" smtClean="0">
                <a:effectLst/>
              </a:rPr>
              <a:t> </a:t>
            </a:r>
          </a:p>
          <a:p>
            <a:pPr>
              <a:lnSpc>
                <a:spcPct val="72000"/>
              </a:lnSpc>
            </a:pPr>
            <a:r>
              <a:rPr lang="en-US" sz="2000" dirty="0" err="1" smtClean="0">
                <a:effectLst/>
                <a:latin typeface="Helvetica Neue"/>
              </a:rPr>
              <a:t>Git</a:t>
            </a:r>
            <a:r>
              <a:rPr lang="en-US" sz="2000" dirty="0" smtClean="0">
                <a:effectLst/>
                <a:latin typeface="Helvetica Neue"/>
              </a:rPr>
              <a:t>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the distributed and non-sequential nature of development,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all contributions would have equal footing in the repository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de-centralized and distributed version control system git</a:t>
            </a:r>
            <a:endParaRPr lang="en-US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 Versioning has a well-defined set of rules describing which types of code changes warrants which types of version number changes.</a:t>
            </a:r>
            <a:r>
              <a:rPr lang="en-US" sz="2000" dirty="0" smtClean="0">
                <a:effectLst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 furthermore ensure the publication of development snapshots, such that new developers are always able to work on the newest versions of the code.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Consisting of: National ministries of health, National/regional competence centers, Industry consortium and Project Management Team</a:t>
            </a:r>
            <a:endParaRPr lang="en-US" sz="2400" dirty="0" smtClean="0">
              <a:latin typeface="Helvetica Neue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Led by an IHE Representative minimum contribution of 2 man months per company. Participating in all Work Packages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Excluding reimbursement, minimal invasiveness in the MS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Provide </a:t>
            </a:r>
            <a:r>
              <a:rPr lang="en-US" sz="1200" dirty="0" smtClean="0">
                <a:solidFill>
                  <a:srgbClr val="2380BF"/>
                </a:solidFill>
                <a:latin typeface="Helvetica Neue"/>
              </a:rPr>
              <a:t>concrete cross border services</a:t>
            </a:r>
            <a:r>
              <a:rPr lang="en-US" sz="1200" dirty="0" smtClean="0">
                <a:latin typeface="Helvetica Neue"/>
              </a:rPr>
              <a:t> that ensure </a:t>
            </a:r>
            <a:r>
              <a:rPr lang="en-US" sz="1200" b="1" dirty="0" smtClean="0">
                <a:latin typeface="Helvetica Neue"/>
              </a:rPr>
              <a:t>safe</a:t>
            </a:r>
            <a:r>
              <a:rPr lang="en-US" sz="1200" dirty="0" smtClean="0">
                <a:latin typeface="Helvetica Neue"/>
              </a:rPr>
              <a:t>, </a:t>
            </a:r>
            <a:r>
              <a:rPr lang="en-US" sz="1200" b="1" dirty="0" smtClean="0">
                <a:latin typeface="Helvetica Neue"/>
              </a:rPr>
              <a:t>secure</a:t>
            </a:r>
            <a:r>
              <a:rPr lang="en-US" sz="1200" dirty="0" smtClean="0">
                <a:latin typeface="Helvetica Neue"/>
              </a:rPr>
              <a:t> and </a:t>
            </a:r>
            <a:r>
              <a:rPr lang="en-US" sz="1200" b="1" dirty="0" smtClean="0">
                <a:latin typeface="Helvetica Neue"/>
              </a:rPr>
              <a:t>efficient</a:t>
            </a:r>
            <a:r>
              <a:rPr lang="en-US" sz="1200" dirty="0" smtClean="0">
                <a:latin typeface="Helvetica Neue"/>
              </a:rPr>
              <a:t> medical treatment for citizens when travelling across Europe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Neue"/>
              </a:rPr>
              <a:t>Focus on services close to the patient: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Helvetica Neue"/>
              </a:rPr>
              <a:t>Build on 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existing National </a:t>
            </a:r>
            <a:r>
              <a:rPr lang="en-GB" sz="1200" dirty="0" err="1" smtClean="0">
                <a:solidFill>
                  <a:srgbClr val="2380BF"/>
                </a:solidFill>
                <a:latin typeface="Helvetica Neue"/>
              </a:rPr>
              <a:t>eHealth</a:t>
            </a:r>
            <a:r>
              <a:rPr lang="en-GB" sz="1200" dirty="0" smtClean="0">
                <a:solidFill>
                  <a:srgbClr val="2380BF"/>
                </a:solidFill>
                <a:latin typeface="Helvetica Neue"/>
              </a:rPr>
              <a:t> Projects</a:t>
            </a:r>
            <a:r>
              <a:rPr lang="en-GB" sz="1200" dirty="0" smtClean="0">
                <a:latin typeface="Helvetica Neue"/>
              </a:rPr>
              <a:t> and use experiences and knowledge from all Member States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r>
              <a:rPr lang="en-GB" sz="2400" dirty="0" smtClean="0">
                <a:latin typeface="Helvetica Neue"/>
              </a:rPr>
              <a:t>Challenges to get there </a:t>
            </a:r>
            <a:r>
              <a:rPr lang="en-GB" sz="1200" dirty="0" smtClean="0">
                <a:latin typeface="Helvetica Neue"/>
              </a:rPr>
              <a:t>(based on the EIF (European Interoperability Framework)):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Legal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Organisational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Semantic Interoperability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000" dirty="0" smtClean="0">
                <a:latin typeface="Helvetica Neue"/>
              </a:rPr>
              <a:t>Technical Interoperability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C157-F439-444F-9969-F5FF561C0962}" type="datetime1">
              <a:rPr lang="en-US" smtClean="0"/>
              <a:t>18/11/2013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A914-87CA-5E4D-AC46-02F0617AF618}" type="datetime1">
              <a:rPr lang="en-US" smtClean="0"/>
              <a:t>18/11/2013</a:t>
            </a:fld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2D9-9569-BF47-BA18-BECAD3A49286}" type="datetime1">
              <a:rPr lang="en-US" smtClean="0"/>
              <a:t>18/11/2013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41B9B11F-5068-4AEC-AC8D-5D2D4631527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38B3-66BB-EA4C-8251-C95ECEB866D8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22D0-8A55-7C43-9557-F1124C8EA866}" type="datetime1">
              <a:rPr lang="en-US" smtClean="0"/>
              <a:t>18/11/2013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sz="1800">
                <a:latin typeface="Helvetica"/>
              </a:defRPr>
            </a:lvl2pPr>
            <a:lvl3pPr>
              <a:defRPr sz="16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4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Helvetica Neue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AEFB-1BA7-CE42-87C9-F97339345F00}" type="datetime1">
              <a:rPr lang="en-US" smtClean="0"/>
              <a:t>18/11/2013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19560D9-6071-4884-8E9C-B0A671BDE5F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4736-824F-B545-9129-365D2658713F}" type="datetime1">
              <a:rPr lang="en-US" smtClean="0"/>
              <a:t>18/11/2013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34D77350-D288-4390-B324-2F3CFAF1213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A88F-3640-8947-B0C6-DC94056752CE}" type="datetime1">
              <a:rPr lang="en-US" smtClean="0"/>
              <a:t>18/11/2013</a:t>
            </a:fld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112D39D4-1BD5-48FA-90B0-DD1BABC38CC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83AE-9620-854B-A4ED-21DD262FEF14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1C7023C-1287-4F59-9275-9EC38F48E9D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CA98-389F-9443-A908-AFB381E7ED3C}" type="datetime1">
              <a:rPr lang="en-US" smtClean="0"/>
              <a:t>18/11/2013</a:t>
            </a:fld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3C6602A-11E7-40E2-9BE5-98D9A2B976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B2B195-D75A-BF41-B5BA-0389AC68235D}" type="datetime1">
              <a:rPr lang="en-US" smtClean="0"/>
              <a:t>18/11/2013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E8AF0F-4F58-8244-A290-36F241908634}" type="datetime1">
              <a:rPr lang="en-US" smtClean="0"/>
              <a:t>18/11/2013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D4A985C9-88BA-4BC7-9158-FD3EA60AAC7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PowerPoint_97_-_2003_Presentation1.ppt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68FBA-7F2B-4848-BA1E-EAD94BE70D91}" type="datetime1">
              <a:rPr lang="en-US" smtClean="0"/>
              <a:t>18/11/2013</a:t>
            </a:fld>
            <a:endParaRPr lang="de-A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z="1600" dirty="0" smtClean="0"/>
              <a:t>epSOS – </a:t>
            </a:r>
            <a:r>
              <a:rPr lang="de-AT" sz="1600" dirty="0" err="1" smtClean="0"/>
              <a:t>OpenNCP</a:t>
            </a:r>
            <a:r>
              <a:rPr lang="de-AT" sz="1600" dirty="0" smtClean="0"/>
              <a:t> Initiative</a:t>
            </a:r>
            <a:endParaRPr lang="de-AT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D5C45FAF-B2A3-4A78-9280-E6B4E8BECF12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04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395288" y="188913"/>
            <a:ext cx="5976937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/>
              <a:t>epSOS - Industry </a:t>
            </a:r>
            <a:r>
              <a:rPr lang="en-GB" sz="2800" b="1" dirty="0"/>
              <a:t>Team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/>
        </p:nvGraphicFramePr>
        <p:xfrm>
          <a:off x="357188" y="1143000"/>
          <a:ext cx="8215312" cy="43580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3828"/>
                <a:gridCol w="2053828"/>
                <a:gridCol w="2053828"/>
                <a:gridCol w="2053828"/>
              </a:tblGrid>
              <a:tr h="56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3M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 smtClean="0"/>
                        <a:t>Agfa </a:t>
                      </a:r>
                      <a:r>
                        <a:rPr lang="de-DE" sz="1600" u="sng" dirty="0" err="1" smtClean="0"/>
                        <a:t>HealthCare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Alert Life </a:t>
                      </a:r>
                      <a:r>
                        <a:rPr lang="de-DE" sz="1600" dirty="0" err="1" smtClean="0"/>
                        <a:t>Sciences</a:t>
                      </a:r>
                      <a:r>
                        <a:rPr lang="de-DE" sz="1600" dirty="0" smtClean="0"/>
                        <a:t> Computing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/>
                        <a:t>Apollo Information Technologies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Boston Life Labs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CareCom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Cisco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Conet AG</a:t>
                      </a:r>
                      <a:endParaRPr lang="en-US" sz="16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dbMotion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Dedalus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Systems Group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Engineering </a:t>
                      </a:r>
                      <a:r>
                        <a:rPr lang="en-US" sz="1600" b="1" dirty="0" err="1" smtClean="0"/>
                        <a:t>S.p.A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/>
                        <a:t>GE Healthcare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/>
                        <a:t>Gnomon</a:t>
                      </a:r>
                      <a:r>
                        <a:rPr lang="en-US" sz="1600" b="1" u="sng" baseline="0" dirty="0" smtClean="0">
                          <a:latin typeface="Helvetica" pitchFamily="34" charset="0"/>
                        </a:rPr>
                        <a:t> Informatics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sng" dirty="0" smtClean="0"/>
                        <a:t>IBM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  <a:latin typeface="Helvetica" pitchFamily="34" charset="0"/>
                          <a:ea typeface="Times New Roman"/>
                          <a:cs typeface="Calibri"/>
                        </a:rPr>
                        <a:t>IHE Europe*</a:t>
                      </a:r>
                      <a:endParaRPr lang="en-US" sz="1600" b="1" u="sng" dirty="0">
                        <a:solidFill>
                          <a:srgbClr val="FF0000"/>
                        </a:solidFill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Indra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Insiel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S.p.A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Mawell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u="none" dirty="0" err="1" smtClean="0"/>
                        <a:t>MediCognos</a:t>
                      </a:r>
                      <a:endParaRPr lang="en-US" sz="1600" b="1" u="none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54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Microsoft</a:t>
                      </a:r>
                      <a:endParaRPr lang="en-US" sz="1600" b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Netsmart</a:t>
                      </a:r>
                      <a:endParaRPr lang="en-US" sz="1600" b="1" u="sng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Oracle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Posam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19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  <a:p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Steria</a:t>
                      </a:r>
                      <a:endParaRPr lang="de-DE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/>
                        <a:t>Tiani</a:t>
                      </a:r>
                      <a:r>
                        <a:rPr lang="en-US" sz="1600" b="1" u="sng" dirty="0" smtClean="0"/>
                        <a:t>-Spirit</a:t>
                      </a:r>
                      <a:endParaRPr lang="en-US" sz="1600" b="1" u="sng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/>
                        <a:t>TrebleM</a:t>
                      </a:r>
                      <a:endParaRPr lang="en-US" sz="1600" b="1" dirty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T-Systems</a:t>
                      </a: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  <a:p>
                      <a:pPr algn="ctr"/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UBM </a:t>
                      </a:r>
                      <a:r>
                        <a:rPr lang="de-DE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</a:t>
                      </a:r>
                      <a:endParaRPr lang="de-DE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tention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Helvetica" pitchFamily="34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72" name="Rectangle 8"/>
          <p:cNvSpPr>
            <a:spLocks noChangeArrowheads="1"/>
          </p:cNvSpPr>
          <p:nvPr/>
        </p:nvSpPr>
        <p:spPr bwMode="auto">
          <a:xfrm>
            <a:off x="79375" y="5445125"/>
            <a:ext cx="636428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b="1"/>
              <a:t>Industry Team Steering Group members are underlined</a:t>
            </a:r>
            <a:endParaRPr lang="en-US" b="1"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6588125" y="892175"/>
            <a:ext cx="2087563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/>
                </a:solidFill>
                <a:latin typeface="Helvetica Neue" charset="0"/>
              </a:rPr>
              <a:t>as per 15.05.2013</a:t>
            </a:r>
            <a:endParaRPr lang="en-US" sz="1050" dirty="0">
              <a:solidFill>
                <a:schemeClr val="tx1"/>
              </a:solidFill>
              <a:latin typeface="Helvetica" pitchFamily="34" charset="0"/>
              <a:ea typeface="Times New Roman"/>
              <a:cs typeface="Calibri"/>
            </a:endParaRPr>
          </a:p>
        </p:txBody>
      </p:sp>
      <p:sp>
        <p:nvSpPr>
          <p:cNvPr id="30774" name="Rectangle 8"/>
          <p:cNvSpPr>
            <a:spLocks noChangeArrowheads="1"/>
          </p:cNvSpPr>
          <p:nvPr/>
        </p:nvSpPr>
        <p:spPr bwMode="auto">
          <a:xfrm>
            <a:off x="6443663" y="544512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*Industry Team Coordinator, no member of Industry Team</a:t>
            </a:r>
            <a:endParaRPr lang="en-US" sz="1200">
              <a:solidFill>
                <a:schemeClr val="tx1"/>
              </a:solidFill>
              <a:latin typeface="Helvetica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72366-A3CD-5B41-B358-49CFC3555B8A}" type="datetime1">
              <a:rPr lang="en-US" smtClean="0"/>
              <a:t>18/11/2013</a:t>
            </a:fld>
            <a:endParaRPr lang="de-AT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D9167AFB-CF89-4E72-B027-78859A5F0009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6697662" cy="50323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>
                <a:solidFill>
                  <a:srgbClr val="2380BF"/>
                </a:solidFill>
                <a:latin typeface="Helvetica Neue"/>
              </a:rPr>
              <a:t>epSOS – main Services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793115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latin typeface="Helvetica Neue"/>
              </a:rPr>
              <a:t>Provide </a:t>
            </a:r>
            <a:r>
              <a:rPr lang="en-US" sz="2400" dirty="0" smtClean="0">
                <a:solidFill>
                  <a:srgbClr val="2380BF"/>
                </a:solidFill>
                <a:latin typeface="Helvetica Neue"/>
              </a:rPr>
              <a:t>concrete cross border Health services</a:t>
            </a:r>
            <a:endParaRPr lang="en-US" sz="1200" dirty="0" smtClean="0">
              <a:latin typeface="Helvetica Neue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FF0000"/>
                </a:solidFill>
                <a:latin typeface="Helvetica Neue"/>
              </a:rPr>
              <a:t>Patient Summary for EU Citizens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Occasional and Regular Visit</a:t>
            </a:r>
          </a:p>
          <a:p>
            <a:pPr marL="514350" lvl="1" indent="0">
              <a:lnSpc>
                <a:spcPct val="80000"/>
              </a:lnSpc>
              <a:buNone/>
            </a:pPr>
            <a:endParaRPr lang="en-GB" dirty="0" smtClean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en-GB" dirty="0" err="1" smtClean="0">
                <a:solidFill>
                  <a:srgbClr val="FF0000"/>
                </a:solidFill>
                <a:latin typeface="Helvetica Neue"/>
              </a:rPr>
              <a:t>ePrescribing</a:t>
            </a:r>
            <a:r>
              <a:rPr lang="en-GB" dirty="0" smtClean="0">
                <a:solidFill>
                  <a:srgbClr val="FF0000"/>
                </a:solidFill>
                <a:latin typeface="Helvetica Neue"/>
              </a:rPr>
              <a:t> for EU Citizens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rgbClr val="2380BF"/>
                </a:solidFill>
                <a:latin typeface="Helvetica Neue"/>
              </a:rPr>
              <a:t>Medication </a:t>
            </a:r>
            <a:r>
              <a:rPr lang="en-GB" dirty="0" err="1" smtClean="0">
                <a:solidFill>
                  <a:srgbClr val="2380BF"/>
                </a:solidFill>
                <a:latin typeface="Helvetica Neue"/>
              </a:rPr>
              <a:t>ePrescription</a:t>
            </a:r>
            <a:r>
              <a:rPr lang="en-GB" dirty="0">
                <a:solidFill>
                  <a:srgbClr val="2380BF"/>
                </a:solidFill>
                <a:latin typeface="Helvetica Neue"/>
              </a:rPr>
              <a:t> </a:t>
            </a:r>
            <a:r>
              <a:rPr lang="en-GB" dirty="0" smtClean="0">
                <a:solidFill>
                  <a:srgbClr val="2380BF"/>
                </a:solidFill>
                <a:latin typeface="Helvetica Neue"/>
              </a:rPr>
              <a:t>and </a:t>
            </a:r>
            <a:r>
              <a:rPr lang="en-GB" dirty="0" err="1" smtClean="0">
                <a:solidFill>
                  <a:srgbClr val="2380BF"/>
                </a:solidFill>
                <a:latin typeface="Helvetica Neue"/>
              </a:rPr>
              <a:t>eDispensation</a:t>
            </a:r>
            <a:endParaRPr lang="en-GB" dirty="0" smtClean="0">
              <a:solidFill>
                <a:srgbClr val="2380BF"/>
              </a:solidFill>
              <a:latin typeface="Helvetica Neue"/>
            </a:endParaRPr>
          </a:p>
          <a:p>
            <a:pPr lvl="1">
              <a:lnSpc>
                <a:spcPct val="80000"/>
              </a:lnSpc>
            </a:pPr>
            <a:endParaRPr lang="en-GB" dirty="0">
              <a:solidFill>
                <a:srgbClr val="2380BF"/>
              </a:solidFill>
              <a:latin typeface="Helvetica Neue"/>
            </a:endParaRPr>
          </a:p>
          <a:p>
            <a:pPr>
              <a:lnSpc>
                <a:spcPct val="80000"/>
              </a:lnSpc>
            </a:pPr>
            <a:r>
              <a:rPr lang="en-GB" i="1" dirty="0">
                <a:solidFill>
                  <a:srgbClr val="FF0000"/>
                </a:solidFill>
                <a:latin typeface="Helvetica Neue"/>
              </a:rPr>
              <a:t>Other </a:t>
            </a:r>
            <a:r>
              <a:rPr lang="en-GB" i="1" dirty="0" smtClean="0">
                <a:solidFill>
                  <a:srgbClr val="FF0000"/>
                </a:solidFill>
                <a:latin typeface="Helvetica Neue"/>
              </a:rPr>
              <a:t>Services (epSOS 2): </a:t>
            </a:r>
          </a:p>
          <a:p>
            <a:pPr lvl="1">
              <a:lnSpc>
                <a:spcPct val="80000"/>
              </a:lnSpc>
            </a:pPr>
            <a:r>
              <a:rPr lang="en-GB" dirty="0">
                <a:solidFill>
                  <a:srgbClr val="2380BF"/>
                </a:solidFill>
                <a:latin typeface="Helvetica Neue"/>
              </a:rPr>
              <a:t>PAC, </a:t>
            </a:r>
            <a:r>
              <a:rPr lang="en-GB" dirty="0" smtClean="0">
                <a:solidFill>
                  <a:srgbClr val="2380BF"/>
                </a:solidFill>
                <a:latin typeface="Helvetica Neue"/>
              </a:rPr>
              <a:t>HCER, etc.</a:t>
            </a:r>
            <a:endParaRPr lang="en-GB" sz="2800" dirty="0" smtClean="0">
              <a:latin typeface="Helvetica Neue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 smtClean="0">
              <a:latin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26B0D-90E1-6947-AD2B-D81734787113}" type="datetime1">
              <a:rPr lang="en-US" smtClean="0"/>
              <a:t>18/11/2013</a:t>
            </a:fld>
            <a:endParaRPr lang="de-A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068638"/>
            <a:ext cx="7921625" cy="25206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 Neue"/>
              </a:rPr>
              <a:t>epSOS 1</a:t>
            </a:r>
          </a:p>
          <a:p>
            <a:pPr algn="ctr" eaLnBrk="1" hangingPunct="1"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 Neue"/>
              </a:rPr>
              <a:t>Common Components Development </a:t>
            </a:r>
            <a:br>
              <a:rPr lang="en-US" sz="4000" b="1" dirty="0" smtClean="0">
                <a:solidFill>
                  <a:srgbClr val="2382C0"/>
                </a:solidFill>
                <a:latin typeface="Helvetica Neue"/>
              </a:rPr>
            </a:br>
            <a:endParaRPr lang="en-US" sz="4000" dirty="0" smtClean="0">
              <a:solidFill>
                <a:srgbClr val="2382C0"/>
              </a:solidFill>
              <a:latin typeface="Helvetica Neue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8C585B-E3C9-0B4E-B288-CBBA66286DEF}" type="datetime1">
              <a:rPr lang="en-US" smtClean="0"/>
              <a:t>18/11/2013</a:t>
            </a:fld>
            <a:endParaRPr lang="de-AT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1600" dirty="0"/>
              <a:t>epSOS – </a:t>
            </a:r>
            <a:r>
              <a:rPr lang="de-AT" sz="1600" dirty="0" err="1"/>
              <a:t>OpenNCP</a:t>
            </a:r>
            <a:r>
              <a:rPr lang="de-AT" sz="1600" dirty="0"/>
              <a:t> Initiative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Baselines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Interoperability to </a:t>
            </a:r>
            <a:r>
              <a:rPr lang="en-GB" sz="2800" dirty="0"/>
              <a:t>connect services and architectures, potentially different in every Participating Nation (PN</a:t>
            </a:r>
            <a:r>
              <a:rPr lang="en-GB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The </a:t>
            </a:r>
            <a:r>
              <a:rPr lang="en-GB" sz="2800" b="1" dirty="0"/>
              <a:t>National Contact Point </a:t>
            </a:r>
            <a:r>
              <a:rPr lang="en-GB" sz="2800" dirty="0"/>
              <a:t>(NCP) is the fulcrum of cross border interoperability, exploiting the role of connecting the </a:t>
            </a:r>
            <a:r>
              <a:rPr lang="en-GB" sz="2800" dirty="0" smtClean="0"/>
              <a:t>PN to </a:t>
            </a:r>
            <a:r>
              <a:rPr lang="en-GB" sz="2800" dirty="0"/>
              <a:t>the European Level environment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GB" sz="2800" dirty="0" smtClean="0"/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…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DF589-A15C-EF46-B0C8-F11EEC541645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2380BF"/>
                </a:solidFill>
                <a:latin typeface="Helvetica Neue" charset="0"/>
              </a:rPr>
              <a:t>Implementation Strategy</a:t>
            </a:r>
            <a:endParaRPr lang="de-DE" sz="24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7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6662737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b="1" dirty="0">
                <a:solidFill>
                  <a:srgbClr val="2380BF"/>
                </a:solidFill>
                <a:latin typeface="Helvetica Neue"/>
              </a:rPr>
              <a:t>epSOS NCPs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4D9D3-59E8-534D-BEBC-7003AE46753D}" type="datetime1">
              <a:rPr lang="en-US" smtClean="0"/>
              <a:t>18/11/2013</a:t>
            </a:fld>
            <a:endParaRPr lang="de-AT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pic>
        <p:nvPicPr>
          <p:cNvPr id="12" name="O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96" b="-82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6237288" y="2487836"/>
            <a:ext cx="360362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4500563" y="363242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132138" y="3632423"/>
            <a:ext cx="50323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pic>
        <p:nvPicPr>
          <p:cNvPr id="94213" name="Immagin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81411"/>
            <a:ext cx="566102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86"/>
          <p:cNvGrpSpPr>
            <a:grpSpLocks/>
          </p:cNvGrpSpPr>
          <p:nvPr/>
        </p:nvGrpSpPr>
        <p:grpSpPr bwMode="auto">
          <a:xfrm>
            <a:off x="3383758" y="3920778"/>
            <a:ext cx="1368424" cy="1195960"/>
            <a:chOff x="3383077" y="4567422"/>
            <a:chExt cx="1369740" cy="1196898"/>
          </a:xfrm>
        </p:grpSpPr>
        <p:sp>
          <p:nvSpPr>
            <p:cNvPr id="12" name="Rettangolo arrotondato 11"/>
            <p:cNvSpPr/>
            <p:nvPr/>
          </p:nvSpPr>
          <p:spPr>
            <a:xfrm>
              <a:off x="3595209" y="5376666"/>
              <a:ext cx="994730" cy="3876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600" dirty="0" err="1">
                  <a:solidFill>
                    <a:srgbClr val="C00000"/>
                  </a:solidFill>
                </a:rPr>
                <a:t>eCRTS</a:t>
              </a:r>
              <a:endParaRPr lang="it-IT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Connettore 4 15"/>
            <p:cNvCxnSpPr>
              <a:stCxn id="12" idx="1"/>
              <a:endCxn id="27" idx="2"/>
            </p:cNvCxnSpPr>
            <p:nvPr/>
          </p:nvCxnSpPr>
          <p:spPr>
            <a:xfrm rot="10800000">
              <a:off x="3383077" y="4567423"/>
              <a:ext cx="212133" cy="1003071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ttore 4 19"/>
            <p:cNvCxnSpPr>
              <a:stCxn id="12" idx="3"/>
              <a:endCxn id="25" idx="2"/>
            </p:cNvCxnSpPr>
            <p:nvPr/>
          </p:nvCxnSpPr>
          <p:spPr>
            <a:xfrm flipV="1">
              <a:off x="4589939" y="4567422"/>
              <a:ext cx="162878" cy="1003071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ttangolo 38"/>
          <p:cNvSpPr/>
          <p:nvPr/>
        </p:nvSpPr>
        <p:spPr>
          <a:xfrm>
            <a:off x="1547813" y="2595786"/>
            <a:ext cx="360362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998538" y="2497361"/>
            <a:ext cx="144462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it-IT"/>
          </a:p>
        </p:txBody>
      </p:sp>
      <p:grpSp>
        <p:nvGrpSpPr>
          <p:cNvPr id="3" name="Gruppo 87"/>
          <p:cNvGrpSpPr>
            <a:grpSpLocks/>
          </p:cNvGrpSpPr>
          <p:nvPr/>
        </p:nvGrpSpPr>
        <p:grpSpPr bwMode="auto">
          <a:xfrm>
            <a:off x="250825" y="2308448"/>
            <a:ext cx="8713788" cy="2105025"/>
            <a:chOff x="251520" y="2956008"/>
            <a:chExt cx="8712968" cy="2105648"/>
          </a:xfrm>
        </p:grpSpPr>
        <p:sp>
          <p:nvSpPr>
            <p:cNvPr id="30" name="Rettangolo 29"/>
            <p:cNvSpPr/>
            <p:nvPr/>
          </p:nvSpPr>
          <p:spPr>
            <a:xfrm>
              <a:off x="6773944" y="3100514"/>
              <a:ext cx="934949" cy="574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Country-A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7885090" y="2956008"/>
              <a:ext cx="1079398" cy="8638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Country-A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ttore 4 33"/>
            <p:cNvCxnSpPr>
              <a:stCxn id="31" idx="1"/>
              <a:endCxn id="30" idx="3"/>
            </p:cNvCxnSpPr>
            <p:nvPr/>
          </p:nvCxnSpPr>
          <p:spPr>
            <a:xfrm rot="10800000">
              <a:off x="7708893" y="3387936"/>
              <a:ext cx="176196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4 36"/>
            <p:cNvCxnSpPr>
              <a:stCxn id="30" idx="1"/>
              <a:endCxn id="32" idx="3"/>
            </p:cNvCxnSpPr>
            <p:nvPr/>
          </p:nvCxnSpPr>
          <p:spPr>
            <a:xfrm rot="10800000">
              <a:off x="6597749" y="3315907"/>
              <a:ext cx="176196" cy="72029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ttangolo 39"/>
            <p:cNvSpPr/>
            <p:nvPr/>
          </p:nvSpPr>
          <p:spPr>
            <a:xfrm>
              <a:off x="756297" y="3937373"/>
              <a:ext cx="934950" cy="574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rgbClr val="7030A0"/>
                  </a:solidFill>
                </a:rPr>
                <a:t>Country-B</a:t>
              </a:r>
              <a:r>
                <a:rPr lang="it-IT" sz="1200" dirty="0">
                  <a:solidFill>
                    <a:srgbClr val="7030A0"/>
                  </a:solidFill>
                </a:rPr>
                <a:t> National </a:t>
              </a:r>
              <a:r>
                <a:rPr lang="it-IT" sz="1200" dirty="0" err="1">
                  <a:solidFill>
                    <a:srgbClr val="7030A0"/>
                  </a:solidFill>
                </a:rPr>
                <a:t>Connector</a:t>
              </a:r>
              <a:endParaRPr lang="it-IT" sz="1200" dirty="0">
                <a:solidFill>
                  <a:srgbClr val="7030A0"/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83279" y="4701187"/>
              <a:ext cx="1080986" cy="3604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 err="1">
                  <a:solidFill>
                    <a:schemeClr val="tx1"/>
                  </a:solidFill>
                </a:rPr>
                <a:t>Country-B</a:t>
              </a:r>
              <a:r>
                <a:rPr lang="it-IT" sz="1200" dirty="0">
                  <a:solidFill>
                    <a:schemeClr val="tx1"/>
                  </a:solidFill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</a:rPr>
                <a:t>Infrastructure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Connettore 4 41"/>
            <p:cNvCxnSpPr>
              <a:stCxn id="40" idx="0"/>
              <a:endCxn id="39" idx="2"/>
            </p:cNvCxnSpPr>
            <p:nvPr/>
          </p:nvCxnSpPr>
          <p:spPr>
            <a:xfrm rot="5400000" flipH="1" flipV="1">
              <a:off x="1217037" y="3425861"/>
              <a:ext cx="518248" cy="504777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itardo 51"/>
            <p:cNvSpPr/>
            <p:nvPr/>
          </p:nvSpPr>
          <p:spPr>
            <a:xfrm>
              <a:off x="251520" y="3171972"/>
              <a:ext cx="431759" cy="431928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200" dirty="0">
                  <a:solidFill>
                    <a:schemeClr val="tx1"/>
                  </a:solidFill>
                </a:rPr>
                <a:t>HCP</a:t>
              </a:r>
            </a:p>
          </p:txBody>
        </p:sp>
        <p:cxnSp>
          <p:nvCxnSpPr>
            <p:cNvPr id="53" name="Connettore 4 52"/>
            <p:cNvCxnSpPr>
              <a:stCxn id="40" idx="2"/>
              <a:endCxn id="41" idx="0"/>
            </p:cNvCxnSpPr>
            <p:nvPr/>
          </p:nvCxnSpPr>
          <p:spPr>
            <a:xfrm rot="5400000">
              <a:off x="1129289" y="4607497"/>
              <a:ext cx="188968" cy="158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ttore 4 55"/>
            <p:cNvCxnSpPr>
              <a:stCxn id="41" idx="1"/>
              <a:endCxn id="52" idx="2"/>
            </p:cNvCxnSpPr>
            <p:nvPr/>
          </p:nvCxnSpPr>
          <p:spPr>
            <a:xfrm rot="10800000">
              <a:off x="467400" y="3603900"/>
              <a:ext cx="215880" cy="1278316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nettore 4 55"/>
            <p:cNvCxnSpPr>
              <a:stCxn id="59" idx="1"/>
              <a:endCxn id="52" idx="3"/>
            </p:cNvCxnSpPr>
            <p:nvPr/>
          </p:nvCxnSpPr>
          <p:spPr>
            <a:xfrm rot="10800000" flipV="1">
              <a:off x="683280" y="3324641"/>
              <a:ext cx="315883" cy="6329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po 85"/>
          <p:cNvGrpSpPr>
            <a:grpSpLocks/>
          </p:cNvGrpSpPr>
          <p:nvPr/>
        </p:nvGrpSpPr>
        <p:grpSpPr bwMode="auto">
          <a:xfrm>
            <a:off x="755650" y="1052736"/>
            <a:ext cx="5832475" cy="1584325"/>
            <a:chOff x="755576" y="1700808"/>
            <a:chExt cx="5832648" cy="1584176"/>
          </a:xfrm>
        </p:grpSpPr>
        <p:sp>
          <p:nvSpPr>
            <p:cNvPr id="29" name="Rettangolo arrotondato 28"/>
            <p:cNvSpPr/>
            <p:nvPr/>
          </p:nvSpPr>
          <p:spPr>
            <a:xfrm>
              <a:off x="3276601" y="1700808"/>
              <a:ext cx="1655812" cy="5047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dirty="0">
                  <a:solidFill>
                    <a:srgbClr val="C00000"/>
                  </a:solidFill>
                </a:rPr>
                <a:t>IHE Gazelle / Testing Tools</a:t>
              </a:r>
            </a:p>
          </p:txBody>
        </p:sp>
        <p:cxnSp>
          <p:nvCxnSpPr>
            <p:cNvPr id="72" name="Connettore 2 71"/>
            <p:cNvCxnSpPr>
              <a:stCxn id="29" idx="1"/>
            </p:cNvCxnSpPr>
            <p:nvPr/>
          </p:nvCxnSpPr>
          <p:spPr>
            <a:xfrm rot="10800000" flipV="1">
              <a:off x="755576" y="1953196"/>
              <a:ext cx="2521025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>
              <a:stCxn id="29" idx="2"/>
            </p:cNvCxnSpPr>
            <p:nvPr/>
          </p:nvCxnSpPr>
          <p:spPr>
            <a:xfrm rot="5400000">
              <a:off x="3365518" y="1683269"/>
              <a:ext cx="215880" cy="12605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>
              <a:stCxn id="29" idx="2"/>
            </p:cNvCxnSpPr>
            <p:nvPr/>
          </p:nvCxnSpPr>
          <p:spPr>
            <a:xfrm rot="5400000">
              <a:off x="3545758" y="2727027"/>
              <a:ext cx="1079398" cy="3651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>
              <a:stCxn id="29" idx="2"/>
            </p:cNvCxnSpPr>
            <p:nvPr/>
          </p:nvCxnSpPr>
          <p:spPr>
            <a:xfrm rot="16200000" flipH="1">
              <a:off x="4590310" y="1718989"/>
              <a:ext cx="215880" cy="118907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2 82"/>
            <p:cNvCxnSpPr>
              <a:stCxn id="29" idx="3"/>
            </p:cNvCxnSpPr>
            <p:nvPr/>
          </p:nvCxnSpPr>
          <p:spPr>
            <a:xfrm>
              <a:off x="4932413" y="1953196"/>
              <a:ext cx="1655811" cy="6841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219" name="Rectangle 3"/>
          <p:cNvSpPr>
            <a:spLocks noChangeArrowheads="1"/>
          </p:cNvSpPr>
          <p:nvPr/>
        </p:nvSpPr>
        <p:spPr bwMode="auto">
          <a:xfrm>
            <a:off x="971600" y="44624"/>
            <a:ext cx="5256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ea typeface="+mj-ea"/>
                <a:cs typeface="+mj-cs"/>
              </a:rPr>
              <a:t>Common Components Development (CCD) Composition</a:t>
            </a:r>
            <a:endParaRPr lang="en-GB" sz="2400" b="1" dirty="0">
              <a:ea typeface="+mj-ea"/>
              <a:cs typeface="+mj-cs"/>
            </a:endParaRPr>
          </a:p>
        </p:txBody>
      </p:sp>
      <p:sp>
        <p:nvSpPr>
          <p:cNvPr id="36" name="Datumsplatzhalt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40F7AE6-D223-7744-97C2-89BE80921B17}" type="datetime1">
              <a:rPr lang="en-US" smtClean="0">
                <a:ea typeface="ＭＳ Ｐゴシック" pitchFamily="34" charset="-128"/>
              </a:rPr>
              <a:t>18/11/2013</a:t>
            </a:fld>
            <a:endParaRPr lang="de-AT" dirty="0">
              <a:ea typeface="ＭＳ Ｐゴシック" pitchFamily="34" charset="-128"/>
            </a:endParaRPr>
          </a:p>
        </p:txBody>
      </p:sp>
      <p:sp>
        <p:nvSpPr>
          <p:cNvPr id="38" name="Foliennummernplatzhalt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AT">
                <a:ea typeface="ＭＳ Ｐゴシック" pitchFamily="34" charset="-128"/>
              </a:rPr>
              <a:t>Page </a:t>
            </a:r>
            <a:fld id="{78002072-447B-443A-8997-F69328707A1A}" type="slidenum">
              <a:rPr lang="de-AT">
                <a:ea typeface="ＭＳ Ｐゴシック" pitchFamily="34" charset="-128"/>
              </a:rPr>
              <a:pPr>
                <a:defRPr/>
              </a:pPr>
              <a:t>15</a:t>
            </a:fld>
            <a:endParaRPr lang="de-AT">
              <a:ea typeface="ＭＳ Ｐゴシック" pitchFamily="34" charset="-128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071563" y="5335414"/>
            <a:ext cx="8001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Vendor ready-to-deploy and IHE connect-a-thon tested products</a:t>
            </a:r>
          </a:p>
          <a:p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no JARF sponsoring, royalty-free </a:t>
            </a:r>
            <a:r>
              <a:rPr lang="en-US" b="1" dirty="0" err="1" smtClean="0"/>
              <a:t>licence</a:t>
            </a:r>
            <a:r>
              <a:rPr lang="en-US" b="1" dirty="0" smtClean="0"/>
              <a:t> for epSOS pilot projects</a:t>
            </a:r>
          </a:p>
          <a:p>
            <a:endParaRPr lang="en-US" b="1" dirty="0"/>
          </a:p>
          <a:p>
            <a:r>
              <a:rPr lang="en-US" b="1" dirty="0"/>
              <a:t>cooperative, common development by Industry Team / Beneficiaries</a:t>
            </a:r>
          </a:p>
          <a:p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 JARF sponsored Open Source Software, linked to vendor products</a:t>
            </a:r>
          </a:p>
        </p:txBody>
      </p:sp>
      <p:sp>
        <p:nvSpPr>
          <p:cNvPr id="43" name="Abgerundetes Rechteck 6"/>
          <p:cNvSpPr/>
          <p:nvPr/>
        </p:nvSpPr>
        <p:spPr>
          <a:xfrm>
            <a:off x="142875" y="5448647"/>
            <a:ext cx="928688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yellow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Abgerundetes Rechteck 8"/>
          <p:cNvSpPr/>
          <p:nvPr/>
        </p:nvSpPr>
        <p:spPr>
          <a:xfrm>
            <a:off x="142875" y="6276801"/>
            <a:ext cx="9286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err="1">
                <a:solidFill>
                  <a:srgbClr val="000000"/>
                </a:solidFill>
              </a:rPr>
              <a:t>red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6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068638"/>
            <a:ext cx="7921625" cy="25206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 Neue"/>
              </a:rPr>
              <a:t>epSOS 2</a:t>
            </a:r>
          </a:p>
          <a:p>
            <a:pPr algn="ctr" eaLnBrk="1" hangingPunct="1"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 Neue"/>
              </a:rPr>
              <a:t>Open Source Initiative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000" dirty="0" smtClean="0">
              <a:solidFill>
                <a:srgbClr val="2382C0"/>
              </a:solidFill>
              <a:latin typeface="Helvetica Neue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D1F2D9-0261-604A-A846-85D053012857}" type="datetime1">
              <a:rPr lang="en-US" smtClean="0"/>
              <a:t>18/11/2013</a:t>
            </a:fld>
            <a:endParaRPr lang="de-AT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AT" sz="1600" dirty="0"/>
              <a:t>epSOS – </a:t>
            </a:r>
            <a:r>
              <a:rPr lang="de-AT" sz="1600" dirty="0" err="1"/>
              <a:t>OpenNCP</a:t>
            </a:r>
            <a:r>
              <a:rPr lang="de-AT" sz="1600" dirty="0"/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158488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n-GB" sz="2800" dirty="0" smtClean="0">
                <a:solidFill>
                  <a:srgbClr val="000000"/>
                </a:solidFill>
              </a:rPr>
              <a:t>In </a:t>
            </a:r>
            <a:r>
              <a:rPr lang="en-GB" sz="2800" dirty="0">
                <a:solidFill>
                  <a:srgbClr val="000000"/>
                </a:solidFill>
              </a:rPr>
              <a:t>the summer of </a:t>
            </a:r>
            <a:r>
              <a:rPr lang="en-GB" sz="2800" dirty="0" smtClean="0">
                <a:solidFill>
                  <a:srgbClr val="000000"/>
                </a:solidFill>
              </a:rPr>
              <a:t>2012</a:t>
            </a:r>
          </a:p>
          <a:p>
            <a:pPr marL="914400" lvl="1" indent="-457200">
              <a:spcBef>
                <a:spcPts val="2400"/>
              </a:spcBef>
              <a:buFont typeface="Arial"/>
              <a:buChar char="•"/>
            </a:pPr>
            <a:r>
              <a:rPr lang="en-GB" sz="2800" dirty="0" smtClean="0"/>
              <a:t>Concrete plans for forming an open source project (</a:t>
            </a:r>
            <a:r>
              <a:rPr lang="en-GB" sz="2800" dirty="0" err="1" smtClean="0"/>
              <a:t>OpenNCP</a:t>
            </a:r>
            <a:r>
              <a:rPr lang="en-GB" sz="2800" dirty="0" smtClean="0"/>
              <a:t>) </a:t>
            </a:r>
          </a:p>
          <a:p>
            <a:pPr marL="914400" lvl="1" indent="-457200">
              <a:spcBef>
                <a:spcPts val="2400"/>
              </a:spcBef>
              <a:buFont typeface="Arial"/>
              <a:buChar char="•"/>
            </a:pPr>
            <a:r>
              <a:rPr lang="en-GB" sz="2800" dirty="0" smtClean="0"/>
              <a:t>Delivering </a:t>
            </a:r>
            <a:r>
              <a:rPr lang="en-GB" sz="2800" dirty="0"/>
              <a:t>the software components necessary to run a </a:t>
            </a:r>
            <a:r>
              <a:rPr lang="en-GB" sz="2800" dirty="0" smtClean="0"/>
              <a:t>NCP</a:t>
            </a:r>
            <a:r>
              <a:rPr lang="en-US" sz="2800" dirty="0" smtClean="0"/>
              <a:t> </a:t>
            </a:r>
          </a:p>
          <a:p>
            <a:pPr marL="914400" lvl="1" indent="-457200">
              <a:spcBef>
                <a:spcPts val="2400"/>
              </a:spcBef>
              <a:buFont typeface="Arial"/>
              <a:buChar char="•"/>
            </a:pPr>
            <a:r>
              <a:rPr lang="en-GB" sz="2800" dirty="0" smtClean="0"/>
              <a:t>Manifested </a:t>
            </a:r>
            <a:r>
              <a:rPr lang="en-GB" sz="2800" dirty="0"/>
              <a:t>in </a:t>
            </a:r>
            <a:r>
              <a:rPr lang="en-GB" sz="2800" dirty="0" smtClean="0"/>
              <a:t>an </a:t>
            </a:r>
            <a:r>
              <a:rPr lang="en-GB" sz="2800" dirty="0"/>
              <a:t>international implementation team forming</a:t>
            </a:r>
            <a:r>
              <a:rPr lang="en-US" sz="2800" dirty="0"/>
              <a:t> 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3B4A7-FCAF-F342-8F36-4AC5EC024E18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126649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23529" y="1700213"/>
            <a:ext cx="8640960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Since </a:t>
            </a:r>
            <a:r>
              <a:rPr lang="en-GB" sz="3300" b="1" dirty="0">
                <a:solidFill>
                  <a:schemeClr val="tx1"/>
                </a:solidFill>
              </a:rPr>
              <a:t>than </a:t>
            </a:r>
            <a:r>
              <a:rPr lang="en-GB" sz="2000" i="1" dirty="0">
                <a:solidFill>
                  <a:schemeClr val="tx1"/>
                </a:solidFill>
              </a:rPr>
              <a:t>(2012-06</a:t>
            </a:r>
            <a:r>
              <a:rPr lang="en-GB" sz="2000" i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marL="803275" lvl="1" indent="-355600">
              <a:buFont typeface="Wingdings" charset="2"/>
              <a:buChar char="ü"/>
            </a:pPr>
            <a:r>
              <a:rPr lang="en-GB" sz="2400" dirty="0" smtClean="0">
                <a:latin typeface="Calibri" charset="0"/>
              </a:rPr>
              <a:t>More 100 meetings</a:t>
            </a:r>
            <a:endParaRPr lang="en-GB" sz="2400" dirty="0">
              <a:latin typeface="Calibri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GB" sz="2400" dirty="0" smtClean="0">
                <a:latin typeface="Calibri" charset="0"/>
              </a:rPr>
              <a:t>21 </a:t>
            </a:r>
            <a:r>
              <a:rPr lang="en-GB" sz="2400" dirty="0">
                <a:latin typeface="Calibri" charset="0"/>
              </a:rPr>
              <a:t>SW Components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GB" sz="2400" dirty="0" smtClean="0">
                <a:latin typeface="Calibri" charset="0"/>
              </a:rPr>
              <a:t>10 </a:t>
            </a:r>
            <a:r>
              <a:rPr lang="en-GB" sz="2400" dirty="0">
                <a:latin typeface="Calibri" charset="0"/>
              </a:rPr>
              <a:t>public </a:t>
            </a:r>
            <a:r>
              <a:rPr lang="en-GB" sz="2400" dirty="0" smtClean="0">
                <a:latin typeface="Calibri" charset="0"/>
              </a:rPr>
              <a:t>available releases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GB" sz="2400" dirty="0" smtClean="0">
                <a:latin typeface="Calibri" charset="0"/>
              </a:rPr>
              <a:t>Used </a:t>
            </a:r>
            <a:r>
              <a:rPr lang="en-GB" sz="2400" dirty="0">
                <a:latin typeface="Calibri" charset="0"/>
              </a:rPr>
              <a:t>under 1 PAT and </a:t>
            </a:r>
            <a:r>
              <a:rPr lang="en-GB" sz="2400" dirty="0" smtClean="0">
                <a:latin typeface="Calibri" charset="0"/>
              </a:rPr>
              <a:t>4 </a:t>
            </a:r>
            <a:r>
              <a:rPr lang="en-GB" sz="2400" dirty="0">
                <a:latin typeface="Calibri" charset="0"/>
              </a:rPr>
              <a:t>PPT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GB" sz="2400" dirty="0">
                <a:latin typeface="Calibri" charset="0"/>
              </a:rPr>
              <a:t>epSOS 1 &amp; 2 services available</a:t>
            </a:r>
            <a:br>
              <a:rPr lang="en-GB" sz="2400" dirty="0">
                <a:latin typeface="Calibri" charset="0"/>
              </a:rPr>
            </a:br>
            <a:endParaRPr lang="en-GB" sz="2400" dirty="0">
              <a:latin typeface="Calibri" charset="0"/>
            </a:endParaRPr>
          </a:p>
          <a:p>
            <a:r>
              <a:rPr lang="en-GB" sz="2800" dirty="0">
                <a:latin typeface="Calibri" charset="0"/>
              </a:rPr>
              <a:t>Adopted by MOST of epSOS PN (10+</a:t>
            </a:r>
            <a:r>
              <a:rPr lang="en-GB" sz="2800" dirty="0" smtClean="0">
                <a:latin typeface="Calibri" charset="0"/>
              </a:rPr>
              <a:t>)</a:t>
            </a:r>
          </a:p>
          <a:p>
            <a:pPr marL="914400" lvl="1" indent="-457200">
              <a:buFont typeface="Wingdings" charset="2"/>
              <a:buChar char="ü"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F8263-2B07-BA41-823A-9FDB37BB4334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400839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39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err="1" smtClean="0">
                <a:solidFill>
                  <a:schemeClr val="tx1"/>
                </a:solidFill>
              </a:rPr>
              <a:t>OpenNCP</a:t>
            </a:r>
            <a:r>
              <a:rPr lang="en-GB" sz="3300" b="1" dirty="0" smtClean="0">
                <a:solidFill>
                  <a:schemeClr val="tx1"/>
                </a:solidFill>
              </a:rPr>
              <a:t> / vision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/>
              <a:t>“design and develop a set of Open Source Components (</a:t>
            </a:r>
            <a:r>
              <a:rPr lang="en-GB" sz="2800" dirty="0" err="1" smtClean="0"/>
              <a:t>OpenNCP</a:t>
            </a:r>
            <a:r>
              <a:rPr lang="en-GB" sz="2800" dirty="0" smtClean="0"/>
              <a:t>) that can be adopted by Participating Nation, to build their local implementation of the NCP (</a:t>
            </a:r>
            <a:r>
              <a:rPr lang="en-GB" sz="2800" i="1" dirty="0" smtClean="0"/>
              <a:t>National Contact Point)</a:t>
            </a:r>
            <a:r>
              <a:rPr lang="en-GB" sz="2800" dirty="0" smtClean="0"/>
              <a:t>” </a:t>
            </a: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FF5F9-51C0-FF4F-91CF-F72DAC64B9FE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2380BF"/>
                </a:solidFill>
                <a:latin typeface="Helvetica Neue" charset="0"/>
              </a:rPr>
              <a:t>Open Source Initiative</a:t>
            </a:r>
            <a:endParaRPr lang="de-DE" sz="24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27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3068638"/>
            <a:ext cx="7921625" cy="1528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4000" b="1" dirty="0" smtClean="0">
                <a:solidFill>
                  <a:srgbClr val="2382C0"/>
                </a:solidFill>
                <a:latin typeface="Helvetica Neue"/>
              </a:rPr>
              <a:t>epSOS in short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000" b="1" dirty="0">
              <a:solidFill>
                <a:srgbClr val="2382C0"/>
              </a:solidFill>
              <a:latin typeface="Helvetica Neue"/>
            </a:endParaRPr>
          </a:p>
          <a:p>
            <a:pPr algn="ctr" eaLnBrk="1" hangingPunct="1"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www.epsos.eu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CD3FBF-E9F3-D84B-80A0-C007831C2E5F}" type="datetime1">
              <a:rPr lang="en-US" smtClean="0"/>
              <a:t>18/11/2013</a:t>
            </a:fld>
            <a:endParaRPr lang="de-AT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2380BF"/>
                </a:solidFill>
                <a:latin typeface="Helvetica Neue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AT" sz="1600" dirty="0"/>
              <a:t>epSOS – </a:t>
            </a:r>
            <a:r>
              <a:rPr lang="de-AT" sz="1600" dirty="0" err="1"/>
              <a:t>OpenNCP</a:t>
            </a:r>
            <a:r>
              <a:rPr lang="de-AT" sz="1600" dirty="0"/>
              <a:t> Initiative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39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err="1" smtClean="0">
                <a:solidFill>
                  <a:schemeClr val="tx1"/>
                </a:solidFill>
              </a:rPr>
              <a:t>OpenNCP</a:t>
            </a:r>
            <a:r>
              <a:rPr lang="en-GB" sz="3300" b="1" dirty="0" smtClean="0">
                <a:solidFill>
                  <a:schemeClr val="tx1"/>
                </a:solidFill>
              </a:rPr>
              <a:t> / definition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/>
              <a:t>“epSOS NCP software publicly available under Open Source licensing”</a:t>
            </a: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FF5F9-51C0-FF4F-91CF-F72DAC64B9FE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2380BF"/>
                </a:solidFill>
                <a:latin typeface="Helvetica Neue" charset="0"/>
              </a:rPr>
              <a:t>Open Source Initiative</a:t>
            </a:r>
            <a:endParaRPr lang="de-DE" sz="24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01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Key Ingredients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/>
              <a:t>Motivation and Culture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Skills and Expertise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Willing Person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A7B58-80A8-A043-BCE4-8D45B77838E5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129680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Willing </a:t>
            </a:r>
            <a:r>
              <a:rPr lang="en-GB" sz="3600" b="1" dirty="0" smtClean="0">
                <a:solidFill>
                  <a:schemeClr val="tx1"/>
                </a:solidFill>
              </a:rPr>
              <a:t>Person</a:t>
            </a:r>
            <a:r>
              <a:rPr lang="en-GB" sz="2800" b="1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6A128-5A31-F243-96FB-D7A72FAD53AC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0152" y="2708920"/>
            <a:ext cx="5539680" cy="609600"/>
            <a:chOff x="1730152" y="2708920"/>
            <a:chExt cx="5539680" cy="609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0152" y="2708920"/>
              <a:ext cx="609600" cy="609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672" y="2708920"/>
              <a:ext cx="609600" cy="609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5192" y="270892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7712" y="2708920"/>
              <a:ext cx="609600" cy="609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0232" y="2708920"/>
              <a:ext cx="609600" cy="6096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730152" y="3628256"/>
            <a:ext cx="5539680" cy="609600"/>
            <a:chOff x="1730152" y="2708920"/>
            <a:chExt cx="5539680" cy="609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0152" y="270892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672" y="270892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5192" y="270892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7712" y="270892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0232" y="2708920"/>
              <a:ext cx="609600" cy="6096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30152" y="4547592"/>
            <a:ext cx="5539680" cy="609600"/>
            <a:chOff x="1730152" y="2708920"/>
            <a:chExt cx="5539680" cy="6096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0152" y="2708920"/>
              <a:ext cx="609600" cy="6096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2672" y="2708920"/>
              <a:ext cx="609600" cy="609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5192" y="2708920"/>
              <a:ext cx="609600" cy="609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7712" y="2708920"/>
              <a:ext cx="609600" cy="6096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0232" y="2708920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algn="ctr"/>
            <a:r>
              <a:rPr lang="en-GB" sz="3600" b="1"/>
              <a:t>Willing </a:t>
            </a:r>
            <a:r>
              <a:rPr lang="en-GB" sz="3600" b="1" smtClean="0"/>
              <a:t>Faces &lt;</a:t>
            </a:r>
            <a:r>
              <a:rPr lang="en-GB" sz="3600" b="1" dirty="0" smtClean="0">
                <a:solidFill>
                  <a:srgbClr val="FF0000"/>
                </a:solidFill>
              </a:rPr>
              <a:t>&gt;</a:t>
            </a:r>
            <a:r>
              <a:rPr lang="en-GB" sz="2800" b="1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Community</a:t>
            </a:r>
            <a:endParaRPr lang="en-GB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46AA4-4D4E-1D48-AF77-6AB51C52E032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0514" y="2806948"/>
            <a:ext cx="11567374" cy="2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23529" y="1700213"/>
            <a:ext cx="8640960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AU" sz="3300" b="1" dirty="0" err="1" smtClean="0">
                <a:solidFill>
                  <a:schemeClr val="tx1"/>
                </a:solidFill>
              </a:rPr>
              <a:t>OpenNCP</a:t>
            </a:r>
            <a:r>
              <a:rPr lang="en-AU" sz="3300" b="1" dirty="0" smtClean="0">
                <a:solidFill>
                  <a:schemeClr val="tx1"/>
                </a:solidFill>
              </a:rPr>
              <a:t> Community</a:t>
            </a:r>
          </a:p>
          <a:p>
            <a:pPr lvl="1"/>
            <a:endParaRPr lang="en-AU" sz="2800" dirty="0" smtClean="0">
              <a:solidFill>
                <a:srgbClr val="FF0000"/>
              </a:solidFill>
            </a:endParaRPr>
          </a:p>
          <a:p>
            <a:pPr lvl="1"/>
            <a:r>
              <a:rPr lang="en-AU" sz="2800" dirty="0" smtClean="0"/>
              <a:t>Open group of people orchestrated by an agile software development methodology conducting effort on designing, coding, testing and delivering </a:t>
            </a:r>
            <a:r>
              <a:rPr lang="en-AU" sz="2800" dirty="0" err="1" smtClean="0"/>
              <a:t>OpenNCP</a:t>
            </a:r>
            <a:r>
              <a:rPr lang="en-AU" sz="2800" dirty="0" smtClean="0"/>
              <a:t> software;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F8263-2B07-BA41-823A-9FDB37BB4334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28623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Principles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 smtClean="0"/>
              <a:t>distributed development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10 </a:t>
            </a:r>
            <a:r>
              <a:rPr lang="en-US" sz="2800" dirty="0"/>
              <a:t>countries </a:t>
            </a:r>
            <a:endParaRPr lang="en-US" sz="2800" dirty="0" smtClean="0"/>
          </a:p>
          <a:p>
            <a:pPr algn="ctr"/>
            <a:r>
              <a:rPr lang="en-US" sz="2800" dirty="0" smtClean="0"/>
              <a:t>27 contributors (not all coding)</a:t>
            </a:r>
          </a:p>
          <a:p>
            <a:pPr algn="ctr"/>
            <a:r>
              <a:rPr lang="en-US" sz="2800" dirty="0" smtClean="0"/>
              <a:t>spanning 3 time zones </a:t>
            </a:r>
            <a:br>
              <a:rPr lang="en-US" sz="2800" dirty="0" smtClean="0"/>
            </a:br>
            <a:r>
              <a:rPr lang="en-US" sz="2800" dirty="0" smtClean="0"/>
              <a:t>24 source repositories</a:t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GB" sz="2800" b="1" i="1" dirty="0"/>
              <a:t>develop</a:t>
            </a:r>
            <a:r>
              <a:rPr lang="en-GB" sz="2800" i="1" dirty="0"/>
              <a:t> and </a:t>
            </a:r>
            <a:r>
              <a:rPr lang="en-GB" sz="2800" b="1" i="1" dirty="0"/>
              <a:t>contribute</a:t>
            </a:r>
            <a:r>
              <a:rPr lang="en-GB" sz="2800" i="1" dirty="0"/>
              <a:t> to the project should be </a:t>
            </a:r>
            <a:r>
              <a:rPr lang="en-GB" sz="2800" b="1" i="1" dirty="0"/>
              <a:t>easily obtainable </a:t>
            </a:r>
            <a:r>
              <a:rPr lang="en-GB" sz="2800" i="1" dirty="0"/>
              <a:t>and </a:t>
            </a:r>
            <a:r>
              <a:rPr lang="en-GB" sz="2800" b="1" i="1" dirty="0"/>
              <a:t>understandable</a:t>
            </a:r>
            <a:r>
              <a:rPr lang="en-US" sz="2800" i="1" dirty="0"/>
              <a:t> </a:t>
            </a:r>
            <a:endParaRPr lang="en-GB" sz="2800" b="1" i="1" dirty="0" smtClean="0"/>
          </a:p>
          <a:p>
            <a:pPr algn="ctr"/>
            <a:r>
              <a:rPr lang="en-GB" sz="2800" b="1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EAF60-BA48-114C-8927-7D752C57AAA2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174852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contributions </a:t>
            </a:r>
            <a:r>
              <a:rPr lang="en-GB" sz="3300" b="1" dirty="0">
                <a:solidFill>
                  <a:schemeClr val="tx1"/>
                </a:solidFill>
              </a:rPr>
              <a:t>licensed </a:t>
            </a:r>
            <a:r>
              <a:rPr lang="en-GB" sz="3300" b="1" dirty="0" smtClean="0">
                <a:solidFill>
                  <a:schemeClr val="tx1"/>
                </a:solidFill>
              </a:rPr>
              <a:t>over</a:t>
            </a:r>
            <a:endParaRPr lang="en-GB" sz="2800" dirty="0" smtClean="0">
              <a:solidFill>
                <a:srgbClr val="000000"/>
              </a:solidFill>
            </a:endParaRPr>
          </a:p>
          <a:p>
            <a:pPr algn="ctr"/>
            <a:endParaRPr lang="en-GB" sz="2800" dirty="0" smtClean="0"/>
          </a:p>
          <a:p>
            <a:pPr marL="0" lvl="1" algn="ctr">
              <a:lnSpc>
                <a:spcPct val="150000"/>
              </a:lnSpc>
              <a:spcBef>
                <a:spcPts val="2400"/>
              </a:spcBef>
            </a:pPr>
            <a:r>
              <a:rPr lang="en-GB" sz="2800" b="1" dirty="0" smtClean="0"/>
              <a:t>GPLv3</a:t>
            </a:r>
          </a:p>
          <a:p>
            <a:pPr marL="0" lvl="1" algn="ctr">
              <a:lnSpc>
                <a:spcPct val="150000"/>
              </a:lnSpc>
              <a:spcBef>
                <a:spcPts val="2400"/>
              </a:spcBef>
            </a:pPr>
            <a:r>
              <a:rPr lang="pt-PT" sz="2800" b="1" dirty="0" smtClean="0"/>
              <a:t>ASLv2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9D9FA-4CAF-B042-87F2-171CAD6BF8A1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285115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Method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2800" b="1" dirty="0"/>
              <a:t>software components released </a:t>
            </a:r>
            <a:r>
              <a:rPr lang="en-GB" sz="2800" b="1" dirty="0" smtClean="0"/>
              <a:t>MUST</a:t>
            </a:r>
          </a:p>
          <a:p>
            <a:pPr algn="ctr"/>
            <a:endParaRPr lang="en-GB" sz="2800" dirty="0"/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en-GB" sz="2800" dirty="0"/>
              <a:t>R</a:t>
            </a:r>
            <a:r>
              <a:rPr lang="en-GB" sz="2800" dirty="0" smtClean="0"/>
              <a:t>eadily </a:t>
            </a:r>
            <a:r>
              <a:rPr lang="en-GB" sz="2800" dirty="0"/>
              <a:t>deployable</a:t>
            </a:r>
            <a:r>
              <a:rPr lang="en-US" sz="2800" dirty="0"/>
              <a:t> </a:t>
            </a:r>
            <a:endParaRPr lang="en-GB" sz="2800" dirty="0" smtClean="0"/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en-GB" sz="2800" dirty="0"/>
              <a:t>Q</a:t>
            </a:r>
            <a:r>
              <a:rPr lang="en-GB" sz="2800" dirty="0" smtClean="0"/>
              <a:t>ualitative </a:t>
            </a:r>
            <a:r>
              <a:rPr lang="en-GB" sz="2800" dirty="0"/>
              <a:t>demands on the </a:t>
            </a:r>
            <a:r>
              <a:rPr lang="en-GB" sz="2800" dirty="0" smtClean="0"/>
              <a:t>build tools (</a:t>
            </a:r>
            <a:r>
              <a:rPr lang="en-GB" sz="2800" b="1" dirty="0" smtClean="0"/>
              <a:t>Continuous Integration </a:t>
            </a:r>
            <a:r>
              <a:rPr lang="en-GB" sz="2800" b="1" dirty="0" err="1" smtClean="0"/>
              <a:t>Env</a:t>
            </a:r>
            <a:r>
              <a:rPr lang="en-GB" sz="2800" b="1" dirty="0"/>
              <a:t>.</a:t>
            </a:r>
            <a:r>
              <a:rPr lang="en-GB" sz="2800" dirty="0" smtClean="0"/>
              <a:t>)</a:t>
            </a:r>
          </a:p>
          <a:p>
            <a:pPr marL="457200" indent="-457200">
              <a:spcBef>
                <a:spcPts val="1800"/>
              </a:spcBef>
              <a:buFont typeface="Arial"/>
              <a:buChar char="•"/>
            </a:pPr>
            <a:r>
              <a:rPr lang="en-GB" sz="2800" dirty="0"/>
              <a:t>D</a:t>
            </a:r>
            <a:r>
              <a:rPr lang="en-GB" sz="2800" dirty="0" smtClean="0"/>
              <a:t>iscipline </a:t>
            </a:r>
            <a:r>
              <a:rPr lang="en-GB" sz="2800" dirty="0"/>
              <a:t>of the developers when committing code </a:t>
            </a:r>
            <a:r>
              <a:rPr lang="en-US" sz="2800" dirty="0" smtClean="0"/>
              <a:t> </a:t>
            </a:r>
            <a:endParaRPr lang="en-GB" sz="2800" dirty="0"/>
          </a:p>
          <a:p>
            <a:pPr algn="ctr"/>
            <a:r>
              <a:rPr lang="en-US" sz="2800" dirty="0" smtClean="0"/>
              <a:t> </a:t>
            </a:r>
            <a:endParaRPr lang="en-GB" sz="2800" b="1" dirty="0"/>
          </a:p>
          <a:p>
            <a:pPr marL="457200" indent="-457200">
              <a:buFont typeface="Arial"/>
              <a:buChar char="•"/>
            </a:pPr>
            <a:endParaRPr lang="en-GB" sz="28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03CD4-89D8-0A43-A557-918E99FABCAB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315801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Tools</a:t>
            </a:r>
          </a:p>
          <a:p>
            <a:pPr algn="ctr"/>
            <a:endParaRPr lang="en-GB" sz="2800" b="1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b="1" dirty="0" smtClean="0"/>
              <a:t>Programming Language </a:t>
            </a:r>
            <a:r>
              <a:rPr lang="en-GB" sz="2000" dirty="0"/>
              <a:t>(Java)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b="1" dirty="0" smtClean="0"/>
              <a:t>Knowledge Sharing</a:t>
            </a:r>
            <a:r>
              <a:rPr lang="en-GB" sz="2000" dirty="0" smtClean="0"/>
              <a:t> (</a:t>
            </a:r>
            <a:r>
              <a:rPr lang="en-GB" sz="2000" dirty="0" err="1" smtClean="0"/>
              <a:t>Atlassian</a:t>
            </a:r>
            <a:r>
              <a:rPr lang="en-GB" sz="2000" dirty="0" smtClean="0"/>
              <a:t> Confluence)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b="1" dirty="0" smtClean="0"/>
              <a:t>Code Sharing </a:t>
            </a:r>
            <a:r>
              <a:rPr lang="en-GB" sz="2000" dirty="0"/>
              <a:t>(Google Code + GIT)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b="1" dirty="0" smtClean="0"/>
              <a:t>Development </a:t>
            </a:r>
            <a:r>
              <a:rPr lang="en-GB" sz="2800" b="1" dirty="0" err="1" smtClean="0"/>
              <a:t>Mng</a:t>
            </a:r>
            <a:r>
              <a:rPr lang="en-GB" sz="2800" b="1" dirty="0"/>
              <a:t>.</a:t>
            </a:r>
            <a:r>
              <a:rPr lang="en-GB" sz="2800" b="1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Atlassian</a:t>
            </a:r>
            <a:r>
              <a:rPr lang="en-GB" sz="2000" dirty="0"/>
              <a:t> </a:t>
            </a:r>
            <a:r>
              <a:rPr lang="en-GB" sz="2000" dirty="0" err="1" smtClean="0"/>
              <a:t>Jira</a:t>
            </a:r>
            <a:r>
              <a:rPr lang="en-GB" sz="2000" dirty="0" smtClean="0"/>
              <a:t> &amp; </a:t>
            </a:r>
            <a:r>
              <a:rPr lang="en-GB" sz="2000" dirty="0" err="1" smtClean="0"/>
              <a:t>GreenHopper</a:t>
            </a:r>
            <a:r>
              <a:rPr lang="en-GB" sz="2000" dirty="0" smtClean="0"/>
              <a:t>)</a:t>
            </a:r>
            <a:endParaRPr lang="en-GB" sz="2000" dirty="0"/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b="1" dirty="0" smtClean="0"/>
              <a:t>Build </a:t>
            </a:r>
            <a:r>
              <a:rPr lang="en-GB" sz="2000" dirty="0"/>
              <a:t>(Maven + Semantic Versioning)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b="1" dirty="0" smtClean="0"/>
              <a:t>Quality Assurance </a:t>
            </a:r>
            <a:r>
              <a:rPr lang="en-GB" sz="2000" dirty="0" smtClean="0"/>
              <a:t>(Jenkins - Continuous Integration)</a:t>
            </a:r>
            <a:endParaRPr lang="en-GB" sz="2000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D09C9-1860-1C41-B018-FB5DFC6BA239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105449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15516" y="1700213"/>
            <a:ext cx="8712968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t"/>
          <a:lstStyle/>
          <a:p>
            <a:pPr marL="0" lvl="1" algn="ctr"/>
            <a:r>
              <a:rPr lang="en-GB" sz="3600" b="1" dirty="0" smtClean="0">
                <a:solidFill>
                  <a:srgbClr val="000000"/>
                </a:solidFill>
              </a:rPr>
              <a:t>epSOS Open Source Community</a:t>
            </a:r>
            <a:r>
              <a:rPr lang="en-GB" sz="3300" b="1" dirty="0" smtClean="0">
                <a:solidFill>
                  <a:srgbClr val="000000"/>
                </a:solidFill>
              </a:rPr>
              <a:t> </a:t>
            </a:r>
            <a:r>
              <a:rPr lang="en-GB" sz="3300" b="1" dirty="0" smtClean="0">
                <a:solidFill>
                  <a:schemeClr val="tx1"/>
                </a:solidFill>
              </a:rPr>
              <a:t>at </a:t>
            </a:r>
            <a:r>
              <a:rPr lang="en-GB" sz="3600" b="1" dirty="0" err="1" smtClean="0"/>
              <a:t>JoinUP</a:t>
            </a:r>
            <a:endParaRPr lang="en-GB" sz="3300" b="1" dirty="0" smtClean="0">
              <a:solidFill>
                <a:schemeClr val="tx1"/>
              </a:solidFill>
            </a:endParaRPr>
          </a:p>
          <a:p>
            <a:endParaRPr lang="en-GB" sz="2800" b="1" dirty="0" smtClean="0"/>
          </a:p>
          <a:p>
            <a:pPr marL="914400" lvl="1" indent="-457200">
              <a:buFont typeface="Arial"/>
              <a:buChar char="•"/>
            </a:pPr>
            <a:r>
              <a:rPr lang="en-GB" sz="2400" dirty="0" smtClean="0"/>
              <a:t>Collaborative platform </a:t>
            </a:r>
            <a:r>
              <a:rPr lang="en-GB" sz="2000" dirty="0" smtClean="0"/>
              <a:t>created by the European Commission</a:t>
            </a:r>
          </a:p>
          <a:p>
            <a:pPr marL="1236662" lvl="2" indent="-342900">
              <a:buFont typeface="Wingdings" charset="2"/>
              <a:buChar char="ü"/>
            </a:pPr>
            <a:r>
              <a:rPr lang="en-GB" sz="2000" i="1" dirty="0" smtClean="0">
                <a:solidFill>
                  <a:srgbClr val="FF0000"/>
                </a:solidFill>
              </a:rPr>
              <a:t>Support open source development work done by government agencies in Europe </a:t>
            </a:r>
          </a:p>
          <a:p>
            <a:pPr marL="914400" lvl="1" indent="-457200">
              <a:buFont typeface="Arial"/>
              <a:buChar char="•"/>
            </a:pPr>
            <a:endParaRPr lang="en-GB" sz="2800" dirty="0" smtClean="0"/>
          </a:p>
          <a:p>
            <a:pPr marL="914400" lvl="1" indent="-457200">
              <a:buFont typeface="Arial"/>
              <a:buChar char="•"/>
            </a:pPr>
            <a:r>
              <a:rPr lang="en-GB" sz="2400" dirty="0" smtClean="0"/>
              <a:t>The arena where we are building the </a:t>
            </a:r>
            <a:r>
              <a:rPr lang="en-GB" sz="2400" b="1" dirty="0" smtClean="0"/>
              <a:t>epSOS Open Source Community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GB" sz="2000" i="1" dirty="0" smtClean="0">
                <a:solidFill>
                  <a:srgbClr val="FF0000"/>
                </a:solidFill>
              </a:rPr>
              <a:t>work, improvement, extension, maintenance and release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EB3216-0285-8C4A-B09D-2AC838E51125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244185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>
                <a:solidFill>
                  <a:schemeClr val="tx1"/>
                </a:solidFill>
              </a:rPr>
              <a:t/>
            </a:r>
            <a:br>
              <a:rPr lang="en-GB" sz="3300" b="1" dirty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From strategies to services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/>
              <a:t>eHealth</a:t>
            </a:r>
            <a:r>
              <a:rPr lang="en-GB" sz="2800" b="1" dirty="0" smtClean="0"/>
              <a:t> as the enabler for cross-border healthcare</a:t>
            </a:r>
            <a:endParaRPr lang="en-GB" sz="2800" b="1" dirty="0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CD40B-B17B-FE40-93C0-61D4B52098A2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2380BF"/>
                </a:solidFill>
                <a:latin typeface="Helvetica Neue" charset="0"/>
                <a:ea typeface="+mn-ea"/>
                <a:cs typeface="+mn-cs"/>
              </a:rPr>
              <a:t>epSOS - mantra</a:t>
            </a:r>
            <a:endParaRPr lang="de-DE" sz="24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23529" y="1700213"/>
            <a:ext cx="8640960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err="1" smtClean="0">
                <a:solidFill>
                  <a:schemeClr val="tx1"/>
                </a:solidFill>
              </a:rPr>
              <a:t>OpenNCP</a:t>
            </a:r>
            <a:r>
              <a:rPr lang="en-GB" sz="3300" b="1" dirty="0" smtClean="0">
                <a:solidFill>
                  <a:schemeClr val="tx1"/>
                </a:solidFill>
              </a:rPr>
              <a:t> Community</a:t>
            </a:r>
          </a:p>
          <a:p>
            <a:pPr algn="ctr"/>
            <a:endParaRPr lang="en-GB" sz="33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2382C0"/>
                </a:solidFill>
                <a:latin typeface="Helvetica Neue" charset="0"/>
              </a:rPr>
              <a:t>Collaborative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</a:rPr>
              <a:t>Design</a:t>
            </a:r>
            <a:endParaRPr lang="en-US" sz="3600" b="1" dirty="0" smtClean="0">
              <a:solidFill>
                <a:srgbClr val="2382C0"/>
              </a:solidFill>
              <a:latin typeface="Helvetica Neue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382C0"/>
                </a:solidFill>
                <a:latin typeface="Helvetica Neue" charset="0"/>
              </a:rPr>
              <a:t>Technology </a:t>
            </a:r>
            <a:r>
              <a:rPr lang="en-US" sz="3600" b="1" dirty="0">
                <a:solidFill>
                  <a:srgbClr val="FF0000"/>
                </a:solidFill>
                <a:latin typeface="Helvetica Neue" charset="0"/>
              </a:rPr>
              <a:t>Engineering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382C0"/>
                </a:solidFill>
                <a:latin typeface="Helvetica Neue" charset="0"/>
              </a:rPr>
              <a:t>Support </a:t>
            </a:r>
            <a:r>
              <a:rPr lang="en-US" sz="3600" b="1" dirty="0">
                <a:solidFill>
                  <a:srgbClr val="2382C0"/>
                </a:solidFill>
                <a:latin typeface="Helvetica Neue" charset="0"/>
              </a:rPr>
              <a:t>&amp; 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</a:rPr>
              <a:t>Maintenance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2382C0"/>
                </a:solidFill>
                <a:latin typeface="Helvetica Neue" charset="0"/>
              </a:rPr>
              <a:t>Knowledge</a:t>
            </a:r>
            <a:r>
              <a:rPr lang="en-US" sz="3600" b="1" dirty="0" smtClean="0">
                <a:solidFill>
                  <a:srgbClr val="FF0000"/>
                </a:solidFill>
                <a:latin typeface="Helvetica Neue" charset="0"/>
              </a:rPr>
              <a:t> Sharing</a:t>
            </a:r>
            <a:endParaRPr lang="en-US" sz="3600" b="1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F8263-2B07-BA41-823A-9FDB37BB4334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30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130089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epSOS </a:t>
            </a:r>
            <a:r>
              <a:rPr lang="en-GB" sz="3300" b="1" dirty="0" err="1" smtClean="0">
                <a:solidFill>
                  <a:schemeClr val="tx1"/>
                </a:solidFill>
              </a:rPr>
              <a:t>OpenNCP</a:t>
            </a:r>
            <a:endParaRPr lang="en-GB" sz="3300" b="1" dirty="0" smtClean="0">
              <a:solidFill>
                <a:schemeClr val="tx1"/>
              </a:solidFill>
            </a:endParaRPr>
          </a:p>
          <a:p>
            <a:endParaRPr lang="en-GB" sz="2800" b="1" dirty="0" smtClean="0"/>
          </a:p>
          <a:p>
            <a:pPr marL="0" lvl="1" algn="ctr"/>
            <a:r>
              <a:rPr lang="en-GB" sz="5400" dirty="0" smtClean="0"/>
              <a:t>Please, </a:t>
            </a:r>
            <a:r>
              <a:rPr lang="en-GB" sz="5400" b="1" dirty="0"/>
              <a:t>jump in</a:t>
            </a:r>
            <a:r>
              <a:rPr lang="en-GB" sz="5400" dirty="0" smtClean="0"/>
              <a:t>!!!</a:t>
            </a:r>
          </a:p>
          <a:p>
            <a:pPr marL="0" lvl="1" algn="ctr"/>
            <a:endParaRPr lang="en-GB" sz="5400" dirty="0" smtClean="0"/>
          </a:p>
          <a:p>
            <a:pPr marL="0" lvl="1" algn="ctr"/>
            <a:r>
              <a:rPr lang="en-GB" sz="4000" dirty="0" err="1" smtClean="0"/>
              <a:t>openncp.atlassian.net</a:t>
            </a:r>
            <a:r>
              <a:rPr lang="en-GB" sz="4000" dirty="0"/>
              <a:t>/wiki</a:t>
            </a: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13366-5762-954C-A766-ED8CC2BDDB4A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31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2382C0"/>
                </a:solidFill>
                <a:latin typeface="Helvetica Neue"/>
              </a:rPr>
              <a:t>Open 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366932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F6334-30EC-4B25-9050-6395B4FFD9DD}" type="slidenum">
              <a:rPr lang="de-AT"/>
              <a:pPr>
                <a:defRPr/>
              </a:pPr>
              <a:t>32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600" smtClean="0">
                <a:solidFill>
                  <a:srgbClr val="898989"/>
                </a:solidFill>
              </a:rPr>
              <a:t>epSOS – OpenNCP Initiative</a:t>
            </a:r>
            <a:endParaRPr lang="de-AT" sz="1600" dirty="0" smtClean="0">
              <a:solidFill>
                <a:srgbClr val="898989"/>
              </a:solidFill>
            </a:endParaRPr>
          </a:p>
        </p:txBody>
      </p:sp>
      <p:sp>
        <p:nvSpPr>
          <p:cNvPr id="145412" name="Titel 1"/>
          <p:cNvSpPr>
            <a:spLocks/>
          </p:cNvSpPr>
          <p:nvPr/>
        </p:nvSpPr>
        <p:spPr bwMode="auto">
          <a:xfrm>
            <a:off x="2214563" y="5511948"/>
            <a:ext cx="47148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2400" dirty="0" err="1">
                <a:solidFill>
                  <a:srgbClr val="2382C0"/>
                </a:solidFill>
              </a:rPr>
              <a:t>Thank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for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your</a:t>
            </a:r>
            <a:r>
              <a:rPr lang="de-AT" sz="2400" dirty="0">
                <a:solidFill>
                  <a:srgbClr val="2382C0"/>
                </a:solidFill>
              </a:rPr>
              <a:t> </a:t>
            </a:r>
            <a:r>
              <a:rPr lang="de-AT" sz="2400" dirty="0" err="1">
                <a:solidFill>
                  <a:srgbClr val="2382C0"/>
                </a:solidFill>
              </a:rPr>
              <a:t>attention</a:t>
            </a:r>
            <a:r>
              <a:rPr lang="de-AT" sz="2400" dirty="0">
                <a:solidFill>
                  <a:srgbClr val="2382C0"/>
                </a:solidFill>
              </a:rPr>
              <a:t>! </a:t>
            </a:r>
          </a:p>
          <a:p>
            <a:pPr algn="ctr"/>
            <a:r>
              <a:rPr lang="de-AT" sz="3300" dirty="0" err="1">
                <a:solidFill>
                  <a:srgbClr val="2382C0"/>
                </a:solidFill>
              </a:rPr>
              <a:t>info@epsos.eu</a:t>
            </a:r>
            <a:endParaRPr lang="de-AT" sz="3300" dirty="0">
              <a:solidFill>
                <a:srgbClr val="2382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C1D19-1E65-6649-817F-58B19B3EBEFC}" type="datetime1">
              <a:rPr lang="en-US" smtClean="0"/>
              <a:t>18/11/2013</a:t>
            </a:fld>
            <a:endParaRPr lang="de-A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732588" y="5805488"/>
            <a:ext cx="193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000" b="1" i="1">
                <a:solidFill>
                  <a:srgbClr val="0066A4"/>
                </a:solidFill>
                <a:latin typeface="Arial" pitchFamily="34" charset="0"/>
              </a:rPr>
              <a:t>base from Mikael Erlandsson</a:t>
            </a:r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1331913" y="908050"/>
          <a:ext cx="6697662" cy="480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Presentation" r:id="rId5" imgW="4571941" imgH="3428837" progId="PowerPoint.Show.8">
                  <p:embed/>
                </p:oleObj>
              </mc:Choice>
              <mc:Fallback>
                <p:oleObj name="Presentation" r:id="rId5" imgW="4571941" imgH="3428837" progId="PowerPoint.Show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571" t="18065" r="18335" b="17139"/>
                      <a:stretch>
                        <a:fillRect/>
                      </a:stretch>
                    </p:blipFill>
                    <p:spPr bwMode="auto">
                      <a:xfrm>
                        <a:off x="1331913" y="908050"/>
                        <a:ext cx="6697662" cy="480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500063" y="285750"/>
            <a:ext cx="62674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Cooperation is Key</a:t>
            </a:r>
            <a:endParaRPr lang="en-GB" sz="2000" b="1"/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ED844F4B-FF95-42BD-B8EB-250E56DB5A6C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EFB7F-C3EA-8642-9361-9C860B91BA3C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D9167AFB-CF89-4E72-B027-78859A5F0009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21250870">
            <a:off x="2484438" y="1052736"/>
            <a:ext cx="2087562" cy="915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Oh so you are also implementing </a:t>
            </a:r>
            <a:r>
              <a:rPr lang="en-GB" dirty="0" err="1" smtClean="0">
                <a:solidFill>
                  <a:schemeClr val="tx1"/>
                </a:solidFill>
              </a:rPr>
              <a:t>eHealth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4968552" cy="623888"/>
          </a:xfrm>
        </p:spPr>
        <p:txBody>
          <a:bodyPr/>
          <a:lstStyle/>
          <a:p>
            <a:pPr>
              <a:defRPr/>
            </a:pP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Policy</a:t>
            </a:r>
            <a:r>
              <a:rPr lang="nl-B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nl-BE" sz="2000" b="1" dirty="0">
                <a:solidFill>
                  <a:srgbClr val="2380BF"/>
                </a:solidFill>
                <a:latin typeface="Helvetica Neue" charset="0"/>
              </a:rPr>
              <a:t>Context for </a:t>
            </a:r>
            <a:r>
              <a:rPr lang="en-GB" sz="2000" b="1" dirty="0">
                <a:solidFill>
                  <a:srgbClr val="2380BF"/>
                </a:solidFill>
                <a:latin typeface="Helvetica Neue" charset="0"/>
              </a:rPr>
              <a:t>EU eHealth Interoperability</a:t>
            </a:r>
            <a:endParaRPr lang="en-US" sz="2000" b="1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>
            <a:off x="755650" y="3165475"/>
            <a:ext cx="7848600" cy="792163"/>
          </a:xfrm>
          <a:prstGeom prst="rightArrow">
            <a:avLst>
              <a:gd name="adj1" fmla="val 50000"/>
              <a:gd name="adj2" fmla="val 4999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rgbClr val="FFFFFF"/>
                </a:solidFill>
              </a:rPr>
              <a:t>       2002	        2004		   2008 	2009	 2010	2011	2012</a:t>
            </a:r>
          </a:p>
        </p:txBody>
      </p:sp>
      <p:sp>
        <p:nvSpPr>
          <p:cNvPr id="9" name="TextBox 52"/>
          <p:cNvSpPr txBox="1">
            <a:spLocks noChangeArrowheads="1"/>
          </p:cNvSpPr>
          <p:nvPr/>
        </p:nvSpPr>
        <p:spPr bwMode="auto">
          <a:xfrm>
            <a:off x="1619250" y="1052513"/>
            <a:ext cx="2592388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Recommendation on cross-border interoperability of electronic health record systems</a:t>
            </a:r>
          </a:p>
        </p:txBody>
      </p:sp>
      <p:sp>
        <p:nvSpPr>
          <p:cNvPr id="15365" name="TextBox 22"/>
          <p:cNvSpPr txBox="1">
            <a:spLocks noChangeArrowheads="1"/>
          </p:cNvSpPr>
          <p:nvPr/>
        </p:nvSpPr>
        <p:spPr bwMode="auto">
          <a:xfrm>
            <a:off x="5938838" y="5445125"/>
            <a:ext cx="2017712" cy="7381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a strategic vision for European standards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TextBox 42"/>
          <p:cNvSpPr txBox="1">
            <a:spLocks noChangeArrowheads="1"/>
          </p:cNvSpPr>
          <p:nvPr/>
        </p:nvSpPr>
        <p:spPr bwMode="auto">
          <a:xfrm>
            <a:off x="179388" y="2205038"/>
            <a:ext cx="2160587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Quality Criteria for Health related Websites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Box 22"/>
          <p:cNvSpPr txBox="1">
            <a:spLocks noChangeArrowheads="1"/>
          </p:cNvSpPr>
          <p:nvPr/>
        </p:nvSpPr>
        <p:spPr bwMode="auto">
          <a:xfrm>
            <a:off x="107950" y="4491038"/>
            <a:ext cx="2519363" cy="116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e-Health - making healthcare better for European citizens: An action plan for a European e-Health Area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4067175" y="5516563"/>
            <a:ext cx="1441450" cy="739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eHealth Standardisation Mandate 403</a:t>
            </a: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2698750" y="4149725"/>
            <a:ext cx="2016125" cy="116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telemedicine for the benefit of patients, healthcare systems and society</a:t>
            </a:r>
          </a:p>
        </p:txBody>
      </p:sp>
      <p:sp>
        <p:nvSpPr>
          <p:cNvPr id="15370" name="TextBox 22"/>
          <p:cNvSpPr txBox="1">
            <a:spLocks noChangeArrowheads="1"/>
          </p:cNvSpPr>
          <p:nvPr/>
        </p:nvSpPr>
        <p:spPr bwMode="auto">
          <a:xfrm>
            <a:off x="3130550" y="2133600"/>
            <a:ext cx="2087563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Council Conclusions on Safe and efficient healthcare through eHealth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TextBox 42"/>
          <p:cNvSpPr txBox="1">
            <a:spLocks noChangeArrowheads="1"/>
          </p:cNvSpPr>
          <p:nvPr/>
        </p:nvSpPr>
        <p:spPr bwMode="auto">
          <a:xfrm>
            <a:off x="5686425" y="2114550"/>
            <a:ext cx="198120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Directive on the application of patients’ rights in cross-border healthcare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rot="5400000" flipH="1" flipV="1">
            <a:off x="1430338" y="3725863"/>
            <a:ext cx="774700" cy="75565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3634581" y="3933032"/>
            <a:ext cx="433387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30" idx="0"/>
          </p:cNvCxnSpPr>
          <p:nvPr/>
        </p:nvCxnSpPr>
        <p:spPr>
          <a:xfrm rot="16200000" flipV="1">
            <a:off x="3887787" y="4616451"/>
            <a:ext cx="1800225" cy="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5366" idx="2"/>
          </p:cNvCxnSpPr>
          <p:nvPr/>
        </p:nvCxnSpPr>
        <p:spPr>
          <a:xfrm flipH="1">
            <a:off x="1258888" y="2943225"/>
            <a:ext cx="0" cy="41433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6200000" flipH="1">
            <a:off x="2743200" y="2178050"/>
            <a:ext cx="1350963" cy="1008063"/>
          </a:xfrm>
          <a:prstGeom prst="bentConnector3">
            <a:avLst>
              <a:gd name="adj1" fmla="val 89506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4875" y="3068638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22"/>
          <p:cNvSpPr txBox="1">
            <a:spLocks noChangeArrowheads="1"/>
          </p:cNvSpPr>
          <p:nvPr/>
        </p:nvSpPr>
        <p:spPr bwMode="auto">
          <a:xfrm>
            <a:off x="4570413" y="1052513"/>
            <a:ext cx="2016125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</a:t>
            </a: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interoperability for European public services 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>
            <a:stCxn id="15378" idx="2"/>
          </p:cNvCxnSpPr>
          <p:nvPr/>
        </p:nvCxnSpPr>
        <p:spPr>
          <a:xfrm>
            <a:off x="5578475" y="2006600"/>
            <a:ext cx="1588" cy="13509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5003800" y="4005263"/>
            <a:ext cx="1800225" cy="738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Communication on a Digital Agenda for Europe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651500" y="3716338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5365" idx="0"/>
          </p:cNvCxnSpPr>
          <p:nvPr/>
        </p:nvCxnSpPr>
        <p:spPr>
          <a:xfrm rot="16200000" flipV="1">
            <a:off x="5868194" y="4364832"/>
            <a:ext cx="1728787" cy="431800"/>
          </a:xfrm>
          <a:prstGeom prst="bentConnector3">
            <a:avLst>
              <a:gd name="adj1" fmla="val 87479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515100" y="3068638"/>
            <a:ext cx="0" cy="28892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22"/>
          <p:cNvSpPr txBox="1">
            <a:spLocks noChangeArrowheads="1"/>
          </p:cNvSpPr>
          <p:nvPr/>
        </p:nvSpPr>
        <p:spPr bwMode="auto">
          <a:xfrm>
            <a:off x="7092950" y="4346575"/>
            <a:ext cx="1871663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Communication on European Innovation Partnership on Active and Healthy Ageing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Elbow Connector 86"/>
          <p:cNvCxnSpPr>
            <a:stCxn id="15384" idx="0"/>
          </p:cNvCxnSpPr>
          <p:nvPr/>
        </p:nvCxnSpPr>
        <p:spPr>
          <a:xfrm rot="16200000" flipV="1">
            <a:off x="7424738" y="3743325"/>
            <a:ext cx="630237" cy="57626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42"/>
          <p:cNvSpPr txBox="1">
            <a:spLocks noChangeArrowheads="1"/>
          </p:cNvSpPr>
          <p:nvPr/>
        </p:nvSpPr>
        <p:spPr bwMode="auto">
          <a:xfrm>
            <a:off x="7932738" y="1857375"/>
            <a:ext cx="1031875" cy="113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243E76"/>
                </a:solidFill>
                <a:latin typeface="Arial" pitchFamily="34" charset="0"/>
                <a:cs typeface="Arial" pitchFamily="34" charset="0"/>
              </a:rPr>
              <a:t>eHealth Action Plan (eHAP) 2012-2020</a:t>
            </a:r>
            <a:endParaRPr lang="en-GB" sz="1400">
              <a:solidFill>
                <a:srgbClr val="243E7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Elbow Connector 30"/>
          <p:cNvCxnSpPr>
            <a:stCxn id="15386" idx="1"/>
          </p:cNvCxnSpPr>
          <p:nvPr/>
        </p:nvCxnSpPr>
        <p:spPr>
          <a:xfrm rot="10800000" flipV="1">
            <a:off x="7885113" y="2424113"/>
            <a:ext cx="47625" cy="933450"/>
          </a:xfrm>
          <a:prstGeom prst="bentConnector2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7002463" y="1052513"/>
            <a:ext cx="1044575" cy="719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Helvetica Neue" charset="0"/>
              </a:rPr>
              <a:t>Article 29 Working Party </a:t>
            </a:r>
          </a:p>
        </p:txBody>
      </p:sp>
      <p:cxnSp>
        <p:nvCxnSpPr>
          <p:cNvPr id="37" name="Elbow Connector 36"/>
          <p:cNvCxnSpPr>
            <a:stCxn id="34" idx="2"/>
          </p:cNvCxnSpPr>
          <p:nvPr/>
        </p:nvCxnSpPr>
        <p:spPr>
          <a:xfrm rot="16200000" flipH="1">
            <a:off x="6823075" y="2473325"/>
            <a:ext cx="1589088" cy="185738"/>
          </a:xfrm>
          <a:prstGeom prst="bentConnector3">
            <a:avLst>
              <a:gd name="adj1" fmla="val 14248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F7AA7-6B59-1744-9C3E-485CF48AF7AE}" type="datetime1">
              <a:rPr lang="en-US" smtClean="0"/>
              <a:t>18/11/2013</a:t>
            </a:fld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5770562" cy="5762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 dirty="0" smtClean="0">
                <a:solidFill>
                  <a:srgbClr val="2380BF"/>
                </a:solidFill>
                <a:latin typeface="Helvetica Neue"/>
              </a:rPr>
              <a:t>epSOS 1 </a:t>
            </a:r>
            <a:r>
              <a:rPr lang="en-GB" sz="2800" b="1" dirty="0">
                <a:solidFill>
                  <a:srgbClr val="2380BF"/>
                </a:solidFill>
                <a:latin typeface="Helvetica Neue"/>
              </a:rPr>
              <a:t>&amp; epSOS 2</a:t>
            </a:r>
            <a:endParaRPr lang="en-GB" sz="2800" b="1" dirty="0" smtClean="0">
              <a:solidFill>
                <a:srgbClr val="2380BF"/>
              </a:solidFill>
              <a:latin typeface="Helvetica Neue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7931150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GB" dirty="0" smtClean="0">
              <a:solidFill>
                <a:srgbClr val="FF0000"/>
              </a:solidFill>
              <a:latin typeface="Helvetica Neu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dirty="0" smtClean="0">
                <a:solidFill>
                  <a:srgbClr val="000000"/>
                </a:solidFill>
                <a:latin typeface="Helvetica Neue"/>
              </a:rPr>
              <a:t>epSOS Time Frames</a:t>
            </a:r>
            <a:endParaRPr lang="en-GB" dirty="0">
              <a:solidFill>
                <a:srgbClr val="000000"/>
              </a:solidFill>
              <a:latin typeface="Helvetica Neue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dirty="0">
              <a:solidFill>
                <a:srgbClr val="FF0000"/>
              </a:solidFill>
              <a:latin typeface="Helvetica Neu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Helvetica Neue"/>
              </a:rPr>
              <a:t>epSOS 1</a:t>
            </a:r>
          </a:p>
          <a:p>
            <a:pPr marL="0" lvl="1" indent="0" algn="ctr">
              <a:lnSpc>
                <a:spcPct val="80000"/>
              </a:lnSpc>
              <a:buNone/>
            </a:pPr>
            <a:r>
              <a:rPr lang="en-GB" sz="3600" b="1" dirty="0" smtClean="0">
                <a:solidFill>
                  <a:srgbClr val="2380BF"/>
                </a:solidFill>
                <a:latin typeface="Helvetica Neue"/>
              </a:rPr>
              <a:t>2008 to 2011</a:t>
            </a:r>
          </a:p>
          <a:p>
            <a:pPr marL="514350" lvl="1" indent="0" algn="ctr">
              <a:lnSpc>
                <a:spcPct val="80000"/>
              </a:lnSpc>
              <a:buNone/>
            </a:pPr>
            <a:endParaRPr lang="en-GB" sz="3600" b="1" dirty="0" smtClean="0">
              <a:solidFill>
                <a:srgbClr val="2380BF"/>
              </a:solidFill>
              <a:latin typeface="Helvetica Neue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Helvetica Neue"/>
              </a:rPr>
              <a:t>epSOS 2</a:t>
            </a:r>
          </a:p>
          <a:p>
            <a:pPr marL="0" lvl="1" indent="0" algn="ctr">
              <a:lnSpc>
                <a:spcPct val="80000"/>
              </a:lnSpc>
              <a:buNone/>
            </a:pPr>
            <a:r>
              <a:rPr lang="en-GB" sz="3600" b="1" dirty="0" smtClean="0">
                <a:solidFill>
                  <a:srgbClr val="2380BF"/>
                </a:solidFill>
                <a:latin typeface="Helvetica Neue"/>
              </a:rPr>
              <a:t>2012 to 2013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fld id="{A5F2C915-4A38-7C45-BBBB-88CF3D5FEE64}" type="datetime1">
              <a:rPr lang="en-US" smtClean="0"/>
              <a:t>18/11/2013</a:t>
            </a:fld>
            <a:endParaRPr lang="de-AT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480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4213" y="1700213"/>
            <a:ext cx="773747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GB" sz="3300" b="1" dirty="0" smtClean="0">
                <a:solidFill>
                  <a:schemeClr val="tx1"/>
                </a:solidFill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</a:rPr>
              <a:t>mart </a:t>
            </a:r>
            <a:r>
              <a:rPr lang="en-GB" sz="2800" b="1" dirty="0">
                <a:solidFill>
                  <a:schemeClr val="tx1"/>
                </a:solidFill>
              </a:rPr>
              <a:t>Open Services for European Patients</a:t>
            </a: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2800" dirty="0" smtClean="0"/>
              <a:t>“</a:t>
            </a:r>
            <a:r>
              <a:rPr lang="en-GB" sz="2800" dirty="0"/>
              <a:t>to develop a </a:t>
            </a:r>
            <a:r>
              <a:rPr lang="en-GB" sz="2800" b="1" dirty="0"/>
              <a:t>practical</a:t>
            </a:r>
            <a:r>
              <a:rPr lang="en-GB" sz="2800" dirty="0"/>
              <a:t> </a:t>
            </a:r>
            <a:r>
              <a:rPr lang="en-GB" sz="2800" dirty="0" err="1"/>
              <a:t>eHealth</a:t>
            </a:r>
            <a:r>
              <a:rPr lang="en-GB" sz="2800" dirty="0"/>
              <a:t> framework and ICT infrastructure </a:t>
            </a:r>
            <a:r>
              <a:rPr lang="en-US" sz="2800" i="1" dirty="0">
                <a:solidFill>
                  <a:srgbClr val="C00000"/>
                </a:solidFill>
              </a:rPr>
              <a:t>[based on existing national infrastructures]</a:t>
            </a:r>
            <a:r>
              <a:rPr lang="en-US" sz="2800" i="1" dirty="0"/>
              <a:t> </a:t>
            </a:r>
            <a:r>
              <a:rPr lang="en-GB" sz="2800" dirty="0" smtClean="0"/>
              <a:t>that </a:t>
            </a:r>
            <a:r>
              <a:rPr lang="en-GB" sz="2800" dirty="0"/>
              <a:t>will enable </a:t>
            </a:r>
            <a:r>
              <a:rPr lang="en-GB" sz="2800" b="1" dirty="0"/>
              <a:t>secure access</a:t>
            </a:r>
            <a:r>
              <a:rPr lang="en-GB" sz="2800" dirty="0"/>
              <a:t> to patient </a:t>
            </a:r>
            <a:r>
              <a:rPr lang="en-GB" sz="2800" b="1" dirty="0"/>
              <a:t>health information</a:t>
            </a:r>
            <a:r>
              <a:rPr lang="en-GB" sz="2800" dirty="0"/>
              <a:t>, particularly with respect to a basic </a:t>
            </a:r>
            <a:r>
              <a:rPr lang="en-GB" sz="2800" b="1" dirty="0"/>
              <a:t>Patient Summary</a:t>
            </a:r>
            <a:r>
              <a:rPr lang="en-GB" sz="2800" dirty="0"/>
              <a:t> and </a:t>
            </a:r>
            <a:r>
              <a:rPr lang="en-GB" sz="2800" b="1" dirty="0" err="1"/>
              <a:t>ePrescription</a:t>
            </a:r>
            <a:r>
              <a:rPr lang="en-GB" sz="2800" dirty="0"/>
              <a:t>, </a:t>
            </a:r>
            <a:r>
              <a:rPr lang="en-GB" sz="2800" b="1" dirty="0"/>
              <a:t>between European</a:t>
            </a:r>
            <a:r>
              <a:rPr lang="en-GB" sz="2800" dirty="0"/>
              <a:t> healthcare systems.” </a:t>
            </a:r>
          </a:p>
        </p:txBody>
      </p:sp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5786438" y="285750"/>
            <a:ext cx="106203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tx1"/>
                </a:solidFill>
                <a:latin typeface="+mn-lt"/>
              </a:rPr>
              <a:t>Page </a:t>
            </a:r>
            <a:fld id="{8E74EF8E-16DB-4D2C-841A-1FCF92EDD33B}" type="slidenum">
              <a:rPr lang="de-AT" sz="1200">
                <a:solidFill>
                  <a:schemeClr val="tx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44C1A-DA16-B349-B0A0-DB4606C8F2EE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249238"/>
            <a:ext cx="4834781" cy="417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2380BF"/>
                </a:solidFill>
                <a:latin typeface="Helvetica Neue" charset="0"/>
              </a:rPr>
              <a:t>epSOS - </a:t>
            </a:r>
            <a:r>
              <a:rPr lang="en-US" sz="2400" b="1" dirty="0" smtClean="0">
                <a:solidFill>
                  <a:srgbClr val="2380BF"/>
                </a:solidFill>
                <a:latin typeface="Helvetica Neue" charset="0"/>
              </a:rPr>
              <a:t>Goal</a:t>
            </a:r>
            <a:endParaRPr lang="de-DE" sz="2400" b="1" dirty="0" smtClean="0">
              <a:solidFill>
                <a:srgbClr val="2380BF"/>
              </a:solidFill>
              <a:latin typeface="Helvetica Neue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6250" y="209550"/>
            <a:ext cx="6342063" cy="935038"/>
          </a:xfrm>
        </p:spPr>
        <p:txBody>
          <a:bodyPr/>
          <a:lstStyle/>
          <a:p>
            <a:pPr>
              <a:defRPr/>
            </a:pPr>
            <a:r>
              <a:rPr lang="nl-BE" sz="2400" b="1" dirty="0">
                <a:solidFill>
                  <a:srgbClr val="2380BF"/>
                </a:solidFill>
                <a:latin typeface="Helvetica Neue" charset="0"/>
              </a:rPr>
              <a:t>epSOS</a:t>
            </a:r>
            <a:r>
              <a:rPr lang="nl-BE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- </a:t>
            </a:r>
            <a:r>
              <a:rPr lang="nl-BE" sz="2400" b="1" dirty="0" smtClean="0">
                <a:solidFill>
                  <a:srgbClr val="2380BF"/>
                </a:solidFill>
                <a:latin typeface="Helvetica Neue" charset="0"/>
              </a:rPr>
              <a:t>Vision</a:t>
            </a:r>
            <a:endParaRPr lang="en-US" sz="2400" b="1" dirty="0">
              <a:solidFill>
                <a:srgbClr val="2380BF"/>
              </a:solidFill>
              <a:latin typeface="Helvetica Neue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492500" y="2725738"/>
            <a:ext cx="5400675" cy="3511550"/>
          </a:xfrm>
          <a:prstGeom prst="rect">
            <a:avLst/>
          </a:prstGeom>
          <a:gradFill rotWithShape="1">
            <a:gsLst>
              <a:gs pos="0">
                <a:srgbClr val="E7FAEC"/>
              </a:gs>
              <a:gs pos="64999">
                <a:srgbClr val="C3EFCF"/>
              </a:gs>
              <a:gs pos="100000">
                <a:srgbClr val="A8EABB"/>
              </a:gs>
            </a:gsLst>
            <a:lin ang="5400000" scaled="1"/>
          </a:gradFill>
          <a:ln w="9525">
            <a:solidFill>
              <a:srgbClr val="2B98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b="1"/>
              <a:t>epSOS EU Cross-Border eHealth Interoperability Project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80975" y="1125538"/>
            <a:ext cx="2663825" cy="5111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00"/>
                </a:solidFill>
              </a:rPr>
              <a:t>International base standards and profile development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3850" y="1662113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LOINC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3850" y="1865313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SNOMED/CT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3850" y="2065338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 v2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850" y="2268538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HL7v3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3850" y="2468563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CDA L1 L3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05163" y="1125538"/>
            <a:ext cx="5688012" cy="14382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1"/>
                </a:solidFill>
              </a:rPr>
              <a:t>eHealth European Interoperability Framework: EU Recognised profiles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628900" y="1303338"/>
            <a:ext cx="658813" cy="396875"/>
          </a:xfrm>
          <a:prstGeom prst="right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8038" y="2024063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</a:t>
            </a:r>
            <a:br>
              <a:rPr lang="en-GB" sz="900">
                <a:solidFill>
                  <a:srgbClr val="30529D"/>
                </a:solidFill>
              </a:rPr>
            </a:br>
            <a:r>
              <a:rPr lang="en-GB" sz="900">
                <a:solidFill>
                  <a:srgbClr val="30529D"/>
                </a:solidFill>
              </a:rPr>
              <a:t>“Patient Summary”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48038" y="1519238"/>
            <a:ext cx="1871662" cy="43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>
                <a:solidFill>
                  <a:srgbClr val="30529D"/>
                </a:solidFill>
              </a:rPr>
              <a:t>Business Use Case “ePrescription / eDispensaton”</a:t>
            </a:r>
          </a:p>
        </p:txBody>
      </p:sp>
      <p:sp>
        <p:nvSpPr>
          <p:cNvPr id="70" name="Bent-Up Arrow 69"/>
          <p:cNvSpPr/>
          <p:nvPr/>
        </p:nvSpPr>
        <p:spPr>
          <a:xfrm rot="5400000">
            <a:off x="3128963" y="2667000"/>
            <a:ext cx="469900" cy="257175"/>
          </a:xfrm>
          <a:prstGeom prst="bentUpArrow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3850" y="2671763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 err="1">
                <a:solidFill>
                  <a:schemeClr val="accent4"/>
                </a:solidFill>
              </a:rPr>
              <a:t>Pdf</a:t>
            </a:r>
            <a:r>
              <a:rPr lang="fr-FR" sz="900" dirty="0">
                <a:solidFill>
                  <a:schemeClr val="accent4"/>
                </a:solidFill>
              </a:rPr>
              <a:t>/A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23850" y="2871788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HTPP1.1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3850" y="3074988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UTF8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23850" y="3275013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23850" y="3478213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23850" y="3678238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MTOM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3850" y="3881438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XOP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23850" y="4081463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W3C SOAP 1.2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23850" y="4284663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BP 1.1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23850" y="4484688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WSI SBP 1.1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23850" y="4687888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RFC1305 (NTP)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23850" y="4887913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ETSI TS 102 231 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23850" y="5291138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X509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3850" y="5494338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692275" y="2097088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692275" y="2327275"/>
            <a:ext cx="1008063" cy="1793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IHE-XCPD 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692275" y="2559050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IHE-XCA 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692275" y="3019425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IHE-XDR 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692275" y="2789238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IHE-CT 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692275" y="3249613"/>
            <a:ext cx="1008063" cy="1793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IHE-ATNA 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563938" y="3170238"/>
            <a:ext cx="2376487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0" name="Rectangle 88"/>
          <p:cNvSpPr>
            <a:spLocks noChangeArrowheads="1"/>
          </p:cNvSpPr>
          <p:nvPr/>
        </p:nvSpPr>
        <p:spPr bwMode="auto">
          <a:xfrm>
            <a:off x="3665538" y="2924175"/>
            <a:ext cx="14112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Identification Service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013450" y="3170238"/>
            <a:ext cx="2662238" cy="1119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635375" y="4608513"/>
            <a:ext cx="1296988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076825" y="4608513"/>
            <a:ext cx="1439863" cy="1225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659563" y="4606925"/>
            <a:ext cx="2087562" cy="1558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GB" sz="700">
              <a:solidFill>
                <a:srgbClr val="30529D"/>
              </a:solidFill>
            </a:endParaRPr>
          </a:p>
        </p:txBody>
      </p:sp>
      <p:sp>
        <p:nvSpPr>
          <p:cNvPr id="21545" name="Rectangle 93"/>
          <p:cNvSpPr>
            <a:spLocks noChangeArrowheads="1"/>
          </p:cNvSpPr>
          <p:nvPr/>
        </p:nvSpPr>
        <p:spPr bwMode="auto">
          <a:xfrm>
            <a:off x="6084888" y="2924175"/>
            <a:ext cx="1511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epSOS Business Service</a:t>
            </a:r>
          </a:p>
        </p:txBody>
      </p:sp>
      <p:sp>
        <p:nvSpPr>
          <p:cNvPr id="21546" name="Rectangle 94"/>
          <p:cNvSpPr>
            <a:spLocks noChangeArrowheads="1"/>
          </p:cNvSpPr>
          <p:nvPr/>
        </p:nvSpPr>
        <p:spPr bwMode="auto">
          <a:xfrm>
            <a:off x="3565525" y="4391025"/>
            <a:ext cx="14382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Dispensation Service</a:t>
            </a:r>
          </a:p>
        </p:txBody>
      </p:sp>
      <p:sp>
        <p:nvSpPr>
          <p:cNvPr id="21547" name="Rectangle 95"/>
          <p:cNvSpPr>
            <a:spLocks noChangeArrowheads="1"/>
          </p:cNvSpPr>
          <p:nvPr/>
        </p:nvSpPr>
        <p:spPr bwMode="auto">
          <a:xfrm>
            <a:off x="6731000" y="4360863"/>
            <a:ext cx="2117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Security and Infrastructure services</a:t>
            </a:r>
          </a:p>
        </p:txBody>
      </p:sp>
      <p:sp>
        <p:nvSpPr>
          <p:cNvPr id="21548" name="Rectangle 96"/>
          <p:cNvSpPr>
            <a:spLocks noChangeArrowheads="1"/>
          </p:cNvSpPr>
          <p:nvPr/>
        </p:nvSpPr>
        <p:spPr bwMode="auto">
          <a:xfrm>
            <a:off x="5148263" y="4391025"/>
            <a:ext cx="12239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900">
                <a:solidFill>
                  <a:srgbClr val="30529D"/>
                </a:solidFill>
              </a:rPr>
              <a:t>Consent Service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08400" y="3457575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61088" y="3470275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851275" y="4808538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32200" y="3390900"/>
            <a:ext cx="560388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IHE-XCPD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084888" y="3403600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IHE-XCA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75075" y="4741863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IHE-XDR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79838" y="3260725"/>
            <a:ext cx="863600" cy="144463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295900" y="4792663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219700" y="4725988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IHE-BPPC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818313" y="4713288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742113" y="4646613"/>
            <a:ext cx="560387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IHE-ATNA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899400" y="4713288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823200" y="4646613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IHE-CT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96013" y="3254375"/>
            <a:ext cx="865187" cy="142875"/>
          </a:xfrm>
          <a:prstGeom prst="roundRect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30529D"/>
                </a:solidFill>
              </a:rPr>
              <a:t>Extensions</a:t>
            </a:r>
          </a:p>
        </p:txBody>
      </p:sp>
      <p:pic>
        <p:nvPicPr>
          <p:cNvPr id="21563" name="Picture 7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697038"/>
            <a:ext cx="4206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6229350" y="3822700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229350" y="3962400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79838" y="3746500"/>
            <a:ext cx="1079500" cy="2159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PA DSTU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692275" y="3481388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IHE-XSPA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23850" y="5694363"/>
            <a:ext cx="1044575" cy="1460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XACLM</a:t>
            </a: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1620838" y="1592263"/>
            <a:ext cx="1152525" cy="2916237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3779838" y="3962400"/>
            <a:ext cx="1079500" cy="1825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V3 </a:t>
            </a:r>
            <a:r>
              <a:rPr lang="fr-FR" sz="800" dirty="0" err="1">
                <a:solidFill>
                  <a:schemeClr val="accent4"/>
                </a:solidFill>
              </a:rPr>
              <a:t>Datatypes</a:t>
            </a:r>
            <a:r>
              <a:rPr lang="fr-FR" sz="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887788" y="515937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ebMS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887788" y="5300663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887788" y="544512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364163" y="5157788"/>
            <a:ext cx="1042987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HL7 CDA R2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89888" y="5005388"/>
            <a:ext cx="685800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NTP V3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89888" y="5149850"/>
            <a:ext cx="685800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SNTP V4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875463" y="5005388"/>
            <a:ext cx="684212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30529D"/>
                </a:solidFill>
              </a:rPr>
              <a:t>TLS 1.2</a:t>
            </a:r>
            <a:endParaRPr lang="fr-FR" sz="800">
              <a:solidFill>
                <a:srgbClr val="274585"/>
              </a:solidFill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6875463" y="5149850"/>
            <a:ext cx="1042987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 err="1">
                <a:solidFill>
                  <a:schemeClr val="accent4"/>
                </a:solidFill>
              </a:rPr>
              <a:t>Syslog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875463" y="5294313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RFC 3881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875463" y="5437188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800">
                <a:solidFill>
                  <a:srgbClr val="274585"/>
                </a:solidFill>
              </a:rPr>
              <a:t>WSI SBP 1.1</a:t>
            </a:r>
            <a:endParaRPr lang="fr-FR" sz="800">
              <a:solidFill>
                <a:srgbClr val="274585"/>
              </a:solidFill>
            </a:endParaRPr>
          </a:p>
        </p:txBody>
      </p:sp>
      <p:cxnSp>
        <p:nvCxnSpPr>
          <p:cNvPr id="96" name="Straight Arrow Connector 95"/>
          <p:cNvCxnSpPr>
            <a:stCxn id="32" idx="3"/>
          </p:cNvCxnSpPr>
          <p:nvPr/>
        </p:nvCxnSpPr>
        <p:spPr>
          <a:xfrm>
            <a:off x="5219700" y="1735138"/>
            <a:ext cx="647700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1" idx="3"/>
          </p:cNvCxnSpPr>
          <p:nvPr/>
        </p:nvCxnSpPr>
        <p:spPr>
          <a:xfrm>
            <a:off x="5219700" y="2239963"/>
            <a:ext cx="649288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943600" y="1512888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867400" y="1446213"/>
            <a:ext cx="1081088" cy="4222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943600" y="2090738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7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867400" y="2024063"/>
            <a:ext cx="1081088" cy="419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>
                <a:solidFill>
                  <a:srgbClr val="FFFFFF"/>
                </a:solidFill>
              </a:rPr>
              <a:t>&lt;To be determined&gt;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92275" y="3709988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IHE-XUA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692275" y="3940175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692275" y="4170363"/>
            <a:ext cx="1008063" cy="177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1100" dirty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091113" y="3470275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014913" y="3403600"/>
            <a:ext cx="560387" cy="4206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51725" y="3459163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375525" y="3392488"/>
            <a:ext cx="560388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</a:rPr>
              <a:t>IHE-XCF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24750" y="381952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ebRIM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24750" y="3959225"/>
            <a:ext cx="1044575" cy="1428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dirty="0">
                <a:solidFill>
                  <a:schemeClr val="accent4"/>
                </a:solidFill>
              </a:rPr>
              <a:t>OASIS </a:t>
            </a:r>
            <a:r>
              <a:rPr lang="fr-FR" sz="800" dirty="0" err="1">
                <a:solidFill>
                  <a:schemeClr val="accent4"/>
                </a:solidFill>
              </a:rPr>
              <a:t>ebRS</a:t>
            </a:r>
            <a:r>
              <a:rPr lang="fr-FR" sz="800" dirty="0">
                <a:solidFill>
                  <a:schemeClr val="accent4"/>
                </a:solidFill>
              </a:rPr>
              <a:t> 3.0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875463" y="5732463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600" dirty="0">
                <a:solidFill>
                  <a:srgbClr val="FFFFFF"/>
                </a:solidFill>
              </a:rPr>
              <a:t>Profile 1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799263" y="5665788"/>
            <a:ext cx="561975" cy="420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>
                <a:solidFill>
                  <a:srgbClr val="FFFFFF"/>
                </a:solidFill>
              </a:rPr>
              <a:t>IHE- (XUA)/XSPA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23850" y="5084763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96188" y="566102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SAML (v2)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96188" y="587692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XACML (v2)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23850" y="5899150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TSL/NSL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692275" y="4687888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TSP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692275" y="488632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CEN </a:t>
            </a:r>
            <a:r>
              <a:rPr lang="fr-FR" sz="900" dirty="0" err="1">
                <a:solidFill>
                  <a:schemeClr val="accent4"/>
                </a:solidFill>
              </a:rPr>
              <a:t>activities</a:t>
            </a:r>
            <a:endParaRPr lang="fr-FR" sz="900" dirty="0">
              <a:solidFill>
                <a:schemeClr val="accent4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692275" y="5084763"/>
            <a:ext cx="1044575" cy="1444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4"/>
                </a:solidFill>
              </a:rPr>
              <a:t>IEEE 11073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692275" y="5286375"/>
            <a:ext cx="1044575" cy="1444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spcBef>
                <a:spcPct val="50000"/>
              </a:spcBef>
              <a:defRPr/>
            </a:pPr>
            <a:r>
              <a:rPr lang="fr-FR" sz="900">
                <a:solidFill>
                  <a:srgbClr val="274585"/>
                </a:solidFill>
              </a:rPr>
              <a:t>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AD950-E7D2-6346-8113-14D87E1955DA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115617" y="188913"/>
            <a:ext cx="5040560" cy="503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/>
              <a:t>epSOS - participating </a:t>
            </a:r>
            <a:r>
              <a:rPr lang="en-US" sz="2400" b="1" dirty="0"/>
              <a:t>nations</a:t>
            </a:r>
            <a:endParaRPr lang="en-GB" sz="2400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42268"/>
            <a:ext cx="6415088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Rechteck 138"/>
          <p:cNvSpPr/>
          <p:nvPr/>
        </p:nvSpPr>
        <p:spPr>
          <a:xfrm>
            <a:off x="107950" y="981075"/>
            <a:ext cx="39592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26 Participating Nations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66709-4072-EE4E-839F-84CCAD98C895}" type="datetime1">
              <a:rPr lang="en-US" smtClean="0"/>
              <a:t>18/11/2013</a:t>
            </a:fld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4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902</TotalTime>
  <Words>1578</Words>
  <Application>Microsoft Macintosh PowerPoint</Application>
  <PresentationFormat>On-screen Show (4:3)</PresentationFormat>
  <Paragraphs>422</Paragraphs>
  <Slides>32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epSOS-Last Page</vt:lpstr>
      <vt:lpstr>epSOS-Design</vt:lpstr>
      <vt:lpstr>Presentation</vt:lpstr>
      <vt:lpstr>PowerPoint Presentation</vt:lpstr>
      <vt:lpstr>PowerPoint Presentation</vt:lpstr>
      <vt:lpstr>epSOS - mantra</vt:lpstr>
      <vt:lpstr>PowerPoint Presentation</vt:lpstr>
      <vt:lpstr>Policy Context for EU eHealth Interoperability</vt:lpstr>
      <vt:lpstr>epSOS 1 &amp; epSOS 2</vt:lpstr>
      <vt:lpstr>epSOS - Goal</vt:lpstr>
      <vt:lpstr>epSOS - Vision</vt:lpstr>
      <vt:lpstr>PowerPoint Presentation</vt:lpstr>
      <vt:lpstr>PowerPoint Presentation</vt:lpstr>
      <vt:lpstr>epSOS – main Services</vt:lpstr>
      <vt:lpstr>PowerPoint Presentation</vt:lpstr>
      <vt:lpstr>Implementation Strategy</vt:lpstr>
      <vt:lpstr>epSOS NCPs</vt:lpstr>
      <vt:lpstr>PowerPoint Presentation</vt:lpstr>
      <vt:lpstr>PowerPoint Presentation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Open Source Initiative</vt:lpstr>
      <vt:lpstr>PowerPoint Presentation</vt:lpstr>
    </vt:vector>
  </TitlesOfParts>
  <Company>TU Wien - Studentenversion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Decker</dc:creator>
  <cp:lastModifiedBy>Licinio Kustra Mano</cp:lastModifiedBy>
  <cp:revision>337</cp:revision>
  <dcterms:created xsi:type="dcterms:W3CDTF">2011-05-27T08:05:57Z</dcterms:created>
  <dcterms:modified xsi:type="dcterms:W3CDTF">2013-11-18T15:52:39Z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